
<file path=[Content_Types].xml><?xml version="1.0" encoding="utf-8"?>
<Types xmlns="http://schemas.openxmlformats.org/package/2006/content-types">
  <Default Extension="png" ContentType="image/png"/>
  <Default Extension="jpeg" ContentType="image/jpeg"/>
  <Default Extension="glb" ContentType="model/gltf.binary"/>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9" r:id="rId1"/>
  </p:sldMasterIdLst>
  <p:notesMasterIdLst>
    <p:notesMasterId r:id="rId28"/>
  </p:notesMasterIdLst>
  <p:sldIdLst>
    <p:sldId id="256" r:id="rId2"/>
    <p:sldId id="514" r:id="rId3"/>
    <p:sldId id="487" r:id="rId4"/>
    <p:sldId id="366" r:id="rId5"/>
    <p:sldId id="371" r:id="rId6"/>
    <p:sldId id="525" r:id="rId7"/>
    <p:sldId id="526" r:id="rId8"/>
    <p:sldId id="527" r:id="rId9"/>
    <p:sldId id="528" r:id="rId10"/>
    <p:sldId id="529" r:id="rId11"/>
    <p:sldId id="491" r:id="rId12"/>
    <p:sldId id="485" r:id="rId13"/>
    <p:sldId id="486" r:id="rId14"/>
    <p:sldId id="488" r:id="rId15"/>
    <p:sldId id="480" r:id="rId16"/>
    <p:sldId id="489" r:id="rId17"/>
    <p:sldId id="504" r:id="rId18"/>
    <p:sldId id="495" r:id="rId19"/>
    <p:sldId id="497" r:id="rId20"/>
    <p:sldId id="496" r:id="rId21"/>
    <p:sldId id="513" r:id="rId22"/>
    <p:sldId id="499" r:id="rId23"/>
    <p:sldId id="383" r:id="rId24"/>
    <p:sldId id="478" r:id="rId25"/>
    <p:sldId id="479" r:id="rId26"/>
    <p:sldId id="473"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5" userDrawn="1">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risto Tonchev" initials="HT" lastIdx="1" clrIdx="0">
    <p:extLst>
      <p:ext uri="{19B8F6BF-5375-455C-9EA6-DF929625EA0E}">
        <p15:presenceInfo xmlns:p15="http://schemas.microsoft.com/office/powerpoint/2012/main" userId="Hristo Tonchev"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846"/>
    <a:srgbClr val="006F6C"/>
    <a:srgbClr val="007F7F"/>
    <a:srgbClr val="FFA300"/>
    <a:srgbClr val="0000FF"/>
    <a:srgbClr val="FFCDCD"/>
    <a:srgbClr val="FFF52D"/>
    <a:srgbClr val="33CC33"/>
    <a:srgbClr val="00FF00"/>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353" autoAdjust="0"/>
    <p:restoredTop sz="96370" autoAdjust="0"/>
  </p:normalViewPr>
  <p:slideViewPr>
    <p:cSldViewPr>
      <p:cViewPr varScale="1">
        <p:scale>
          <a:sx n="86" d="100"/>
          <a:sy n="86" d="100"/>
        </p:scale>
        <p:origin x="1320" y="72"/>
      </p:cViewPr>
      <p:guideLst>
        <p:guide orient="horz" pos="2205"/>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bg-BG"/>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2A07BF6-8B13-452E-BC7A-4DCC4C4E68A0}" type="datetimeFigureOut">
              <a:rPr lang="bg-BG" smtClean="0"/>
              <a:pPr/>
              <a:t>22.12.2022 г.</a:t>
            </a:fld>
            <a:endParaRPr lang="bg-BG"/>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bg-BG"/>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bg-BG"/>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bg-BG"/>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1A7855E-F8BE-4BC8-A2BE-2931002BFA5C}" type="slidenum">
              <a:rPr lang="bg-BG" smtClean="0"/>
              <a:pPr/>
              <a:t>‹#›</a:t>
            </a:fld>
            <a:endParaRPr lang="bg-BG"/>
          </a:p>
        </p:txBody>
      </p:sp>
    </p:spTree>
  </p:cSld>
  <p:clrMap bg1="lt1" tx1="dk1" bg2="lt2" tx2="dk2" accent1="accent1" accent2="accent2" accent3="accent3" accent4="accent4" accent5="accent5" accent6="accent6" hlink="hlink" folHlink="folHlink"/>
  <p:notesStyle>
    <a:lvl1pPr marL="0" algn="l" defTabSz="914226" rtl="0" eaLnBrk="1" latinLnBrk="0" hangingPunct="1">
      <a:defRPr sz="1200" kern="1200">
        <a:solidFill>
          <a:schemeClr val="tx1"/>
        </a:solidFill>
        <a:latin typeface="+mn-lt"/>
        <a:ea typeface="+mn-ea"/>
        <a:cs typeface="+mn-cs"/>
      </a:defRPr>
    </a:lvl1pPr>
    <a:lvl2pPr marL="457113" algn="l" defTabSz="914226" rtl="0" eaLnBrk="1" latinLnBrk="0" hangingPunct="1">
      <a:defRPr sz="1200" kern="1200">
        <a:solidFill>
          <a:schemeClr val="tx1"/>
        </a:solidFill>
        <a:latin typeface="+mn-lt"/>
        <a:ea typeface="+mn-ea"/>
        <a:cs typeface="+mn-cs"/>
      </a:defRPr>
    </a:lvl2pPr>
    <a:lvl3pPr marL="914226" algn="l" defTabSz="914226" rtl="0" eaLnBrk="1" latinLnBrk="0" hangingPunct="1">
      <a:defRPr sz="1200" kern="1200">
        <a:solidFill>
          <a:schemeClr val="tx1"/>
        </a:solidFill>
        <a:latin typeface="+mn-lt"/>
        <a:ea typeface="+mn-ea"/>
        <a:cs typeface="+mn-cs"/>
      </a:defRPr>
    </a:lvl3pPr>
    <a:lvl4pPr marL="1371341" algn="l" defTabSz="914226" rtl="0" eaLnBrk="1" latinLnBrk="0" hangingPunct="1">
      <a:defRPr sz="1200" kern="1200">
        <a:solidFill>
          <a:schemeClr val="tx1"/>
        </a:solidFill>
        <a:latin typeface="+mn-lt"/>
        <a:ea typeface="+mn-ea"/>
        <a:cs typeface="+mn-cs"/>
      </a:defRPr>
    </a:lvl4pPr>
    <a:lvl5pPr marL="1828453" algn="l" defTabSz="914226" rtl="0" eaLnBrk="1" latinLnBrk="0" hangingPunct="1">
      <a:defRPr sz="1200" kern="1200">
        <a:solidFill>
          <a:schemeClr val="tx1"/>
        </a:solidFill>
        <a:latin typeface="+mn-lt"/>
        <a:ea typeface="+mn-ea"/>
        <a:cs typeface="+mn-cs"/>
      </a:defRPr>
    </a:lvl5pPr>
    <a:lvl6pPr marL="2285566" algn="l" defTabSz="914226" rtl="0" eaLnBrk="1" latinLnBrk="0" hangingPunct="1">
      <a:defRPr sz="1200" kern="1200">
        <a:solidFill>
          <a:schemeClr val="tx1"/>
        </a:solidFill>
        <a:latin typeface="+mn-lt"/>
        <a:ea typeface="+mn-ea"/>
        <a:cs typeface="+mn-cs"/>
      </a:defRPr>
    </a:lvl6pPr>
    <a:lvl7pPr marL="2742679" algn="l" defTabSz="914226" rtl="0" eaLnBrk="1" latinLnBrk="0" hangingPunct="1">
      <a:defRPr sz="1200" kern="1200">
        <a:solidFill>
          <a:schemeClr val="tx1"/>
        </a:solidFill>
        <a:latin typeface="+mn-lt"/>
        <a:ea typeface="+mn-ea"/>
        <a:cs typeface="+mn-cs"/>
      </a:defRPr>
    </a:lvl7pPr>
    <a:lvl8pPr marL="3199794" algn="l" defTabSz="914226" rtl="0" eaLnBrk="1" latinLnBrk="0" hangingPunct="1">
      <a:defRPr sz="1200" kern="1200">
        <a:solidFill>
          <a:schemeClr val="tx1"/>
        </a:solidFill>
        <a:latin typeface="+mn-lt"/>
        <a:ea typeface="+mn-ea"/>
        <a:cs typeface="+mn-cs"/>
      </a:defRPr>
    </a:lvl8pPr>
    <a:lvl9pPr marL="3656907" algn="l" defTabSz="91422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bg-BG"/>
          </a:p>
        </p:txBody>
      </p:sp>
      <p:sp>
        <p:nvSpPr>
          <p:cNvPr id="4" name="Slide Number Placeholder 3"/>
          <p:cNvSpPr>
            <a:spLocks noGrp="1"/>
          </p:cNvSpPr>
          <p:nvPr>
            <p:ph type="sldNum" sz="quarter" idx="10"/>
          </p:nvPr>
        </p:nvSpPr>
        <p:spPr/>
        <p:txBody>
          <a:bodyPr/>
          <a:lstStyle/>
          <a:p>
            <a:fld id="{A1A7855E-F8BE-4BC8-A2BE-2931002BFA5C}" type="slidenum">
              <a:rPr lang="bg-BG" smtClean="0"/>
              <a:pPr/>
              <a:t>1</a:t>
            </a:fld>
            <a:endParaRPr lang="bg-BG"/>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bg-BG" dirty="0"/>
          </a:p>
        </p:txBody>
      </p:sp>
      <p:sp>
        <p:nvSpPr>
          <p:cNvPr id="4" name="Slide Number Placeholder 3"/>
          <p:cNvSpPr>
            <a:spLocks noGrp="1"/>
          </p:cNvSpPr>
          <p:nvPr>
            <p:ph type="sldNum" sz="quarter" idx="10"/>
          </p:nvPr>
        </p:nvSpPr>
        <p:spPr/>
        <p:txBody>
          <a:bodyPr/>
          <a:lstStyle/>
          <a:p>
            <a:fld id="{A1A7855E-F8BE-4BC8-A2BE-2931002BFA5C}" type="slidenum">
              <a:rPr lang="bg-BG" smtClean="0"/>
              <a:pPr/>
              <a:t>5</a:t>
            </a:fld>
            <a:endParaRPr lang="bg-BG"/>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bg-BG"/>
          </a:p>
        </p:txBody>
      </p:sp>
      <p:sp>
        <p:nvSpPr>
          <p:cNvPr id="4" name="Slide Number Placeholder 3"/>
          <p:cNvSpPr>
            <a:spLocks noGrp="1"/>
          </p:cNvSpPr>
          <p:nvPr>
            <p:ph type="sldNum" sz="quarter" idx="10"/>
          </p:nvPr>
        </p:nvSpPr>
        <p:spPr/>
        <p:txBody>
          <a:bodyPr/>
          <a:lstStyle/>
          <a:p>
            <a:fld id="{A1A7855E-F8BE-4BC8-A2BE-2931002BFA5C}" type="slidenum">
              <a:rPr lang="bg-BG" smtClean="0"/>
              <a:pPr/>
              <a:t>23</a:t>
            </a:fld>
            <a:endParaRPr lang="bg-BG"/>
          </a:p>
        </p:txBody>
      </p:sp>
    </p:spTree>
    <p:extLst>
      <p:ext uri="{BB962C8B-B14F-4D97-AF65-F5344CB8AC3E}">
        <p14:creationId xmlns:p14="http://schemas.microsoft.com/office/powerpoint/2010/main" val="17113886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Заглавен слайд">
    <p:spTree>
      <p:nvGrpSpPr>
        <p:cNvPr id="1" name=""/>
        <p:cNvGrpSpPr/>
        <p:nvPr/>
      </p:nvGrpSpPr>
      <p:grpSpPr>
        <a:xfrm>
          <a:off x="0" y="0"/>
          <a:ext cx="0" cy="0"/>
          <a:chOff x="0" y="0"/>
          <a:chExt cx="0" cy="0"/>
        </a:xfrm>
      </p:grpSpPr>
      <p:pic>
        <p:nvPicPr>
          <p:cNvPr id="62" name="Picture 2" descr="\\DROBO-FS\QuickDrops\JB\PPTX NG\Droplets\LightingOverlay.png"/>
          <p:cNvPicPr>
            <a:picLocks noChangeAspect="1" noChangeArrowheads="1"/>
          </p:cNvPicPr>
          <p:nvPr/>
        </p:nvPicPr>
        <p:blipFill>
          <a:blip r:embed="rId2">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66" name="Group 65"/>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67"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68"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9"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0"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71"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2"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3"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4"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5"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6"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7"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8"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9"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0"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1"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2"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3"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4"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5"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6"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7"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8"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9"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0"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1"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2"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3"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4"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5"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96"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7"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8"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9"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0"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1"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2"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3"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4"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5"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6"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7"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08"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9"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0"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1"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2"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3"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4"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5"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6"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7"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8"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9"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0"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900238" y="1122363"/>
            <a:ext cx="6593681" cy="2387600"/>
          </a:xfrm>
        </p:spPr>
        <p:txBody>
          <a:bodyPr anchor="b">
            <a:normAutofit/>
          </a:bodyPr>
          <a:lstStyle>
            <a:lvl1pPr algn="l">
              <a:defRPr sz="4800"/>
            </a:lvl1pPr>
          </a:lstStyle>
          <a:p>
            <a:r>
              <a:rPr lang="bg-BG"/>
              <a:t>Редакт. стил загл. образец</a:t>
            </a:r>
            <a:endParaRPr lang="en-US" dirty="0"/>
          </a:p>
        </p:txBody>
      </p:sp>
      <p:sp>
        <p:nvSpPr>
          <p:cNvPr id="3" name="Subtitle 2"/>
          <p:cNvSpPr>
            <a:spLocks noGrp="1"/>
          </p:cNvSpPr>
          <p:nvPr>
            <p:ph type="subTitle" idx="1"/>
          </p:nvPr>
        </p:nvSpPr>
        <p:spPr>
          <a:xfrm>
            <a:off x="1900238" y="3602038"/>
            <a:ext cx="6593681"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bg-BG"/>
              <a:t>Щракнете, за да редактирате стила на подзаглавието в образеца</a:t>
            </a:r>
            <a:endParaRPr lang="en-US" dirty="0"/>
          </a:p>
        </p:txBody>
      </p:sp>
      <p:sp>
        <p:nvSpPr>
          <p:cNvPr id="4" name="Date Placeholder 3"/>
          <p:cNvSpPr>
            <a:spLocks noGrp="1"/>
          </p:cNvSpPr>
          <p:nvPr>
            <p:ph type="dt" sz="half" idx="10"/>
          </p:nvPr>
        </p:nvSpPr>
        <p:spPr>
          <a:xfrm>
            <a:off x="5801052" y="5410202"/>
            <a:ext cx="2057400" cy="365125"/>
          </a:xfrm>
        </p:spPr>
        <p:txBody>
          <a:bodyPr/>
          <a:lstStyle/>
          <a:p>
            <a:fld id="{D22E09F7-58CE-4ADE-B409-A7856C846B43}" type="datetime1">
              <a:rPr lang="en-US" smtClean="0"/>
              <a:t>12/22/2022</a:t>
            </a:fld>
            <a:endParaRPr lang="bg-BG"/>
          </a:p>
        </p:txBody>
      </p:sp>
      <p:sp>
        <p:nvSpPr>
          <p:cNvPr id="5" name="Footer Placeholder 4"/>
          <p:cNvSpPr>
            <a:spLocks noGrp="1"/>
          </p:cNvSpPr>
          <p:nvPr>
            <p:ph type="ftr" sz="quarter" idx="11"/>
          </p:nvPr>
        </p:nvSpPr>
        <p:spPr>
          <a:xfrm>
            <a:off x="1900237" y="5410202"/>
            <a:ext cx="3843665" cy="365125"/>
          </a:xfrm>
        </p:spPr>
        <p:txBody>
          <a:bodyPr/>
          <a:lstStyle/>
          <a:p>
            <a:r>
              <a:rPr lang="en-US"/>
              <a:t>Petar Danev &amp; Hristo Tonchev</a:t>
            </a:r>
            <a:endParaRPr lang="bg-BG"/>
          </a:p>
        </p:txBody>
      </p:sp>
      <p:sp>
        <p:nvSpPr>
          <p:cNvPr id="6" name="Slide Number Placeholder 5"/>
          <p:cNvSpPr>
            <a:spLocks noGrp="1"/>
          </p:cNvSpPr>
          <p:nvPr>
            <p:ph type="sldNum" sz="quarter" idx="12"/>
          </p:nvPr>
        </p:nvSpPr>
        <p:spPr>
          <a:xfrm>
            <a:off x="7915603" y="5410200"/>
            <a:ext cx="578317" cy="365125"/>
          </a:xfrm>
        </p:spPr>
        <p:txBody>
          <a:bodyPr/>
          <a:lstStyle/>
          <a:p>
            <a:fld id="{666D7441-A661-464A-8616-59533B53E3BB}" type="slidenum">
              <a:rPr lang="bg-BG" smtClean="0"/>
              <a:pPr/>
              <a:t>‹#›</a:t>
            </a:fld>
            <a:endParaRPr lang="bg-BG"/>
          </a:p>
        </p:txBody>
      </p:sp>
    </p:spTree>
    <p:extLst>
      <p:ext uri="{BB962C8B-B14F-4D97-AF65-F5344CB8AC3E}">
        <p14:creationId xmlns:p14="http://schemas.microsoft.com/office/powerpoint/2010/main" val="8982478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 картина с надпис">
    <p:spTree>
      <p:nvGrpSpPr>
        <p:cNvPr id="1" name=""/>
        <p:cNvGrpSpPr/>
        <p:nvPr/>
      </p:nvGrpSpPr>
      <p:grpSpPr>
        <a:xfrm>
          <a:off x="0" y="0"/>
          <a:ext cx="0" cy="0"/>
          <a:chOff x="0" y="0"/>
          <a:chExt cx="0" cy="0"/>
        </a:xfrm>
      </p:grpSpPr>
      <p:sp>
        <p:nvSpPr>
          <p:cNvPr id="2" name="Title 1"/>
          <p:cNvSpPr>
            <a:spLocks noGrp="1"/>
          </p:cNvSpPr>
          <p:nvPr>
            <p:ph type="title"/>
          </p:nvPr>
        </p:nvSpPr>
        <p:spPr>
          <a:xfrm>
            <a:off x="856058" y="4304665"/>
            <a:ext cx="7434266" cy="819355"/>
          </a:xfrm>
        </p:spPr>
        <p:txBody>
          <a:bodyPr anchor="b">
            <a:normAutofit/>
          </a:bodyPr>
          <a:lstStyle>
            <a:lvl1pPr>
              <a:defRPr sz="3200"/>
            </a:lvl1pPr>
          </a:lstStyle>
          <a:p>
            <a:r>
              <a:rPr lang="bg-BG"/>
              <a:t>Редакт. стил загл. образец</a:t>
            </a:r>
            <a:endParaRPr lang="en-US" dirty="0"/>
          </a:p>
        </p:txBody>
      </p:sp>
      <p:sp>
        <p:nvSpPr>
          <p:cNvPr id="3" name="Picture Placeholder 2"/>
          <p:cNvSpPr>
            <a:spLocks noGrp="1" noChangeAspect="1"/>
          </p:cNvSpPr>
          <p:nvPr>
            <p:ph type="pic" idx="1"/>
          </p:nvPr>
        </p:nvSpPr>
        <p:spPr>
          <a:xfrm>
            <a:off x="856058" y="606426"/>
            <a:ext cx="7434266" cy="3299778"/>
          </a:xfrm>
          <a:prstGeom prst="round2DiagRect">
            <a:avLst>
              <a:gd name="adj1" fmla="val 5101"/>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bg-BG"/>
              <a:t>Щракнете върху иконата, за да добавите картина</a:t>
            </a:r>
            <a:endParaRPr lang="en-US" dirty="0"/>
          </a:p>
        </p:txBody>
      </p:sp>
      <p:sp>
        <p:nvSpPr>
          <p:cNvPr id="4" name="Text Placeholder 3"/>
          <p:cNvSpPr>
            <a:spLocks noGrp="1"/>
          </p:cNvSpPr>
          <p:nvPr>
            <p:ph type="body" sz="half" idx="2"/>
          </p:nvPr>
        </p:nvSpPr>
        <p:spPr>
          <a:xfrm>
            <a:off x="856024" y="5124020"/>
            <a:ext cx="7433144"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bg-BG"/>
              <a:t>Щракнете, за да редактирате стиловете на текста в образеца</a:t>
            </a:r>
          </a:p>
        </p:txBody>
      </p:sp>
      <p:sp>
        <p:nvSpPr>
          <p:cNvPr id="5" name="Date Placeholder 4"/>
          <p:cNvSpPr>
            <a:spLocks noGrp="1"/>
          </p:cNvSpPr>
          <p:nvPr>
            <p:ph type="dt" sz="half" idx="10"/>
          </p:nvPr>
        </p:nvSpPr>
        <p:spPr/>
        <p:txBody>
          <a:bodyPr/>
          <a:lstStyle/>
          <a:p>
            <a:fld id="{BF0DFB63-259B-44CA-9127-A4B930101DAF}" type="datetime1">
              <a:rPr lang="en-US" smtClean="0"/>
              <a:t>12/22/2022</a:t>
            </a:fld>
            <a:endParaRPr lang="bg-BG"/>
          </a:p>
        </p:txBody>
      </p:sp>
      <p:sp>
        <p:nvSpPr>
          <p:cNvPr id="6" name="Footer Placeholder 5"/>
          <p:cNvSpPr>
            <a:spLocks noGrp="1"/>
          </p:cNvSpPr>
          <p:nvPr>
            <p:ph type="ftr" sz="quarter" idx="11"/>
          </p:nvPr>
        </p:nvSpPr>
        <p:spPr/>
        <p:txBody>
          <a:bodyPr/>
          <a:lstStyle/>
          <a:p>
            <a:r>
              <a:rPr lang="en-US"/>
              <a:t>Petar Danev &amp; Hristo Tonchev</a:t>
            </a:r>
            <a:endParaRPr lang="bg-BG"/>
          </a:p>
        </p:txBody>
      </p:sp>
      <p:sp>
        <p:nvSpPr>
          <p:cNvPr id="7" name="Slide Number Placeholder 6"/>
          <p:cNvSpPr>
            <a:spLocks noGrp="1"/>
          </p:cNvSpPr>
          <p:nvPr>
            <p:ph type="sldNum" sz="quarter" idx="12"/>
          </p:nvPr>
        </p:nvSpPr>
        <p:spPr/>
        <p:txBody>
          <a:bodyPr/>
          <a:lstStyle/>
          <a:p>
            <a:fld id="{666D7441-A661-464A-8616-59533B53E3BB}" type="slidenum">
              <a:rPr lang="bg-BG" smtClean="0"/>
              <a:pPr/>
              <a:t>‹#›</a:t>
            </a:fld>
            <a:endParaRPr lang="bg-BG"/>
          </a:p>
        </p:txBody>
      </p:sp>
    </p:spTree>
    <p:extLst>
      <p:ext uri="{BB962C8B-B14F-4D97-AF65-F5344CB8AC3E}">
        <p14:creationId xmlns:p14="http://schemas.microsoft.com/office/powerpoint/2010/main" val="4159772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лавие и надпис">
    <p:spTree>
      <p:nvGrpSpPr>
        <p:cNvPr id="1" name=""/>
        <p:cNvGrpSpPr/>
        <p:nvPr/>
      </p:nvGrpSpPr>
      <p:grpSpPr>
        <a:xfrm>
          <a:off x="0" y="0"/>
          <a:ext cx="0" cy="0"/>
          <a:chOff x="0" y="0"/>
          <a:chExt cx="0" cy="0"/>
        </a:xfrm>
      </p:grpSpPr>
      <p:sp>
        <p:nvSpPr>
          <p:cNvPr id="2" name="Title 1"/>
          <p:cNvSpPr>
            <a:spLocks noGrp="1"/>
          </p:cNvSpPr>
          <p:nvPr>
            <p:ph type="title"/>
          </p:nvPr>
        </p:nvSpPr>
        <p:spPr>
          <a:xfrm>
            <a:off x="856093" y="609600"/>
            <a:ext cx="7429466" cy="3429000"/>
          </a:xfrm>
        </p:spPr>
        <p:txBody>
          <a:bodyPr anchor="ctr">
            <a:normAutofit/>
          </a:bodyPr>
          <a:lstStyle>
            <a:lvl1pPr>
              <a:defRPr sz="3600"/>
            </a:lvl1pPr>
          </a:lstStyle>
          <a:p>
            <a:r>
              <a:rPr lang="bg-BG"/>
              <a:t>Редакт. стил загл. образец</a:t>
            </a:r>
            <a:endParaRPr lang="en-US" dirty="0"/>
          </a:p>
        </p:txBody>
      </p:sp>
      <p:sp>
        <p:nvSpPr>
          <p:cNvPr id="4" name="Text Placeholder 3"/>
          <p:cNvSpPr>
            <a:spLocks noGrp="1"/>
          </p:cNvSpPr>
          <p:nvPr>
            <p:ph type="body" sz="half" idx="2"/>
          </p:nvPr>
        </p:nvSpPr>
        <p:spPr>
          <a:xfrm>
            <a:off x="856058" y="4419600"/>
            <a:ext cx="7428344"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bg-BG"/>
              <a:t>Щракнете, за да редактирате стиловете на текста в образеца</a:t>
            </a:r>
          </a:p>
        </p:txBody>
      </p:sp>
      <p:sp>
        <p:nvSpPr>
          <p:cNvPr id="5" name="Date Placeholder 4"/>
          <p:cNvSpPr>
            <a:spLocks noGrp="1"/>
          </p:cNvSpPr>
          <p:nvPr>
            <p:ph type="dt" sz="half" idx="10"/>
          </p:nvPr>
        </p:nvSpPr>
        <p:spPr/>
        <p:txBody>
          <a:bodyPr/>
          <a:lstStyle/>
          <a:p>
            <a:fld id="{FAB66254-7835-4178-B411-7F46E7A2F6C3}" type="datetime1">
              <a:rPr lang="en-US" smtClean="0"/>
              <a:t>12/22/2022</a:t>
            </a:fld>
            <a:endParaRPr lang="bg-BG"/>
          </a:p>
        </p:txBody>
      </p:sp>
      <p:sp>
        <p:nvSpPr>
          <p:cNvPr id="6" name="Footer Placeholder 5"/>
          <p:cNvSpPr>
            <a:spLocks noGrp="1"/>
          </p:cNvSpPr>
          <p:nvPr>
            <p:ph type="ftr" sz="quarter" idx="11"/>
          </p:nvPr>
        </p:nvSpPr>
        <p:spPr/>
        <p:txBody>
          <a:bodyPr/>
          <a:lstStyle/>
          <a:p>
            <a:r>
              <a:rPr lang="en-US"/>
              <a:t>Petar Danev &amp; Hristo Tonchev</a:t>
            </a:r>
            <a:endParaRPr lang="bg-BG"/>
          </a:p>
        </p:txBody>
      </p:sp>
      <p:sp>
        <p:nvSpPr>
          <p:cNvPr id="7" name="Slide Number Placeholder 6"/>
          <p:cNvSpPr>
            <a:spLocks noGrp="1"/>
          </p:cNvSpPr>
          <p:nvPr>
            <p:ph type="sldNum" sz="quarter" idx="12"/>
          </p:nvPr>
        </p:nvSpPr>
        <p:spPr/>
        <p:txBody>
          <a:bodyPr/>
          <a:lstStyle/>
          <a:p>
            <a:fld id="{666D7441-A661-464A-8616-59533B53E3BB}" type="slidenum">
              <a:rPr lang="bg-BG" smtClean="0"/>
              <a:pPr/>
              <a:t>‹#›</a:t>
            </a:fld>
            <a:endParaRPr lang="bg-BG"/>
          </a:p>
        </p:txBody>
      </p:sp>
    </p:spTree>
    <p:extLst>
      <p:ext uri="{BB962C8B-B14F-4D97-AF65-F5344CB8AC3E}">
        <p14:creationId xmlns:p14="http://schemas.microsoft.com/office/powerpoint/2010/main" val="3633732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 с надпис">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748429"/>
          </a:xfrm>
        </p:spPr>
        <p:txBody>
          <a:bodyPr anchor="ctr">
            <a:normAutofit/>
          </a:bodyPr>
          <a:lstStyle>
            <a:lvl1pPr>
              <a:defRPr sz="3600"/>
            </a:lvl1pPr>
          </a:lstStyle>
          <a:p>
            <a:r>
              <a:rPr lang="bg-BG"/>
              <a:t>Редакт. стил загл. образец</a:t>
            </a:r>
            <a:endParaRPr lang="en-US" dirty="0"/>
          </a:p>
        </p:txBody>
      </p:sp>
      <p:sp>
        <p:nvSpPr>
          <p:cNvPr id="12" name="Text Placeholder 3"/>
          <p:cNvSpPr>
            <a:spLocks noGrp="1"/>
          </p:cNvSpPr>
          <p:nvPr>
            <p:ph type="body" sz="half" idx="13"/>
          </p:nvPr>
        </p:nvSpPr>
        <p:spPr>
          <a:xfrm>
            <a:off x="1290484" y="3365557"/>
            <a:ext cx="6564224"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bg-BG"/>
              <a:t>Щракнете, за да редактирате стиловете на текста в образеца</a:t>
            </a:r>
          </a:p>
        </p:txBody>
      </p:sp>
      <p:sp>
        <p:nvSpPr>
          <p:cNvPr id="4" name="Text Placeholder 3"/>
          <p:cNvSpPr>
            <a:spLocks noGrp="1"/>
          </p:cNvSpPr>
          <p:nvPr>
            <p:ph type="body" sz="half" idx="2"/>
          </p:nvPr>
        </p:nvSpPr>
        <p:spPr>
          <a:xfrm>
            <a:off x="856058" y="4309919"/>
            <a:ext cx="74295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bg-BG"/>
              <a:t>Щракнете, за да редактирате стиловете на текста в образеца</a:t>
            </a:r>
          </a:p>
        </p:txBody>
      </p:sp>
      <p:sp>
        <p:nvSpPr>
          <p:cNvPr id="5" name="Date Placeholder 4"/>
          <p:cNvSpPr>
            <a:spLocks noGrp="1"/>
          </p:cNvSpPr>
          <p:nvPr>
            <p:ph type="dt" sz="half" idx="10"/>
          </p:nvPr>
        </p:nvSpPr>
        <p:spPr/>
        <p:txBody>
          <a:bodyPr/>
          <a:lstStyle/>
          <a:p>
            <a:fld id="{C01B3742-1BDB-4EFC-9DD3-0458351A9746}" type="datetime1">
              <a:rPr lang="en-US" smtClean="0"/>
              <a:t>12/22/2022</a:t>
            </a:fld>
            <a:endParaRPr lang="bg-BG"/>
          </a:p>
        </p:txBody>
      </p:sp>
      <p:sp>
        <p:nvSpPr>
          <p:cNvPr id="6" name="Footer Placeholder 5"/>
          <p:cNvSpPr>
            <a:spLocks noGrp="1"/>
          </p:cNvSpPr>
          <p:nvPr>
            <p:ph type="ftr" sz="quarter" idx="11"/>
          </p:nvPr>
        </p:nvSpPr>
        <p:spPr/>
        <p:txBody>
          <a:bodyPr/>
          <a:lstStyle/>
          <a:p>
            <a:r>
              <a:rPr lang="en-US"/>
              <a:t>Petar Danev &amp; Hristo Tonchev</a:t>
            </a:r>
            <a:endParaRPr lang="bg-BG"/>
          </a:p>
        </p:txBody>
      </p:sp>
      <p:sp>
        <p:nvSpPr>
          <p:cNvPr id="7" name="Slide Number Placeholder 6"/>
          <p:cNvSpPr>
            <a:spLocks noGrp="1"/>
          </p:cNvSpPr>
          <p:nvPr>
            <p:ph type="sldNum" sz="quarter" idx="12"/>
          </p:nvPr>
        </p:nvSpPr>
        <p:spPr/>
        <p:txBody>
          <a:bodyPr/>
          <a:lstStyle/>
          <a:p>
            <a:fld id="{666D7441-A661-464A-8616-59533B53E3BB}" type="slidenum">
              <a:rPr lang="bg-BG" smtClean="0"/>
              <a:pPr/>
              <a:t>‹#›</a:t>
            </a:fld>
            <a:endParaRPr lang="bg-BG"/>
          </a:p>
        </p:txBody>
      </p:sp>
      <p:sp>
        <p:nvSpPr>
          <p:cNvPr id="52" name="TextBox 51"/>
          <p:cNvSpPr txBox="1"/>
          <p:nvPr/>
        </p:nvSpPr>
        <p:spPr>
          <a:xfrm>
            <a:off x="696579" y="718458"/>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53" name="TextBox 52"/>
          <p:cNvSpPr txBox="1"/>
          <p:nvPr/>
        </p:nvSpPr>
        <p:spPr>
          <a:xfrm>
            <a:off x="7817473" y="276497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Tree>
    <p:extLst>
      <p:ext uri="{BB962C8B-B14F-4D97-AF65-F5344CB8AC3E}">
        <p14:creationId xmlns:p14="http://schemas.microsoft.com/office/powerpoint/2010/main" val="2229330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ичка с име">
    <p:spTree>
      <p:nvGrpSpPr>
        <p:cNvPr id="1" name=""/>
        <p:cNvGrpSpPr/>
        <p:nvPr/>
      </p:nvGrpSpPr>
      <p:grpSpPr>
        <a:xfrm>
          <a:off x="0" y="0"/>
          <a:ext cx="0" cy="0"/>
          <a:chOff x="0" y="0"/>
          <a:chExt cx="0" cy="0"/>
        </a:xfrm>
      </p:grpSpPr>
      <p:sp>
        <p:nvSpPr>
          <p:cNvPr id="2" name="Title 1"/>
          <p:cNvSpPr>
            <a:spLocks noGrp="1"/>
          </p:cNvSpPr>
          <p:nvPr>
            <p:ph type="title"/>
          </p:nvPr>
        </p:nvSpPr>
        <p:spPr>
          <a:xfrm>
            <a:off x="856058" y="2134042"/>
            <a:ext cx="7429501" cy="2511835"/>
          </a:xfrm>
        </p:spPr>
        <p:txBody>
          <a:bodyPr anchor="b">
            <a:normAutofit/>
          </a:bodyPr>
          <a:lstStyle>
            <a:lvl1pPr>
              <a:defRPr sz="3600"/>
            </a:lvl1pPr>
          </a:lstStyle>
          <a:p>
            <a:r>
              <a:rPr lang="bg-BG"/>
              <a:t>Редакт. стил загл. образец</a:t>
            </a:r>
            <a:endParaRPr lang="en-US" dirty="0"/>
          </a:p>
        </p:txBody>
      </p:sp>
      <p:sp>
        <p:nvSpPr>
          <p:cNvPr id="4" name="Text Placeholder 3"/>
          <p:cNvSpPr>
            <a:spLocks noGrp="1"/>
          </p:cNvSpPr>
          <p:nvPr>
            <p:ph type="body" sz="half" idx="2"/>
          </p:nvPr>
        </p:nvSpPr>
        <p:spPr>
          <a:xfrm>
            <a:off x="856023" y="4657655"/>
            <a:ext cx="7428379"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bg-BG"/>
              <a:t>Щракнете, за да редактирате стиловете на текста в образеца</a:t>
            </a:r>
          </a:p>
        </p:txBody>
      </p:sp>
      <p:sp>
        <p:nvSpPr>
          <p:cNvPr id="5" name="Date Placeholder 4"/>
          <p:cNvSpPr>
            <a:spLocks noGrp="1"/>
          </p:cNvSpPr>
          <p:nvPr>
            <p:ph type="dt" sz="half" idx="10"/>
          </p:nvPr>
        </p:nvSpPr>
        <p:spPr/>
        <p:txBody>
          <a:bodyPr/>
          <a:lstStyle/>
          <a:p>
            <a:fld id="{2A072616-B9AE-46DC-9C02-874C2C2E3978}" type="datetime1">
              <a:rPr lang="en-US" smtClean="0"/>
              <a:t>12/22/2022</a:t>
            </a:fld>
            <a:endParaRPr lang="bg-BG"/>
          </a:p>
        </p:txBody>
      </p:sp>
      <p:sp>
        <p:nvSpPr>
          <p:cNvPr id="6" name="Footer Placeholder 5"/>
          <p:cNvSpPr>
            <a:spLocks noGrp="1"/>
          </p:cNvSpPr>
          <p:nvPr>
            <p:ph type="ftr" sz="quarter" idx="11"/>
          </p:nvPr>
        </p:nvSpPr>
        <p:spPr/>
        <p:txBody>
          <a:bodyPr/>
          <a:lstStyle/>
          <a:p>
            <a:r>
              <a:rPr lang="en-US"/>
              <a:t>Petar Danev &amp; Hristo Tonchev</a:t>
            </a:r>
            <a:endParaRPr lang="bg-BG"/>
          </a:p>
        </p:txBody>
      </p:sp>
      <p:sp>
        <p:nvSpPr>
          <p:cNvPr id="7" name="Slide Number Placeholder 6"/>
          <p:cNvSpPr>
            <a:spLocks noGrp="1"/>
          </p:cNvSpPr>
          <p:nvPr>
            <p:ph type="sldNum" sz="quarter" idx="12"/>
          </p:nvPr>
        </p:nvSpPr>
        <p:spPr/>
        <p:txBody>
          <a:bodyPr/>
          <a:lstStyle/>
          <a:p>
            <a:fld id="{666D7441-A661-464A-8616-59533B53E3BB}" type="slidenum">
              <a:rPr lang="bg-BG" smtClean="0"/>
              <a:pPr/>
              <a:t>‹#›</a:t>
            </a:fld>
            <a:endParaRPr lang="bg-BG"/>
          </a:p>
        </p:txBody>
      </p:sp>
    </p:spTree>
    <p:extLst>
      <p:ext uri="{BB962C8B-B14F-4D97-AF65-F5344CB8AC3E}">
        <p14:creationId xmlns:p14="http://schemas.microsoft.com/office/powerpoint/2010/main" val="12537576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колони">
    <p:spTree>
      <p:nvGrpSpPr>
        <p:cNvPr id="1" name=""/>
        <p:cNvGrpSpPr/>
        <p:nvPr/>
      </p:nvGrpSpPr>
      <p:grpSpPr>
        <a:xfrm>
          <a:off x="0" y="0"/>
          <a:ext cx="0" cy="0"/>
          <a:chOff x="0" y="0"/>
          <a:chExt cx="0" cy="0"/>
        </a:xfrm>
      </p:grpSpPr>
      <p:sp>
        <p:nvSpPr>
          <p:cNvPr id="15" name="Title 1"/>
          <p:cNvSpPr>
            <a:spLocks noGrp="1"/>
          </p:cNvSpPr>
          <p:nvPr>
            <p:ph type="title"/>
          </p:nvPr>
        </p:nvSpPr>
        <p:spPr>
          <a:xfrm>
            <a:off x="856060" y="609600"/>
            <a:ext cx="7429499" cy="1905000"/>
          </a:xfrm>
        </p:spPr>
        <p:txBody>
          <a:bodyPr/>
          <a:lstStyle/>
          <a:p>
            <a:r>
              <a:rPr lang="bg-BG"/>
              <a:t>Редакт. стил загл. образец</a:t>
            </a:r>
            <a:endParaRPr lang="en-US" dirty="0"/>
          </a:p>
        </p:txBody>
      </p:sp>
      <p:sp>
        <p:nvSpPr>
          <p:cNvPr id="7" name="Text Placeholder 2"/>
          <p:cNvSpPr>
            <a:spLocks noGrp="1"/>
          </p:cNvSpPr>
          <p:nvPr>
            <p:ph type="body" idx="1"/>
          </p:nvPr>
        </p:nvSpPr>
        <p:spPr>
          <a:xfrm>
            <a:off x="856058" y="2674463"/>
            <a:ext cx="2397674" cy="685800"/>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bg-BG"/>
              <a:t>Щракнете, за да редактирате стиловете на текста в образеца</a:t>
            </a:r>
          </a:p>
        </p:txBody>
      </p:sp>
      <p:sp>
        <p:nvSpPr>
          <p:cNvPr id="8" name="Text Placeholder 3"/>
          <p:cNvSpPr>
            <a:spLocks noGrp="1"/>
          </p:cNvSpPr>
          <p:nvPr>
            <p:ph type="body" sz="half" idx="15"/>
          </p:nvPr>
        </p:nvSpPr>
        <p:spPr>
          <a:xfrm>
            <a:off x="856059" y="3360263"/>
            <a:ext cx="2396432"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bg-BG"/>
              <a:t>Щракнете, за да редактирате стиловете на текста в образеца</a:t>
            </a:r>
          </a:p>
        </p:txBody>
      </p:sp>
      <p:sp>
        <p:nvSpPr>
          <p:cNvPr id="9" name="Text Placeholder 4"/>
          <p:cNvSpPr>
            <a:spLocks noGrp="1"/>
          </p:cNvSpPr>
          <p:nvPr>
            <p:ph type="body" sz="quarter" idx="3"/>
          </p:nvPr>
        </p:nvSpPr>
        <p:spPr>
          <a:xfrm>
            <a:off x="3386075" y="2677635"/>
            <a:ext cx="2388289" cy="685800"/>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bg-BG"/>
              <a:t>Щракнете, за да редактирате стиловете на текста в образеца</a:t>
            </a:r>
          </a:p>
        </p:txBody>
      </p:sp>
      <p:sp>
        <p:nvSpPr>
          <p:cNvPr id="10" name="Text Placeholder 3"/>
          <p:cNvSpPr>
            <a:spLocks noGrp="1"/>
          </p:cNvSpPr>
          <p:nvPr>
            <p:ph type="body" sz="half" idx="16"/>
          </p:nvPr>
        </p:nvSpPr>
        <p:spPr>
          <a:xfrm>
            <a:off x="3386075" y="3363435"/>
            <a:ext cx="238895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bg-BG"/>
              <a:t>Щракнете, за да редактирате стиловете на текста в образеца</a:t>
            </a:r>
          </a:p>
        </p:txBody>
      </p:sp>
      <p:sp>
        <p:nvSpPr>
          <p:cNvPr id="11" name="Text Placeholder 4"/>
          <p:cNvSpPr>
            <a:spLocks noGrp="1"/>
          </p:cNvSpPr>
          <p:nvPr>
            <p:ph type="body" sz="quarter" idx="13"/>
          </p:nvPr>
        </p:nvSpPr>
        <p:spPr>
          <a:xfrm>
            <a:off x="5889332" y="2674463"/>
            <a:ext cx="2396226" cy="685800"/>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bg-BG"/>
              <a:t>Щракнете, за да редактирате стиловете на текста в образеца</a:t>
            </a:r>
          </a:p>
        </p:txBody>
      </p:sp>
      <p:sp>
        <p:nvSpPr>
          <p:cNvPr id="12" name="Text Placeholder 3"/>
          <p:cNvSpPr>
            <a:spLocks noGrp="1"/>
          </p:cNvSpPr>
          <p:nvPr>
            <p:ph type="body" sz="half" idx="17"/>
          </p:nvPr>
        </p:nvSpPr>
        <p:spPr>
          <a:xfrm>
            <a:off x="5889332" y="3360263"/>
            <a:ext cx="2396226"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bg-BG"/>
              <a:t>Щракнете, за да редактирате стиловете на текста в образеца</a:t>
            </a:r>
          </a:p>
        </p:txBody>
      </p:sp>
      <p:sp>
        <p:nvSpPr>
          <p:cNvPr id="3" name="Date Placeholder 2"/>
          <p:cNvSpPr>
            <a:spLocks noGrp="1"/>
          </p:cNvSpPr>
          <p:nvPr>
            <p:ph type="dt" sz="half" idx="10"/>
          </p:nvPr>
        </p:nvSpPr>
        <p:spPr/>
        <p:txBody>
          <a:bodyPr/>
          <a:lstStyle/>
          <a:p>
            <a:fld id="{52A2862D-3D88-4058-8983-D727DA5CD9B7}" type="datetime1">
              <a:rPr lang="en-US" smtClean="0"/>
              <a:t>12/22/2022</a:t>
            </a:fld>
            <a:endParaRPr lang="bg-BG"/>
          </a:p>
        </p:txBody>
      </p:sp>
      <p:sp>
        <p:nvSpPr>
          <p:cNvPr id="4" name="Footer Placeholder 3"/>
          <p:cNvSpPr>
            <a:spLocks noGrp="1"/>
          </p:cNvSpPr>
          <p:nvPr>
            <p:ph type="ftr" sz="quarter" idx="11"/>
          </p:nvPr>
        </p:nvSpPr>
        <p:spPr/>
        <p:txBody>
          <a:bodyPr/>
          <a:lstStyle/>
          <a:p>
            <a:r>
              <a:rPr lang="en-US"/>
              <a:t>Petar Danev &amp; Hristo Tonchev</a:t>
            </a:r>
            <a:endParaRPr lang="bg-BG"/>
          </a:p>
        </p:txBody>
      </p:sp>
      <p:sp>
        <p:nvSpPr>
          <p:cNvPr id="5" name="Slide Number Placeholder 4"/>
          <p:cNvSpPr>
            <a:spLocks noGrp="1"/>
          </p:cNvSpPr>
          <p:nvPr>
            <p:ph type="sldNum" sz="quarter" idx="12"/>
          </p:nvPr>
        </p:nvSpPr>
        <p:spPr/>
        <p:txBody>
          <a:bodyPr/>
          <a:lstStyle/>
          <a:p>
            <a:fld id="{666D7441-A661-464A-8616-59533B53E3BB}" type="slidenum">
              <a:rPr lang="bg-BG" smtClean="0"/>
              <a:pPr/>
              <a:t>‹#›</a:t>
            </a:fld>
            <a:endParaRPr lang="bg-BG"/>
          </a:p>
        </p:txBody>
      </p:sp>
    </p:spTree>
    <p:extLst>
      <p:ext uri="{BB962C8B-B14F-4D97-AF65-F5344CB8AC3E}">
        <p14:creationId xmlns:p14="http://schemas.microsoft.com/office/powerpoint/2010/main" val="11781711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колони с картини">
    <p:spTree>
      <p:nvGrpSpPr>
        <p:cNvPr id="1" name=""/>
        <p:cNvGrpSpPr/>
        <p:nvPr/>
      </p:nvGrpSpPr>
      <p:grpSpPr>
        <a:xfrm>
          <a:off x="0" y="0"/>
          <a:ext cx="0" cy="0"/>
          <a:chOff x="0" y="0"/>
          <a:chExt cx="0" cy="0"/>
        </a:xfrm>
      </p:grpSpPr>
      <p:sp>
        <p:nvSpPr>
          <p:cNvPr id="30" name="Title 1"/>
          <p:cNvSpPr>
            <a:spLocks noGrp="1"/>
          </p:cNvSpPr>
          <p:nvPr>
            <p:ph type="title"/>
          </p:nvPr>
        </p:nvSpPr>
        <p:spPr>
          <a:xfrm>
            <a:off x="856059" y="609600"/>
            <a:ext cx="7429499" cy="1905000"/>
          </a:xfrm>
        </p:spPr>
        <p:txBody>
          <a:bodyPr/>
          <a:lstStyle/>
          <a:p>
            <a:r>
              <a:rPr lang="bg-BG"/>
              <a:t>Редакт. стил загл. образец</a:t>
            </a:r>
            <a:endParaRPr lang="en-US" dirty="0"/>
          </a:p>
        </p:txBody>
      </p:sp>
      <p:sp>
        <p:nvSpPr>
          <p:cNvPr id="19" name="Text Placeholder 2"/>
          <p:cNvSpPr>
            <a:spLocks noGrp="1"/>
          </p:cNvSpPr>
          <p:nvPr>
            <p:ph type="body" idx="1"/>
          </p:nvPr>
        </p:nvSpPr>
        <p:spPr>
          <a:xfrm>
            <a:off x="856060" y="4404596"/>
            <a:ext cx="239643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bg-BG"/>
              <a:t>Щракнете, за да редактирате стиловете на текста в образеца</a:t>
            </a:r>
          </a:p>
        </p:txBody>
      </p:sp>
      <p:sp>
        <p:nvSpPr>
          <p:cNvPr id="20" name="Picture Placeholder 2"/>
          <p:cNvSpPr>
            <a:spLocks noGrp="1" noChangeAspect="1"/>
          </p:cNvSpPr>
          <p:nvPr>
            <p:ph type="pic" idx="15"/>
          </p:nvPr>
        </p:nvSpPr>
        <p:spPr>
          <a:xfrm>
            <a:off x="856060" y="2666998"/>
            <a:ext cx="239643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800" dirty="0"/>
            </a:lvl1pPr>
          </a:lstStyle>
          <a:p>
            <a:pPr marL="0" lvl="0" indent="0">
              <a:buNone/>
            </a:pPr>
            <a:r>
              <a:rPr lang="bg-BG"/>
              <a:t>Щракнете върху иконата, за да добавите картина</a:t>
            </a:r>
            <a:endParaRPr lang="en-US" dirty="0"/>
          </a:p>
        </p:txBody>
      </p:sp>
      <p:sp>
        <p:nvSpPr>
          <p:cNvPr id="21" name="Text Placeholder 3"/>
          <p:cNvSpPr>
            <a:spLocks noGrp="1"/>
          </p:cNvSpPr>
          <p:nvPr>
            <p:ph type="body" sz="half" idx="18"/>
          </p:nvPr>
        </p:nvSpPr>
        <p:spPr>
          <a:xfrm>
            <a:off x="856060" y="4980859"/>
            <a:ext cx="239643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bg-BG"/>
              <a:t>Щракнете, за да редактирате стиловете на текста в образеца</a:t>
            </a:r>
          </a:p>
        </p:txBody>
      </p:sp>
      <p:sp>
        <p:nvSpPr>
          <p:cNvPr id="22" name="Text Placeholder 4"/>
          <p:cNvSpPr>
            <a:spLocks noGrp="1"/>
          </p:cNvSpPr>
          <p:nvPr>
            <p:ph type="body" sz="quarter" idx="3"/>
          </p:nvPr>
        </p:nvSpPr>
        <p:spPr>
          <a:xfrm>
            <a:off x="3366790" y="4404596"/>
            <a:ext cx="24003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bg-BG"/>
              <a:t>Щракнете, за да редактирате стиловете на текста в образеца</a:t>
            </a:r>
          </a:p>
        </p:txBody>
      </p:sp>
      <p:sp>
        <p:nvSpPr>
          <p:cNvPr id="23" name="Picture Placeholder 2"/>
          <p:cNvSpPr>
            <a:spLocks noGrp="1" noChangeAspect="1"/>
          </p:cNvSpPr>
          <p:nvPr>
            <p:ph type="pic" idx="21"/>
          </p:nvPr>
        </p:nvSpPr>
        <p:spPr>
          <a:xfrm>
            <a:off x="3366790" y="2666998"/>
            <a:ext cx="2399205"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800" dirty="0"/>
            </a:lvl1pPr>
          </a:lstStyle>
          <a:p>
            <a:pPr marL="0" lvl="0" indent="0">
              <a:buNone/>
            </a:pPr>
            <a:r>
              <a:rPr lang="bg-BG"/>
              <a:t>Щракнете върху иконата, за да добавите картина</a:t>
            </a:r>
            <a:endParaRPr lang="en-US" dirty="0"/>
          </a:p>
        </p:txBody>
      </p:sp>
      <p:sp>
        <p:nvSpPr>
          <p:cNvPr id="24" name="Text Placeholder 3"/>
          <p:cNvSpPr>
            <a:spLocks noGrp="1"/>
          </p:cNvSpPr>
          <p:nvPr>
            <p:ph type="body" sz="half" idx="19"/>
          </p:nvPr>
        </p:nvSpPr>
        <p:spPr>
          <a:xfrm>
            <a:off x="3365695" y="4980857"/>
            <a:ext cx="24003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bg-BG"/>
              <a:t>Щракнете, за да редактирате стиловете на текста в образеца</a:t>
            </a:r>
          </a:p>
        </p:txBody>
      </p:sp>
      <p:sp>
        <p:nvSpPr>
          <p:cNvPr id="25" name="Text Placeholder 4"/>
          <p:cNvSpPr>
            <a:spLocks noGrp="1"/>
          </p:cNvSpPr>
          <p:nvPr>
            <p:ph type="body" sz="quarter" idx="13"/>
          </p:nvPr>
        </p:nvSpPr>
        <p:spPr>
          <a:xfrm>
            <a:off x="5889426" y="4404595"/>
            <a:ext cx="2393056"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bg-BG"/>
              <a:t>Щракнете, за да редактирате стиловете на текста в образеца</a:t>
            </a:r>
          </a:p>
        </p:txBody>
      </p:sp>
      <p:sp>
        <p:nvSpPr>
          <p:cNvPr id="26" name="Picture Placeholder 2"/>
          <p:cNvSpPr>
            <a:spLocks noGrp="1" noChangeAspect="1"/>
          </p:cNvSpPr>
          <p:nvPr>
            <p:ph type="pic" idx="22"/>
          </p:nvPr>
        </p:nvSpPr>
        <p:spPr>
          <a:xfrm>
            <a:off x="5889332" y="2666998"/>
            <a:ext cx="2396227"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800" dirty="0"/>
            </a:lvl1pPr>
          </a:lstStyle>
          <a:p>
            <a:pPr marL="0" lvl="0" indent="0">
              <a:buNone/>
            </a:pPr>
            <a:r>
              <a:rPr lang="bg-BG"/>
              <a:t>Щракнете върху иконата, за да добавите картина</a:t>
            </a:r>
            <a:endParaRPr lang="en-US" dirty="0"/>
          </a:p>
        </p:txBody>
      </p:sp>
      <p:sp>
        <p:nvSpPr>
          <p:cNvPr id="27" name="Text Placeholder 3"/>
          <p:cNvSpPr>
            <a:spLocks noGrp="1"/>
          </p:cNvSpPr>
          <p:nvPr>
            <p:ph type="body" sz="half" idx="20"/>
          </p:nvPr>
        </p:nvSpPr>
        <p:spPr>
          <a:xfrm>
            <a:off x="5889332" y="4980855"/>
            <a:ext cx="2396226"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bg-BG"/>
              <a:t>Щракнете, за да редактирате стиловете на текста в образеца</a:t>
            </a:r>
          </a:p>
        </p:txBody>
      </p:sp>
      <p:sp>
        <p:nvSpPr>
          <p:cNvPr id="3" name="Date Placeholder 2"/>
          <p:cNvSpPr>
            <a:spLocks noGrp="1"/>
          </p:cNvSpPr>
          <p:nvPr>
            <p:ph type="dt" sz="half" idx="10"/>
          </p:nvPr>
        </p:nvSpPr>
        <p:spPr/>
        <p:txBody>
          <a:bodyPr/>
          <a:lstStyle/>
          <a:p>
            <a:fld id="{5851E755-8483-4AEA-9D62-C6488F4923CE}" type="datetime1">
              <a:rPr lang="en-US" smtClean="0"/>
              <a:t>12/22/2022</a:t>
            </a:fld>
            <a:endParaRPr lang="bg-BG"/>
          </a:p>
        </p:txBody>
      </p:sp>
      <p:sp>
        <p:nvSpPr>
          <p:cNvPr id="4" name="Footer Placeholder 3"/>
          <p:cNvSpPr>
            <a:spLocks noGrp="1"/>
          </p:cNvSpPr>
          <p:nvPr>
            <p:ph type="ftr" sz="quarter" idx="11"/>
          </p:nvPr>
        </p:nvSpPr>
        <p:spPr/>
        <p:txBody>
          <a:bodyPr/>
          <a:lstStyle>
            <a:lvl1pPr>
              <a:defRPr cap="all" baseline="0"/>
            </a:lvl1pPr>
          </a:lstStyle>
          <a:p>
            <a:r>
              <a:rPr lang="en-US"/>
              <a:t>Petar Danev &amp; Hristo Tonchev</a:t>
            </a:r>
            <a:endParaRPr lang="bg-BG"/>
          </a:p>
        </p:txBody>
      </p:sp>
      <p:sp>
        <p:nvSpPr>
          <p:cNvPr id="5" name="Slide Number Placeholder 4"/>
          <p:cNvSpPr>
            <a:spLocks noGrp="1"/>
          </p:cNvSpPr>
          <p:nvPr>
            <p:ph type="sldNum" sz="quarter" idx="12"/>
          </p:nvPr>
        </p:nvSpPr>
        <p:spPr/>
        <p:txBody>
          <a:bodyPr/>
          <a:lstStyle/>
          <a:p>
            <a:fld id="{666D7441-A661-464A-8616-59533B53E3BB}" type="slidenum">
              <a:rPr lang="bg-BG" smtClean="0"/>
              <a:pPr/>
              <a:t>‹#›</a:t>
            </a:fld>
            <a:endParaRPr lang="bg-BG"/>
          </a:p>
        </p:txBody>
      </p:sp>
    </p:spTree>
    <p:extLst>
      <p:ext uri="{BB962C8B-B14F-4D97-AF65-F5344CB8AC3E}">
        <p14:creationId xmlns:p14="http://schemas.microsoft.com/office/powerpoint/2010/main" val="989341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лавие и вертикален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a:t>Редакт. стил загл. образец</a:t>
            </a:r>
            <a:endParaRPr lang="en-US" dirty="0"/>
          </a:p>
        </p:txBody>
      </p:sp>
      <p:sp>
        <p:nvSpPr>
          <p:cNvPr id="3" name="Vertical Text Placeholder 2"/>
          <p:cNvSpPr>
            <a:spLocks noGrp="1"/>
          </p:cNvSpPr>
          <p:nvPr>
            <p:ph type="body" orient="vert" idx="1"/>
          </p:nvPr>
        </p:nvSpPr>
        <p:spPr/>
        <p:txBody>
          <a:bodyPr vert="eaVert" anchor="t"/>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endParaRPr lang="en-US" dirty="0"/>
          </a:p>
        </p:txBody>
      </p:sp>
      <p:sp>
        <p:nvSpPr>
          <p:cNvPr id="4" name="Date Placeholder 3"/>
          <p:cNvSpPr>
            <a:spLocks noGrp="1"/>
          </p:cNvSpPr>
          <p:nvPr>
            <p:ph type="dt" sz="half" idx="10"/>
          </p:nvPr>
        </p:nvSpPr>
        <p:spPr/>
        <p:txBody>
          <a:bodyPr/>
          <a:lstStyle/>
          <a:p>
            <a:fld id="{95A0AD28-661F-4AD6-B952-8A9902019AD2}" type="datetime1">
              <a:rPr lang="en-US" smtClean="0"/>
              <a:t>12/22/2022</a:t>
            </a:fld>
            <a:endParaRPr lang="bg-BG"/>
          </a:p>
        </p:txBody>
      </p:sp>
      <p:sp>
        <p:nvSpPr>
          <p:cNvPr id="5" name="Footer Placeholder 4"/>
          <p:cNvSpPr>
            <a:spLocks noGrp="1"/>
          </p:cNvSpPr>
          <p:nvPr>
            <p:ph type="ftr" sz="quarter" idx="11"/>
          </p:nvPr>
        </p:nvSpPr>
        <p:spPr/>
        <p:txBody>
          <a:bodyPr/>
          <a:lstStyle/>
          <a:p>
            <a:r>
              <a:rPr lang="en-US"/>
              <a:t>Petar Danev &amp; Hristo Tonchev</a:t>
            </a:r>
            <a:endParaRPr lang="bg-BG"/>
          </a:p>
        </p:txBody>
      </p:sp>
      <p:sp>
        <p:nvSpPr>
          <p:cNvPr id="6" name="Slide Number Placeholder 5"/>
          <p:cNvSpPr>
            <a:spLocks noGrp="1"/>
          </p:cNvSpPr>
          <p:nvPr>
            <p:ph type="sldNum" sz="quarter" idx="12"/>
          </p:nvPr>
        </p:nvSpPr>
        <p:spPr/>
        <p:txBody>
          <a:bodyPr/>
          <a:lstStyle/>
          <a:p>
            <a:fld id="{666D7441-A661-464A-8616-59533B53E3BB}" type="slidenum">
              <a:rPr lang="bg-BG" smtClean="0"/>
              <a:pPr/>
              <a:t>‹#›</a:t>
            </a:fld>
            <a:endParaRPr lang="bg-BG"/>
          </a:p>
        </p:txBody>
      </p:sp>
    </p:spTree>
    <p:extLst>
      <p:ext uri="{BB962C8B-B14F-4D97-AF65-F5344CB8AC3E}">
        <p14:creationId xmlns:p14="http://schemas.microsoft.com/office/powerpoint/2010/main" val="33266483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но заглавие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1" y="609600"/>
            <a:ext cx="1503758" cy="5181601"/>
          </a:xfrm>
        </p:spPr>
        <p:txBody>
          <a:bodyPr vert="eaVert"/>
          <a:lstStyle/>
          <a:p>
            <a:r>
              <a:rPr lang="bg-BG"/>
              <a:t>Редакт. стил загл. образец</a:t>
            </a:r>
            <a:endParaRPr lang="en-US" dirty="0"/>
          </a:p>
        </p:txBody>
      </p:sp>
      <p:sp>
        <p:nvSpPr>
          <p:cNvPr id="3" name="Vertical Text Placeholder 2"/>
          <p:cNvSpPr>
            <a:spLocks noGrp="1"/>
          </p:cNvSpPr>
          <p:nvPr>
            <p:ph type="body" orient="vert" idx="1"/>
          </p:nvPr>
        </p:nvSpPr>
        <p:spPr>
          <a:xfrm>
            <a:off x="856057" y="609600"/>
            <a:ext cx="5811443" cy="5181601"/>
          </a:xfrm>
        </p:spPr>
        <p:txBody>
          <a:bodyPr vert="eaVert"/>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endParaRPr lang="en-US" dirty="0"/>
          </a:p>
        </p:txBody>
      </p:sp>
      <p:sp>
        <p:nvSpPr>
          <p:cNvPr id="4" name="Date Placeholder 3"/>
          <p:cNvSpPr>
            <a:spLocks noGrp="1"/>
          </p:cNvSpPr>
          <p:nvPr>
            <p:ph type="dt" sz="half" idx="10"/>
          </p:nvPr>
        </p:nvSpPr>
        <p:spPr/>
        <p:txBody>
          <a:bodyPr/>
          <a:lstStyle/>
          <a:p>
            <a:fld id="{7F1ED366-88EF-4E32-975E-B8F8A1B81A47}" type="datetime1">
              <a:rPr lang="en-US" smtClean="0"/>
              <a:t>12/22/2022</a:t>
            </a:fld>
            <a:endParaRPr lang="bg-BG"/>
          </a:p>
        </p:txBody>
      </p:sp>
      <p:sp>
        <p:nvSpPr>
          <p:cNvPr id="5" name="Footer Placeholder 4"/>
          <p:cNvSpPr>
            <a:spLocks noGrp="1"/>
          </p:cNvSpPr>
          <p:nvPr>
            <p:ph type="ftr" sz="quarter" idx="11"/>
          </p:nvPr>
        </p:nvSpPr>
        <p:spPr/>
        <p:txBody>
          <a:bodyPr/>
          <a:lstStyle/>
          <a:p>
            <a:r>
              <a:rPr lang="en-US"/>
              <a:t>Petar Danev &amp; Hristo Tonchev</a:t>
            </a:r>
            <a:endParaRPr lang="bg-BG"/>
          </a:p>
        </p:txBody>
      </p:sp>
      <p:sp>
        <p:nvSpPr>
          <p:cNvPr id="6" name="Slide Number Placeholder 5"/>
          <p:cNvSpPr>
            <a:spLocks noGrp="1"/>
          </p:cNvSpPr>
          <p:nvPr>
            <p:ph type="sldNum" sz="quarter" idx="12"/>
          </p:nvPr>
        </p:nvSpPr>
        <p:spPr/>
        <p:txBody>
          <a:bodyPr/>
          <a:lstStyle/>
          <a:p>
            <a:fld id="{666D7441-A661-464A-8616-59533B53E3BB}" type="slidenum">
              <a:rPr lang="bg-BG" smtClean="0"/>
              <a:pPr/>
              <a:t>‹#›</a:t>
            </a:fld>
            <a:endParaRPr lang="bg-BG"/>
          </a:p>
        </p:txBody>
      </p:sp>
    </p:spTree>
    <p:extLst>
      <p:ext uri="{BB962C8B-B14F-4D97-AF65-F5344CB8AC3E}">
        <p14:creationId xmlns:p14="http://schemas.microsoft.com/office/powerpoint/2010/main" val="297110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лавие и съдържание">
    <p:spTree>
      <p:nvGrpSpPr>
        <p:cNvPr id="1" name=""/>
        <p:cNvGrpSpPr/>
        <p:nvPr/>
      </p:nvGrpSpPr>
      <p:grpSpPr>
        <a:xfrm>
          <a:off x="0" y="0"/>
          <a:ext cx="0" cy="0"/>
          <a:chOff x="0" y="0"/>
          <a:chExt cx="0" cy="0"/>
        </a:xfrm>
      </p:grpSpPr>
      <p:sp>
        <p:nvSpPr>
          <p:cNvPr id="47" name="Title 1"/>
          <p:cNvSpPr>
            <a:spLocks noGrp="1"/>
          </p:cNvSpPr>
          <p:nvPr>
            <p:ph type="title"/>
          </p:nvPr>
        </p:nvSpPr>
        <p:spPr>
          <a:xfrm>
            <a:off x="856060" y="618518"/>
            <a:ext cx="7429499" cy="1478570"/>
          </a:xfrm>
        </p:spPr>
        <p:txBody>
          <a:bodyPr/>
          <a:lstStyle/>
          <a:p>
            <a:r>
              <a:rPr lang="bg-BG"/>
              <a:t>Редакт. стил загл. образец</a:t>
            </a:r>
            <a:endParaRPr lang="en-US" dirty="0"/>
          </a:p>
        </p:txBody>
      </p:sp>
      <p:sp>
        <p:nvSpPr>
          <p:cNvPr id="48" name="Content Placeholder 2"/>
          <p:cNvSpPr>
            <a:spLocks noGrp="1"/>
          </p:cNvSpPr>
          <p:nvPr>
            <p:ph idx="1"/>
          </p:nvPr>
        </p:nvSpPr>
        <p:spPr>
          <a:xfrm>
            <a:off x="856060" y="2249487"/>
            <a:ext cx="7429499" cy="3541714"/>
          </a:xfrm>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endParaRPr lang="en-US" dirty="0"/>
          </a:p>
        </p:txBody>
      </p:sp>
      <p:sp>
        <p:nvSpPr>
          <p:cNvPr id="49" name="Date Placeholder 3"/>
          <p:cNvSpPr>
            <a:spLocks noGrp="1"/>
          </p:cNvSpPr>
          <p:nvPr>
            <p:ph type="dt" sz="half" idx="10"/>
          </p:nvPr>
        </p:nvSpPr>
        <p:spPr>
          <a:xfrm>
            <a:off x="5592691" y="5883277"/>
            <a:ext cx="2057400" cy="365125"/>
          </a:xfrm>
        </p:spPr>
        <p:txBody>
          <a:bodyPr/>
          <a:lstStyle/>
          <a:p>
            <a:fld id="{3F682832-9A0A-4BD0-92B3-488F3E4B20EB}" type="datetime1">
              <a:rPr lang="en-US" smtClean="0"/>
              <a:t>12/22/2022</a:t>
            </a:fld>
            <a:endParaRPr lang="bg-BG"/>
          </a:p>
        </p:txBody>
      </p:sp>
      <p:sp>
        <p:nvSpPr>
          <p:cNvPr id="50" name="Footer Placeholder 4"/>
          <p:cNvSpPr>
            <a:spLocks noGrp="1"/>
          </p:cNvSpPr>
          <p:nvPr>
            <p:ph type="ftr" sz="quarter" idx="11"/>
          </p:nvPr>
        </p:nvSpPr>
        <p:spPr>
          <a:xfrm>
            <a:off x="856059" y="5883276"/>
            <a:ext cx="4679482" cy="365125"/>
          </a:xfrm>
        </p:spPr>
        <p:txBody>
          <a:bodyPr/>
          <a:lstStyle/>
          <a:p>
            <a:r>
              <a:rPr lang="en-US"/>
              <a:t>Petar Danev &amp; Hristo Tonchev</a:t>
            </a:r>
            <a:endParaRPr lang="bg-BG"/>
          </a:p>
        </p:txBody>
      </p:sp>
      <p:sp>
        <p:nvSpPr>
          <p:cNvPr id="51" name="Slide Number Placeholder 5"/>
          <p:cNvSpPr>
            <a:spLocks noGrp="1"/>
          </p:cNvSpPr>
          <p:nvPr>
            <p:ph type="sldNum" sz="quarter" idx="12"/>
          </p:nvPr>
        </p:nvSpPr>
        <p:spPr>
          <a:xfrm>
            <a:off x="7707241" y="5883275"/>
            <a:ext cx="578317" cy="365125"/>
          </a:xfrm>
        </p:spPr>
        <p:txBody>
          <a:bodyPr/>
          <a:lstStyle/>
          <a:p>
            <a:fld id="{666D7441-A661-464A-8616-59533B53E3BB}" type="slidenum">
              <a:rPr lang="bg-BG" smtClean="0"/>
              <a:pPr/>
              <a:t>‹#›</a:t>
            </a:fld>
            <a:endParaRPr lang="bg-BG"/>
          </a:p>
        </p:txBody>
      </p:sp>
    </p:spTree>
    <p:extLst>
      <p:ext uri="{BB962C8B-B14F-4D97-AF65-F5344CB8AC3E}">
        <p14:creationId xmlns:p14="http://schemas.microsoft.com/office/powerpoint/2010/main" val="3754960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лавка разд.">
    <p:spTree>
      <p:nvGrpSpPr>
        <p:cNvPr id="1" name=""/>
        <p:cNvGrpSpPr/>
        <p:nvPr/>
      </p:nvGrpSpPr>
      <p:grpSpPr>
        <a:xfrm>
          <a:off x="0" y="0"/>
          <a:ext cx="0" cy="0"/>
          <a:chOff x="0" y="0"/>
          <a:chExt cx="0" cy="0"/>
        </a:xfrm>
      </p:grpSpPr>
      <p:sp>
        <p:nvSpPr>
          <p:cNvPr id="2" name="Title 1"/>
          <p:cNvSpPr>
            <a:spLocks noGrp="1"/>
          </p:cNvSpPr>
          <p:nvPr>
            <p:ph type="title"/>
          </p:nvPr>
        </p:nvSpPr>
        <p:spPr>
          <a:xfrm>
            <a:off x="856058" y="1419227"/>
            <a:ext cx="7429500" cy="2852737"/>
          </a:xfrm>
        </p:spPr>
        <p:txBody>
          <a:bodyPr anchor="b">
            <a:normAutofit/>
          </a:bodyPr>
          <a:lstStyle>
            <a:lvl1pPr>
              <a:defRPr sz="3600"/>
            </a:lvl1pPr>
          </a:lstStyle>
          <a:p>
            <a:r>
              <a:rPr lang="bg-BG"/>
              <a:t>Редакт. стил загл. образец</a:t>
            </a:r>
            <a:endParaRPr lang="en-US" dirty="0"/>
          </a:p>
        </p:txBody>
      </p:sp>
      <p:sp>
        <p:nvSpPr>
          <p:cNvPr id="3" name="Text Placeholder 2"/>
          <p:cNvSpPr>
            <a:spLocks noGrp="1"/>
          </p:cNvSpPr>
          <p:nvPr>
            <p:ph type="body" idx="1"/>
          </p:nvPr>
        </p:nvSpPr>
        <p:spPr>
          <a:xfrm>
            <a:off x="856058" y="4424362"/>
            <a:ext cx="74295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bg-BG"/>
              <a:t>Щракнете, за да редактирате стиловете на текста в образеца</a:t>
            </a:r>
          </a:p>
        </p:txBody>
      </p:sp>
      <p:sp>
        <p:nvSpPr>
          <p:cNvPr id="4" name="Date Placeholder 3"/>
          <p:cNvSpPr>
            <a:spLocks noGrp="1"/>
          </p:cNvSpPr>
          <p:nvPr>
            <p:ph type="dt" sz="half" idx="10"/>
          </p:nvPr>
        </p:nvSpPr>
        <p:spPr/>
        <p:txBody>
          <a:bodyPr/>
          <a:lstStyle/>
          <a:p>
            <a:fld id="{4DF6AC5F-4D69-4809-822E-73276D88352B}" type="datetime1">
              <a:rPr lang="en-US" smtClean="0"/>
              <a:t>12/22/2022</a:t>
            </a:fld>
            <a:endParaRPr lang="bg-BG"/>
          </a:p>
        </p:txBody>
      </p:sp>
      <p:sp>
        <p:nvSpPr>
          <p:cNvPr id="5" name="Footer Placeholder 4"/>
          <p:cNvSpPr>
            <a:spLocks noGrp="1"/>
          </p:cNvSpPr>
          <p:nvPr>
            <p:ph type="ftr" sz="quarter" idx="11"/>
          </p:nvPr>
        </p:nvSpPr>
        <p:spPr/>
        <p:txBody>
          <a:bodyPr/>
          <a:lstStyle/>
          <a:p>
            <a:r>
              <a:rPr lang="en-US"/>
              <a:t>Petar Danev &amp; Hristo Tonchev</a:t>
            </a:r>
            <a:endParaRPr lang="bg-BG"/>
          </a:p>
        </p:txBody>
      </p:sp>
      <p:sp>
        <p:nvSpPr>
          <p:cNvPr id="6" name="Slide Number Placeholder 5"/>
          <p:cNvSpPr>
            <a:spLocks noGrp="1"/>
          </p:cNvSpPr>
          <p:nvPr>
            <p:ph type="sldNum" sz="quarter" idx="12"/>
          </p:nvPr>
        </p:nvSpPr>
        <p:spPr/>
        <p:txBody>
          <a:bodyPr/>
          <a:lstStyle/>
          <a:p>
            <a:fld id="{666D7441-A661-464A-8616-59533B53E3BB}" type="slidenum">
              <a:rPr lang="bg-BG" smtClean="0"/>
              <a:pPr/>
              <a:t>‹#›</a:t>
            </a:fld>
            <a:endParaRPr lang="bg-BG"/>
          </a:p>
        </p:txBody>
      </p:sp>
    </p:spTree>
    <p:extLst>
      <p:ext uri="{BB962C8B-B14F-4D97-AF65-F5344CB8AC3E}">
        <p14:creationId xmlns:p14="http://schemas.microsoft.com/office/powerpoint/2010/main" val="11818940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е съдържания">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a:t>Редакт. стил загл. образец</a:t>
            </a:r>
            <a:endParaRPr lang="en-US" dirty="0"/>
          </a:p>
        </p:txBody>
      </p:sp>
      <p:sp>
        <p:nvSpPr>
          <p:cNvPr id="3" name="Content Placeholder 2"/>
          <p:cNvSpPr>
            <a:spLocks noGrp="1"/>
          </p:cNvSpPr>
          <p:nvPr>
            <p:ph sz="half" idx="1"/>
          </p:nvPr>
        </p:nvSpPr>
        <p:spPr>
          <a:xfrm>
            <a:off x="856058" y="2249486"/>
            <a:ext cx="3658792" cy="3541714"/>
          </a:xfrm>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endParaRPr lang="en-US" dirty="0"/>
          </a:p>
        </p:txBody>
      </p:sp>
      <p:sp>
        <p:nvSpPr>
          <p:cNvPr id="4" name="Content Placeholder 3"/>
          <p:cNvSpPr>
            <a:spLocks noGrp="1"/>
          </p:cNvSpPr>
          <p:nvPr>
            <p:ph sz="half" idx="2"/>
          </p:nvPr>
        </p:nvSpPr>
        <p:spPr>
          <a:xfrm>
            <a:off x="4629151" y="2249486"/>
            <a:ext cx="3656408" cy="3541714"/>
          </a:xfrm>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endParaRPr lang="en-US" dirty="0"/>
          </a:p>
        </p:txBody>
      </p:sp>
      <p:sp>
        <p:nvSpPr>
          <p:cNvPr id="5" name="Date Placeholder 4"/>
          <p:cNvSpPr>
            <a:spLocks noGrp="1"/>
          </p:cNvSpPr>
          <p:nvPr>
            <p:ph type="dt" sz="half" idx="10"/>
          </p:nvPr>
        </p:nvSpPr>
        <p:spPr/>
        <p:txBody>
          <a:bodyPr/>
          <a:lstStyle/>
          <a:p>
            <a:fld id="{B81949F8-A300-435C-9113-AC5539414AFE}" type="datetime1">
              <a:rPr lang="en-US" smtClean="0"/>
              <a:t>12/22/2022</a:t>
            </a:fld>
            <a:endParaRPr lang="bg-BG"/>
          </a:p>
        </p:txBody>
      </p:sp>
      <p:sp>
        <p:nvSpPr>
          <p:cNvPr id="6" name="Footer Placeholder 5"/>
          <p:cNvSpPr>
            <a:spLocks noGrp="1"/>
          </p:cNvSpPr>
          <p:nvPr>
            <p:ph type="ftr" sz="quarter" idx="11"/>
          </p:nvPr>
        </p:nvSpPr>
        <p:spPr/>
        <p:txBody>
          <a:bodyPr/>
          <a:lstStyle/>
          <a:p>
            <a:r>
              <a:rPr lang="en-US"/>
              <a:t>Petar Danev &amp; Hristo Tonchev</a:t>
            </a:r>
            <a:endParaRPr lang="bg-BG"/>
          </a:p>
        </p:txBody>
      </p:sp>
      <p:sp>
        <p:nvSpPr>
          <p:cNvPr id="7" name="Slide Number Placeholder 6"/>
          <p:cNvSpPr>
            <a:spLocks noGrp="1"/>
          </p:cNvSpPr>
          <p:nvPr>
            <p:ph type="sldNum" sz="quarter" idx="12"/>
          </p:nvPr>
        </p:nvSpPr>
        <p:spPr/>
        <p:txBody>
          <a:bodyPr/>
          <a:lstStyle/>
          <a:p>
            <a:fld id="{666D7441-A661-464A-8616-59533B53E3BB}" type="slidenum">
              <a:rPr lang="bg-BG" smtClean="0"/>
              <a:pPr/>
              <a:t>‹#›</a:t>
            </a:fld>
            <a:endParaRPr lang="bg-BG"/>
          </a:p>
        </p:txBody>
      </p:sp>
    </p:spTree>
    <p:extLst>
      <p:ext uri="{BB962C8B-B14F-4D97-AF65-F5344CB8AC3E}">
        <p14:creationId xmlns:p14="http://schemas.microsoft.com/office/powerpoint/2010/main" val="5327087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56058" y="619127"/>
            <a:ext cx="7429500" cy="1477961"/>
          </a:xfrm>
        </p:spPr>
        <p:txBody>
          <a:bodyPr/>
          <a:lstStyle/>
          <a:p>
            <a:r>
              <a:rPr lang="bg-BG"/>
              <a:t>Редакт. стил загл. образец</a:t>
            </a:r>
            <a:endParaRPr lang="en-US" dirty="0"/>
          </a:p>
        </p:txBody>
      </p:sp>
      <p:sp>
        <p:nvSpPr>
          <p:cNvPr id="3" name="Text Placeholder 2"/>
          <p:cNvSpPr>
            <a:spLocks noGrp="1"/>
          </p:cNvSpPr>
          <p:nvPr>
            <p:ph type="body" idx="1"/>
          </p:nvPr>
        </p:nvSpPr>
        <p:spPr>
          <a:xfrm>
            <a:off x="1078902" y="2249486"/>
            <a:ext cx="3435949"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bg-BG"/>
              <a:t>Щракнете, за да редактирате стиловете на текста в образеца</a:t>
            </a:r>
          </a:p>
        </p:txBody>
      </p:sp>
      <p:sp>
        <p:nvSpPr>
          <p:cNvPr id="4" name="Content Placeholder 3"/>
          <p:cNvSpPr>
            <a:spLocks noGrp="1"/>
          </p:cNvSpPr>
          <p:nvPr>
            <p:ph sz="half" idx="2"/>
          </p:nvPr>
        </p:nvSpPr>
        <p:spPr>
          <a:xfrm>
            <a:off x="856058" y="3073398"/>
            <a:ext cx="3658793" cy="2717801"/>
          </a:xfrm>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endParaRPr lang="en-US" dirty="0"/>
          </a:p>
        </p:txBody>
      </p:sp>
      <p:sp>
        <p:nvSpPr>
          <p:cNvPr id="5" name="Text Placeholder 4"/>
          <p:cNvSpPr>
            <a:spLocks noGrp="1"/>
          </p:cNvSpPr>
          <p:nvPr>
            <p:ph type="body" sz="quarter" idx="3"/>
          </p:nvPr>
        </p:nvSpPr>
        <p:spPr>
          <a:xfrm>
            <a:off x="4851992" y="2249485"/>
            <a:ext cx="3433565"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bg-BG"/>
              <a:t>Щракнете, за да редактирате стиловете на текста в образеца</a:t>
            </a:r>
          </a:p>
        </p:txBody>
      </p:sp>
      <p:sp>
        <p:nvSpPr>
          <p:cNvPr id="6" name="Content Placeholder 5"/>
          <p:cNvSpPr>
            <a:spLocks noGrp="1"/>
          </p:cNvSpPr>
          <p:nvPr>
            <p:ph sz="quarter" idx="4"/>
          </p:nvPr>
        </p:nvSpPr>
        <p:spPr>
          <a:xfrm>
            <a:off x="4629150" y="3073398"/>
            <a:ext cx="3656408" cy="2717801"/>
          </a:xfrm>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endParaRPr lang="en-US" dirty="0"/>
          </a:p>
        </p:txBody>
      </p:sp>
      <p:sp>
        <p:nvSpPr>
          <p:cNvPr id="7" name="Date Placeholder 6"/>
          <p:cNvSpPr>
            <a:spLocks noGrp="1"/>
          </p:cNvSpPr>
          <p:nvPr>
            <p:ph type="dt" sz="half" idx="10"/>
          </p:nvPr>
        </p:nvSpPr>
        <p:spPr/>
        <p:txBody>
          <a:bodyPr/>
          <a:lstStyle/>
          <a:p>
            <a:fld id="{0E8C5585-FBDC-45EB-8B79-B747B0CEFB69}" type="datetime1">
              <a:rPr lang="en-US" smtClean="0"/>
              <a:t>12/22/2022</a:t>
            </a:fld>
            <a:endParaRPr lang="bg-BG"/>
          </a:p>
        </p:txBody>
      </p:sp>
      <p:sp>
        <p:nvSpPr>
          <p:cNvPr id="8" name="Footer Placeholder 7"/>
          <p:cNvSpPr>
            <a:spLocks noGrp="1"/>
          </p:cNvSpPr>
          <p:nvPr>
            <p:ph type="ftr" sz="quarter" idx="11"/>
          </p:nvPr>
        </p:nvSpPr>
        <p:spPr/>
        <p:txBody>
          <a:bodyPr/>
          <a:lstStyle/>
          <a:p>
            <a:r>
              <a:rPr lang="en-US"/>
              <a:t>Petar Danev &amp; Hristo Tonchev</a:t>
            </a:r>
            <a:endParaRPr lang="bg-BG"/>
          </a:p>
        </p:txBody>
      </p:sp>
      <p:sp>
        <p:nvSpPr>
          <p:cNvPr id="9" name="Slide Number Placeholder 8"/>
          <p:cNvSpPr>
            <a:spLocks noGrp="1"/>
          </p:cNvSpPr>
          <p:nvPr>
            <p:ph type="sldNum" sz="quarter" idx="12"/>
          </p:nvPr>
        </p:nvSpPr>
        <p:spPr/>
        <p:txBody>
          <a:bodyPr/>
          <a:lstStyle/>
          <a:p>
            <a:fld id="{666D7441-A661-464A-8616-59533B53E3BB}" type="slidenum">
              <a:rPr lang="bg-BG" smtClean="0"/>
              <a:pPr/>
              <a:t>‹#›</a:t>
            </a:fld>
            <a:endParaRPr lang="bg-BG"/>
          </a:p>
        </p:txBody>
      </p:sp>
    </p:spTree>
    <p:extLst>
      <p:ext uri="{BB962C8B-B14F-4D97-AF65-F5344CB8AC3E}">
        <p14:creationId xmlns:p14="http://schemas.microsoft.com/office/powerpoint/2010/main" val="2457350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Само заглав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a:t>Редакт. стил загл. образец</a:t>
            </a:r>
            <a:endParaRPr lang="en-US" dirty="0"/>
          </a:p>
        </p:txBody>
      </p:sp>
      <p:sp>
        <p:nvSpPr>
          <p:cNvPr id="3" name="Date Placeholder 2"/>
          <p:cNvSpPr>
            <a:spLocks noGrp="1"/>
          </p:cNvSpPr>
          <p:nvPr>
            <p:ph type="dt" sz="half" idx="10"/>
          </p:nvPr>
        </p:nvSpPr>
        <p:spPr/>
        <p:txBody>
          <a:bodyPr/>
          <a:lstStyle/>
          <a:p>
            <a:fld id="{A705850F-D66E-41A9-B622-0E7679818DA1}" type="datetime1">
              <a:rPr lang="en-US" smtClean="0"/>
              <a:t>12/22/2022</a:t>
            </a:fld>
            <a:endParaRPr lang="bg-BG"/>
          </a:p>
        </p:txBody>
      </p:sp>
      <p:sp>
        <p:nvSpPr>
          <p:cNvPr id="4" name="Footer Placeholder 3"/>
          <p:cNvSpPr>
            <a:spLocks noGrp="1"/>
          </p:cNvSpPr>
          <p:nvPr>
            <p:ph type="ftr" sz="quarter" idx="11"/>
          </p:nvPr>
        </p:nvSpPr>
        <p:spPr/>
        <p:txBody>
          <a:bodyPr/>
          <a:lstStyle/>
          <a:p>
            <a:r>
              <a:rPr lang="en-US"/>
              <a:t>Petar Danev &amp; Hristo Tonchev</a:t>
            </a:r>
            <a:endParaRPr lang="bg-BG"/>
          </a:p>
        </p:txBody>
      </p:sp>
      <p:sp>
        <p:nvSpPr>
          <p:cNvPr id="5" name="Slide Number Placeholder 4"/>
          <p:cNvSpPr>
            <a:spLocks noGrp="1"/>
          </p:cNvSpPr>
          <p:nvPr>
            <p:ph type="sldNum" sz="quarter" idx="12"/>
          </p:nvPr>
        </p:nvSpPr>
        <p:spPr/>
        <p:txBody>
          <a:bodyPr/>
          <a:lstStyle/>
          <a:p>
            <a:fld id="{666D7441-A661-464A-8616-59533B53E3BB}" type="slidenum">
              <a:rPr lang="bg-BG" smtClean="0"/>
              <a:pPr/>
              <a:t>‹#›</a:t>
            </a:fld>
            <a:endParaRPr lang="bg-BG"/>
          </a:p>
        </p:txBody>
      </p:sp>
    </p:spTree>
    <p:extLst>
      <p:ext uri="{BB962C8B-B14F-4D97-AF65-F5344CB8AC3E}">
        <p14:creationId xmlns:p14="http://schemas.microsoft.com/office/powerpoint/2010/main" val="2110652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разе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96904D-8BEA-4C2B-9A3B-1DA062184DB9}" type="datetime1">
              <a:rPr lang="en-US" smtClean="0"/>
              <a:t>12/22/2022</a:t>
            </a:fld>
            <a:endParaRPr lang="bg-BG"/>
          </a:p>
        </p:txBody>
      </p:sp>
      <p:sp>
        <p:nvSpPr>
          <p:cNvPr id="3" name="Footer Placeholder 2"/>
          <p:cNvSpPr>
            <a:spLocks noGrp="1"/>
          </p:cNvSpPr>
          <p:nvPr>
            <p:ph type="ftr" sz="quarter" idx="11"/>
          </p:nvPr>
        </p:nvSpPr>
        <p:spPr/>
        <p:txBody>
          <a:bodyPr/>
          <a:lstStyle/>
          <a:p>
            <a:r>
              <a:rPr lang="en-US"/>
              <a:t>Petar Danev &amp; Hristo Tonchev</a:t>
            </a:r>
            <a:endParaRPr lang="bg-BG"/>
          </a:p>
        </p:txBody>
      </p:sp>
      <p:sp>
        <p:nvSpPr>
          <p:cNvPr id="4" name="Slide Number Placeholder 3"/>
          <p:cNvSpPr>
            <a:spLocks noGrp="1"/>
          </p:cNvSpPr>
          <p:nvPr>
            <p:ph type="sldNum" sz="quarter" idx="12"/>
          </p:nvPr>
        </p:nvSpPr>
        <p:spPr/>
        <p:txBody>
          <a:bodyPr/>
          <a:lstStyle/>
          <a:p>
            <a:fld id="{666D7441-A661-464A-8616-59533B53E3BB}" type="slidenum">
              <a:rPr lang="bg-BG" smtClean="0"/>
              <a:pPr/>
              <a:t>‹#›</a:t>
            </a:fld>
            <a:endParaRPr lang="bg-BG"/>
          </a:p>
        </p:txBody>
      </p:sp>
    </p:spTree>
    <p:extLst>
      <p:ext uri="{BB962C8B-B14F-4D97-AF65-F5344CB8AC3E}">
        <p14:creationId xmlns:p14="http://schemas.microsoft.com/office/powerpoint/2010/main" val="1483992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Съдържание с надпис">
    <p:spTree>
      <p:nvGrpSpPr>
        <p:cNvPr id="1" name=""/>
        <p:cNvGrpSpPr/>
        <p:nvPr/>
      </p:nvGrpSpPr>
      <p:grpSpPr>
        <a:xfrm>
          <a:off x="0" y="0"/>
          <a:ext cx="0" cy="0"/>
          <a:chOff x="0" y="0"/>
          <a:chExt cx="0" cy="0"/>
        </a:xfrm>
      </p:grpSpPr>
      <p:sp>
        <p:nvSpPr>
          <p:cNvPr id="2" name="Title 1"/>
          <p:cNvSpPr>
            <a:spLocks noGrp="1"/>
          </p:cNvSpPr>
          <p:nvPr>
            <p:ph type="title"/>
          </p:nvPr>
        </p:nvSpPr>
        <p:spPr>
          <a:xfrm>
            <a:off x="860029" y="609601"/>
            <a:ext cx="2892028" cy="1639884"/>
          </a:xfrm>
        </p:spPr>
        <p:txBody>
          <a:bodyPr anchor="b"/>
          <a:lstStyle>
            <a:lvl1pPr>
              <a:defRPr sz="3200"/>
            </a:lvl1pPr>
          </a:lstStyle>
          <a:p>
            <a:r>
              <a:rPr lang="bg-BG"/>
              <a:t>Редакт. стил загл. образец</a:t>
            </a:r>
            <a:endParaRPr lang="en-US" dirty="0"/>
          </a:p>
        </p:txBody>
      </p:sp>
      <p:sp>
        <p:nvSpPr>
          <p:cNvPr id="3" name="Content Placeholder 2"/>
          <p:cNvSpPr>
            <a:spLocks noGrp="1"/>
          </p:cNvSpPr>
          <p:nvPr>
            <p:ph idx="1"/>
          </p:nvPr>
        </p:nvSpPr>
        <p:spPr>
          <a:xfrm>
            <a:off x="3867150" y="592666"/>
            <a:ext cx="4418407" cy="5198534"/>
          </a:xfrm>
        </p:spPr>
        <p:txBody>
          <a:bodyPr anchor="ct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endParaRPr lang="en-US" dirty="0"/>
          </a:p>
        </p:txBody>
      </p:sp>
      <p:sp>
        <p:nvSpPr>
          <p:cNvPr id="4" name="Text Placeholder 3"/>
          <p:cNvSpPr>
            <a:spLocks noGrp="1"/>
          </p:cNvSpPr>
          <p:nvPr>
            <p:ph type="body" sz="half" idx="2"/>
          </p:nvPr>
        </p:nvSpPr>
        <p:spPr>
          <a:xfrm>
            <a:off x="860029" y="2249486"/>
            <a:ext cx="2892028"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bg-BG"/>
              <a:t>Щракнете, за да редактирате стиловете на текста в образеца</a:t>
            </a:r>
          </a:p>
        </p:txBody>
      </p:sp>
      <p:sp>
        <p:nvSpPr>
          <p:cNvPr id="5" name="Date Placeholder 4"/>
          <p:cNvSpPr>
            <a:spLocks noGrp="1"/>
          </p:cNvSpPr>
          <p:nvPr>
            <p:ph type="dt" sz="half" idx="10"/>
          </p:nvPr>
        </p:nvSpPr>
        <p:spPr/>
        <p:txBody>
          <a:bodyPr/>
          <a:lstStyle/>
          <a:p>
            <a:fld id="{80F51CAC-027E-437D-9DE5-DD8FDBDE2675}" type="datetime1">
              <a:rPr lang="en-US" smtClean="0"/>
              <a:t>12/22/2022</a:t>
            </a:fld>
            <a:endParaRPr lang="bg-BG"/>
          </a:p>
        </p:txBody>
      </p:sp>
      <p:sp>
        <p:nvSpPr>
          <p:cNvPr id="6" name="Footer Placeholder 5"/>
          <p:cNvSpPr>
            <a:spLocks noGrp="1"/>
          </p:cNvSpPr>
          <p:nvPr>
            <p:ph type="ftr" sz="quarter" idx="11"/>
          </p:nvPr>
        </p:nvSpPr>
        <p:spPr/>
        <p:txBody>
          <a:bodyPr/>
          <a:lstStyle/>
          <a:p>
            <a:r>
              <a:rPr lang="en-US"/>
              <a:t>Petar Danev &amp; Hristo Tonchev</a:t>
            </a:r>
            <a:endParaRPr lang="bg-BG"/>
          </a:p>
        </p:txBody>
      </p:sp>
      <p:sp>
        <p:nvSpPr>
          <p:cNvPr id="7" name="Slide Number Placeholder 6"/>
          <p:cNvSpPr>
            <a:spLocks noGrp="1"/>
          </p:cNvSpPr>
          <p:nvPr>
            <p:ph type="sldNum" sz="quarter" idx="12"/>
          </p:nvPr>
        </p:nvSpPr>
        <p:spPr/>
        <p:txBody>
          <a:bodyPr/>
          <a:lstStyle/>
          <a:p>
            <a:fld id="{666D7441-A661-464A-8616-59533B53E3BB}" type="slidenum">
              <a:rPr lang="bg-BG" smtClean="0"/>
              <a:pPr/>
              <a:t>‹#›</a:t>
            </a:fld>
            <a:endParaRPr lang="bg-BG"/>
          </a:p>
        </p:txBody>
      </p:sp>
    </p:spTree>
    <p:extLst>
      <p:ext uri="{BB962C8B-B14F-4D97-AF65-F5344CB8AC3E}">
        <p14:creationId xmlns:p14="http://schemas.microsoft.com/office/powerpoint/2010/main" val="52934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Картина с надпис">
    <p:spTree>
      <p:nvGrpSpPr>
        <p:cNvPr id="1" name=""/>
        <p:cNvGrpSpPr/>
        <p:nvPr/>
      </p:nvGrpSpPr>
      <p:grpSpPr>
        <a:xfrm>
          <a:off x="0" y="0"/>
          <a:ext cx="0" cy="0"/>
          <a:chOff x="0" y="0"/>
          <a:chExt cx="0" cy="0"/>
        </a:xfrm>
      </p:grpSpPr>
      <p:sp>
        <p:nvSpPr>
          <p:cNvPr id="2" name="Title 1"/>
          <p:cNvSpPr>
            <a:spLocks noGrp="1"/>
          </p:cNvSpPr>
          <p:nvPr>
            <p:ph type="title"/>
          </p:nvPr>
        </p:nvSpPr>
        <p:spPr>
          <a:xfrm>
            <a:off x="856061" y="609600"/>
            <a:ext cx="3753962" cy="1639886"/>
          </a:xfrm>
        </p:spPr>
        <p:txBody>
          <a:bodyPr anchor="b"/>
          <a:lstStyle>
            <a:lvl1pPr>
              <a:defRPr sz="3200"/>
            </a:lvl1pPr>
          </a:lstStyle>
          <a:p>
            <a:r>
              <a:rPr lang="bg-BG"/>
              <a:t>Редакт. стил загл. образец</a:t>
            </a:r>
            <a:endParaRPr lang="en-US" dirty="0"/>
          </a:p>
        </p:txBody>
      </p:sp>
      <p:sp>
        <p:nvSpPr>
          <p:cNvPr id="3" name="Picture Placeholder 2"/>
          <p:cNvSpPr>
            <a:spLocks noGrp="1" noChangeAspect="1"/>
          </p:cNvSpPr>
          <p:nvPr>
            <p:ph type="pic" idx="1"/>
          </p:nvPr>
        </p:nvSpPr>
        <p:spPr>
          <a:xfrm>
            <a:off x="4832866" y="609600"/>
            <a:ext cx="3452693" cy="5181602"/>
          </a:xfrm>
          <a:prstGeom prst="round2DiagRect">
            <a:avLst>
              <a:gd name="adj1" fmla="val 6074"/>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defRPr lang="en-US" sz="3200"/>
            </a:lvl1pPr>
          </a:lstStyle>
          <a:p>
            <a:pPr marL="0" lvl="0" indent="0">
              <a:buNone/>
            </a:pPr>
            <a:r>
              <a:rPr lang="bg-BG"/>
              <a:t>Щракнете върху иконата, за да добавите картина</a:t>
            </a:r>
            <a:endParaRPr lang="en-US" dirty="0"/>
          </a:p>
        </p:txBody>
      </p:sp>
      <p:sp>
        <p:nvSpPr>
          <p:cNvPr id="4" name="Text Placeholder 3"/>
          <p:cNvSpPr>
            <a:spLocks noGrp="1"/>
          </p:cNvSpPr>
          <p:nvPr>
            <p:ph type="body" sz="half" idx="2"/>
          </p:nvPr>
        </p:nvSpPr>
        <p:spPr>
          <a:xfrm>
            <a:off x="856059" y="2249486"/>
            <a:ext cx="3753964"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bg-BG"/>
              <a:t>Щракнете, за да редактирате стиловете на текста в образеца</a:t>
            </a:r>
          </a:p>
        </p:txBody>
      </p:sp>
      <p:sp>
        <p:nvSpPr>
          <p:cNvPr id="5" name="Date Placeholder 4"/>
          <p:cNvSpPr>
            <a:spLocks noGrp="1"/>
          </p:cNvSpPr>
          <p:nvPr>
            <p:ph type="dt" sz="half" idx="10"/>
          </p:nvPr>
        </p:nvSpPr>
        <p:spPr/>
        <p:txBody>
          <a:bodyPr/>
          <a:lstStyle/>
          <a:p>
            <a:fld id="{6964D829-6ADB-4F8F-8A69-C82C0B55FDB2}" type="datetime1">
              <a:rPr lang="en-US" smtClean="0"/>
              <a:t>12/22/2022</a:t>
            </a:fld>
            <a:endParaRPr lang="bg-BG"/>
          </a:p>
        </p:txBody>
      </p:sp>
      <p:sp>
        <p:nvSpPr>
          <p:cNvPr id="6" name="Footer Placeholder 5"/>
          <p:cNvSpPr>
            <a:spLocks noGrp="1"/>
          </p:cNvSpPr>
          <p:nvPr>
            <p:ph type="ftr" sz="quarter" idx="11"/>
          </p:nvPr>
        </p:nvSpPr>
        <p:spPr/>
        <p:txBody>
          <a:bodyPr/>
          <a:lstStyle/>
          <a:p>
            <a:r>
              <a:rPr lang="en-US"/>
              <a:t>Petar Danev &amp; Hristo Tonchev</a:t>
            </a:r>
            <a:endParaRPr lang="bg-BG"/>
          </a:p>
        </p:txBody>
      </p:sp>
      <p:sp>
        <p:nvSpPr>
          <p:cNvPr id="7" name="Slide Number Placeholder 6"/>
          <p:cNvSpPr>
            <a:spLocks noGrp="1"/>
          </p:cNvSpPr>
          <p:nvPr>
            <p:ph type="sldNum" sz="quarter" idx="12"/>
          </p:nvPr>
        </p:nvSpPr>
        <p:spPr/>
        <p:txBody>
          <a:bodyPr/>
          <a:lstStyle/>
          <a:p>
            <a:fld id="{666D7441-A661-464A-8616-59533B53E3BB}" type="slidenum">
              <a:rPr lang="bg-BG" smtClean="0"/>
              <a:pPr/>
              <a:t>‹#›</a:t>
            </a:fld>
            <a:endParaRPr lang="bg-BG"/>
          </a:p>
        </p:txBody>
      </p:sp>
    </p:spTree>
    <p:extLst>
      <p:ext uri="{BB962C8B-B14F-4D97-AF65-F5344CB8AC3E}">
        <p14:creationId xmlns:p14="http://schemas.microsoft.com/office/powerpoint/2010/main" val="5986433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8" name="Group 7"/>
          <p:cNvGrpSpPr/>
          <p:nvPr/>
        </p:nvGrpSpPr>
        <p:grpSpPr>
          <a:xfrm>
            <a:off x="-14288" y="0"/>
            <a:ext cx="9041774" cy="6858001"/>
            <a:chOff x="-14288" y="0"/>
            <a:chExt cx="9041774"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8352798"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pic>
        <p:nvPicPr>
          <p:cNvPr id="7" name="Picture 2" descr="\\DROBO-FS\QuickDrops\JB\PPTX NG\Droplets\LightingOverlay.png"/>
          <p:cNvPicPr>
            <a:picLocks noChangeAspect="1" noChangeArrowheads="1"/>
          </p:cNvPicPr>
          <p:nvPr/>
        </p:nvPicPr>
        <p:blipFill>
          <a:blip r:embed="rId19">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Placeholder 1"/>
          <p:cNvSpPr>
            <a:spLocks noGrp="1"/>
          </p:cNvSpPr>
          <p:nvPr>
            <p:ph type="title"/>
          </p:nvPr>
        </p:nvSpPr>
        <p:spPr>
          <a:xfrm>
            <a:off x="856060" y="618518"/>
            <a:ext cx="7429499"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856060" y="2249487"/>
            <a:ext cx="7429499" cy="3541714"/>
          </a:xfrm>
          <a:prstGeom prst="rect">
            <a:avLst/>
          </a:prstGeom>
        </p:spPr>
        <p:txBody>
          <a:bodyPr vert="horz" lIns="91440" tIns="45720" rIns="91440" bIns="45720" rtlCol="0">
            <a:normAutofit/>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endParaRPr lang="en-US" dirty="0"/>
          </a:p>
        </p:txBody>
      </p:sp>
      <p:sp>
        <p:nvSpPr>
          <p:cNvPr id="4" name="Date Placeholder 3"/>
          <p:cNvSpPr>
            <a:spLocks noGrp="1"/>
          </p:cNvSpPr>
          <p:nvPr>
            <p:ph type="dt" sz="half" idx="2"/>
          </p:nvPr>
        </p:nvSpPr>
        <p:spPr>
          <a:xfrm>
            <a:off x="5592691" y="5883277"/>
            <a:ext cx="20574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87AFCD9-1614-4554-88E9-3EBEB24F980A}" type="datetime1">
              <a:rPr lang="en-US" smtClean="0"/>
              <a:t>12/22/2022</a:t>
            </a:fld>
            <a:endParaRPr lang="bg-BG"/>
          </a:p>
        </p:txBody>
      </p:sp>
      <p:sp>
        <p:nvSpPr>
          <p:cNvPr id="5" name="Footer Placeholder 4"/>
          <p:cNvSpPr>
            <a:spLocks noGrp="1"/>
          </p:cNvSpPr>
          <p:nvPr>
            <p:ph type="ftr" sz="quarter" idx="3"/>
          </p:nvPr>
        </p:nvSpPr>
        <p:spPr>
          <a:xfrm>
            <a:off x="856059" y="5883276"/>
            <a:ext cx="4679482" cy="365125"/>
          </a:xfrm>
          <a:prstGeom prst="rect">
            <a:avLst/>
          </a:prstGeom>
        </p:spPr>
        <p:txBody>
          <a:bodyPr vert="horz" lIns="91440" tIns="45720" rIns="91440" bIns="45720" rtlCol="0" anchor="ctr"/>
          <a:lstStyle>
            <a:lvl1pPr algn="l">
              <a:defRPr sz="1050">
                <a:solidFill>
                  <a:schemeClr val="tx1">
                    <a:tint val="75000"/>
                  </a:schemeClr>
                </a:solidFill>
              </a:defRPr>
            </a:lvl1pPr>
          </a:lstStyle>
          <a:p>
            <a:r>
              <a:rPr lang="en-US"/>
              <a:t>Petar Danev &amp; Hristo Tonchev</a:t>
            </a:r>
            <a:endParaRPr lang="bg-BG"/>
          </a:p>
        </p:txBody>
      </p:sp>
      <p:sp>
        <p:nvSpPr>
          <p:cNvPr id="6" name="Slide Number Placeholder 5"/>
          <p:cNvSpPr>
            <a:spLocks noGrp="1"/>
          </p:cNvSpPr>
          <p:nvPr>
            <p:ph type="sldNum" sz="quarter" idx="4"/>
          </p:nvPr>
        </p:nvSpPr>
        <p:spPr>
          <a:xfrm>
            <a:off x="7707241" y="5883275"/>
            <a:ext cx="578317"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66D7441-A661-464A-8616-59533B53E3BB}" type="slidenum">
              <a:rPr lang="bg-BG" smtClean="0"/>
              <a:pPr/>
              <a:t>‹#›</a:t>
            </a:fld>
            <a:endParaRPr lang="bg-BG"/>
          </a:p>
        </p:txBody>
      </p:sp>
    </p:spTree>
    <p:extLst>
      <p:ext uri="{BB962C8B-B14F-4D97-AF65-F5344CB8AC3E}">
        <p14:creationId xmlns:p14="http://schemas.microsoft.com/office/powerpoint/2010/main" val="1110174416"/>
      </p:ext>
    </p:extLst>
  </p:cSld>
  <p:clrMap bg1="dk1" tx1="lt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Lst>
  <p:hf hdr="0"/>
  <p:txStyles>
    <p:titleStyle>
      <a:lvl1pPr algn="l" defTabSz="914400" rtl="0" eaLnBrk="1" latinLnBrk="0" hangingPunct="1">
        <a:lnSpc>
          <a:spcPct val="90000"/>
        </a:lnSpc>
        <a:spcBef>
          <a:spcPct val="0"/>
        </a:spcBef>
        <a:buNone/>
        <a:defRPr sz="3600" kern="1200" cap="all" baseline="0">
          <a:solidFill>
            <a:schemeClr val="tx1"/>
          </a:solidFill>
          <a:effectLst>
            <a:outerShdw blurRad="114300" dist="38100" dir="2700000" algn="tl">
              <a:srgbClr val="000000">
                <a:alpha val="26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effectLst>
            <a:outerShdw blurRad="127000" dist="38100" dir="2700000" algn="tl">
              <a:srgbClr val="000000">
                <a:alpha val="33000"/>
              </a:srgbClr>
            </a:outerShdw>
          </a:effectLst>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effectLst>
            <a:outerShdw blurRad="127000" dist="38100" dir="2700000" algn="tl">
              <a:srgbClr val="000000">
                <a:alpha val="33000"/>
              </a:srgbClr>
            </a:outerShdw>
          </a:effectLst>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effectLst>
            <a:outerShdw blurRad="127000" dist="38100" dir="2700000" algn="tl">
              <a:srgbClr val="000000">
                <a:alpha val="33000"/>
              </a:srgbClr>
            </a:outerShdw>
          </a:effectLst>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effectLst>
            <a:outerShdw blurRad="127000" dist="38100" dir="2700000" algn="tl">
              <a:srgbClr val="000000">
                <a:alpha val="33000"/>
              </a:srgbClr>
            </a:outerShdw>
          </a:effectLst>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effectLst>
            <a:outerShdw blurRad="127000" dist="38100" dir="2700000" algn="tl">
              <a:srgbClr val="000000">
                <a:alpha val="33000"/>
              </a:srgbClr>
            </a:outerShdw>
          </a:effectLst>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60.png"/><Relationship Id="rId3" Type="http://schemas.microsoft.com/office/2017/06/relationships/model3d" Target="../media/model3d1.glb"/><Relationship Id="rId7" Type="http://schemas.openxmlformats.org/officeDocument/2006/relationships/image" Target="../media/image125.png"/><Relationship Id="rId12" Type="http://schemas.openxmlformats.org/officeDocument/2006/relationships/image" Target="../media/image32.png"/><Relationship Id="rId2" Type="http://schemas.openxmlformats.org/officeDocument/2006/relationships/image" Target="../media/image122.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129.png"/><Relationship Id="rId5" Type="http://schemas.openxmlformats.org/officeDocument/2006/relationships/image" Target="../media/image29.png"/><Relationship Id="rId10" Type="http://schemas.openxmlformats.org/officeDocument/2006/relationships/image" Target="../media/image31.png"/><Relationship Id="rId4" Type="http://schemas.openxmlformats.org/officeDocument/2006/relationships/image" Target="../media/image29.png"/><Relationship Id="rId9" Type="http://schemas.openxmlformats.org/officeDocument/2006/relationships/image" Target="../media/image127.png"/></Relationships>
</file>

<file path=ppt/slides/_rels/slide11.xml.rels><?xml version="1.0" encoding="UTF-8" standalone="yes"?>
<Relationships xmlns="http://schemas.openxmlformats.org/package/2006/relationships"><Relationship Id="rId8" Type="http://schemas.microsoft.com/office/2017/06/relationships/model3d" Target="../media/model3d4.glb"/><Relationship Id="rId13" Type="http://schemas.openxmlformats.org/officeDocument/2006/relationships/image" Target="../media/image36.png"/><Relationship Id="rId18" Type="http://schemas.openxmlformats.org/officeDocument/2006/relationships/image" Target="../media/image38.png"/><Relationship Id="rId26" Type="http://schemas.microsoft.com/office/2017/06/relationships/model3d" Target="../media/model3d10.glb"/><Relationship Id="rId3" Type="http://schemas.openxmlformats.org/officeDocument/2006/relationships/image" Target="../media/image33.png"/><Relationship Id="rId21" Type="http://schemas.openxmlformats.org/officeDocument/2006/relationships/image" Target="../media/image39.png"/><Relationship Id="rId7" Type="http://schemas.openxmlformats.org/officeDocument/2006/relationships/image" Target="../media/image34.png"/><Relationship Id="rId12" Type="http://schemas.openxmlformats.org/officeDocument/2006/relationships/image" Target="../media/image36.png"/><Relationship Id="rId17" Type="http://schemas.microsoft.com/office/2017/06/relationships/model3d" Target="../media/model3d7.glb"/><Relationship Id="rId25" Type="http://schemas.openxmlformats.org/officeDocument/2006/relationships/image" Target="../media/image40.png"/><Relationship Id="rId2" Type="http://schemas.microsoft.com/office/2017/06/relationships/model3d" Target="../media/model3d2.glb"/><Relationship Id="rId16" Type="http://schemas.openxmlformats.org/officeDocument/2006/relationships/image" Target="../media/image37.png"/><Relationship Id="rId20" Type="http://schemas.microsoft.com/office/2017/06/relationships/model3d" Target="../media/model3d8.glb"/><Relationship Id="rId1" Type="http://schemas.openxmlformats.org/officeDocument/2006/relationships/slideLayout" Target="../slideLayouts/slideLayout2.xml"/><Relationship Id="rId6" Type="http://schemas.openxmlformats.org/officeDocument/2006/relationships/image" Target="../media/image34.png"/><Relationship Id="rId11" Type="http://schemas.microsoft.com/office/2017/06/relationships/model3d" Target="../media/model3d5.glb"/><Relationship Id="rId24" Type="http://schemas.openxmlformats.org/officeDocument/2006/relationships/image" Target="../media/image40.png"/><Relationship Id="rId5" Type="http://schemas.microsoft.com/office/2017/06/relationships/model3d" Target="../media/model3d3.glb"/><Relationship Id="rId15" Type="http://schemas.openxmlformats.org/officeDocument/2006/relationships/image" Target="../media/image37.png"/><Relationship Id="rId23" Type="http://schemas.microsoft.com/office/2017/06/relationships/model3d" Target="../media/model3d9.glb"/><Relationship Id="rId28" Type="http://schemas.openxmlformats.org/officeDocument/2006/relationships/image" Target="../media/image41.png"/><Relationship Id="rId10" Type="http://schemas.openxmlformats.org/officeDocument/2006/relationships/image" Target="../media/image35.png"/><Relationship Id="rId19" Type="http://schemas.openxmlformats.org/officeDocument/2006/relationships/image" Target="../media/image38.png"/><Relationship Id="rId4" Type="http://schemas.openxmlformats.org/officeDocument/2006/relationships/image" Target="../media/image33.png"/><Relationship Id="rId9" Type="http://schemas.openxmlformats.org/officeDocument/2006/relationships/image" Target="../media/image35.png"/><Relationship Id="rId14" Type="http://schemas.microsoft.com/office/2017/06/relationships/model3d" Target="../media/model3d6.glb"/><Relationship Id="rId22" Type="http://schemas.openxmlformats.org/officeDocument/2006/relationships/image" Target="../media/image39.png"/><Relationship Id="rId27" Type="http://schemas.openxmlformats.org/officeDocument/2006/relationships/image" Target="../media/image41.png"/></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5.png"/><Relationship Id="rId3" Type="http://schemas.microsoft.com/office/2017/06/relationships/model3d" Target="../media/model3d11.glb"/><Relationship Id="rId7" Type="http://schemas.openxmlformats.org/officeDocument/2006/relationships/image" Target="../media/image43.png"/><Relationship Id="rId12" Type="http://schemas.microsoft.com/office/2017/06/relationships/model3d" Target="../media/model3d5.glb"/><Relationship Id="rId17" Type="http://schemas.openxmlformats.org/officeDocument/2006/relationships/image" Target="../media/image46.png"/><Relationship Id="rId2" Type="http://schemas.openxmlformats.org/officeDocument/2006/relationships/image" Target="../media/image700.png"/><Relationship Id="rId16" Type="http://schemas.openxmlformats.org/officeDocument/2006/relationships/image" Target="../media/image46.png"/><Relationship Id="rId1" Type="http://schemas.openxmlformats.org/officeDocument/2006/relationships/slideLayout" Target="../slideLayouts/slideLayout2.xml"/><Relationship Id="rId6" Type="http://schemas.microsoft.com/office/2017/06/relationships/model3d" Target="../media/model3d3.glb"/><Relationship Id="rId11" Type="http://schemas.openxmlformats.org/officeDocument/2006/relationships/image" Target="../media/image44.png"/><Relationship Id="rId5" Type="http://schemas.openxmlformats.org/officeDocument/2006/relationships/image" Target="../media/image42.png"/><Relationship Id="rId15" Type="http://schemas.microsoft.com/office/2017/06/relationships/model3d" Target="../media/model3d13.glb"/><Relationship Id="rId10" Type="http://schemas.openxmlformats.org/officeDocument/2006/relationships/image" Target="../media/image44.png"/><Relationship Id="rId4" Type="http://schemas.openxmlformats.org/officeDocument/2006/relationships/image" Target="../media/image42.png"/><Relationship Id="rId9" Type="http://schemas.microsoft.com/office/2017/06/relationships/model3d" Target="../media/model3d12.glb"/><Relationship Id="rId1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microsoft.com/office/2017/06/relationships/model3d" Target="../media/model3d14.glb"/><Relationship Id="rId2" Type="http://schemas.openxmlformats.org/officeDocument/2006/relationships/image" Target="../media/image310.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image" Target="../media/image330.png"/><Relationship Id="rId1" Type="http://schemas.openxmlformats.org/officeDocument/2006/relationships/slideLayout" Target="../slideLayouts/slideLayout2.xml"/><Relationship Id="rId5" Type="http://schemas.openxmlformats.org/officeDocument/2006/relationships/image" Target="../media/image360.png"/><Relationship Id="rId4" Type="http://schemas.openxmlformats.org/officeDocument/2006/relationships/image" Target="../media/image350.png"/></Relationships>
</file>

<file path=ppt/slides/_rels/slide16.xml.rels><?xml version="1.0" encoding="UTF-8" standalone="yes"?>
<Relationships xmlns="http://schemas.openxmlformats.org/package/2006/relationships"><Relationship Id="rId3" Type="http://schemas.openxmlformats.org/officeDocument/2006/relationships/image" Target="../media/image380.png"/><Relationship Id="rId2" Type="http://schemas.openxmlformats.org/officeDocument/2006/relationships/image" Target="../media/image370.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image" Target="../media/image420.png"/><Relationship Id="rId1" Type="http://schemas.openxmlformats.org/officeDocument/2006/relationships/slideLayout" Target="../slideLayouts/slideLayout2.xml"/><Relationship Id="rId4" Type="http://schemas.openxmlformats.org/officeDocument/2006/relationships/image" Target="../media/image440.png"/></Relationships>
</file>

<file path=ppt/slides/_rels/slide18.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20.png"/><Relationship Id="rId3" Type="http://schemas.openxmlformats.org/officeDocument/2006/relationships/image" Target="../media/image450.png"/><Relationship Id="rId7" Type="http://schemas.openxmlformats.org/officeDocument/2006/relationships/image" Target="../media/image490.png"/><Relationship Id="rId12" Type="http://schemas.openxmlformats.org/officeDocument/2006/relationships/image" Target="../media/image53.png"/><Relationship Id="rId2" Type="http://schemas.openxmlformats.org/officeDocument/2006/relationships/image" Target="../media/image390.png"/><Relationship Id="rId1" Type="http://schemas.openxmlformats.org/officeDocument/2006/relationships/slideLayout" Target="../slideLayouts/slideLayout2.xml"/><Relationship Id="rId6" Type="http://schemas.openxmlformats.org/officeDocument/2006/relationships/image" Target="../media/image480.png"/><Relationship Id="rId11" Type="http://schemas.microsoft.com/office/2007/relationships/hdphoto" Target="../media/hdphoto2.wdp"/><Relationship Id="rId5" Type="http://schemas.openxmlformats.org/officeDocument/2006/relationships/image" Target="../media/image470.png"/><Relationship Id="rId10" Type="http://schemas.openxmlformats.org/officeDocument/2006/relationships/image" Target="../media/image52.png"/><Relationship Id="rId4" Type="http://schemas.openxmlformats.org/officeDocument/2006/relationships/image" Target="../media/image460.png"/><Relationship Id="rId9" Type="http://schemas.microsoft.com/office/2007/relationships/hdphoto" Target="../media/hdphoto1.wdp"/></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58.png"/><Relationship Id="rId3" Type="http://schemas.openxmlformats.org/officeDocument/2006/relationships/image" Target="../media/image54.png"/><Relationship Id="rId7" Type="http://schemas.openxmlformats.org/officeDocument/2006/relationships/image" Target="../media/image56.png"/><Relationship Id="rId12" Type="http://schemas.microsoft.com/office/2017/06/relationships/model3d" Target="../media/model3d17.glb"/><Relationship Id="rId2" Type="http://schemas.openxmlformats.org/officeDocument/2006/relationships/image" Target="../media/image531.png"/><Relationship Id="rId1" Type="http://schemas.openxmlformats.org/officeDocument/2006/relationships/slideLayout" Target="../slideLayouts/slideLayout2.xml"/><Relationship Id="rId6" Type="http://schemas.microsoft.com/office/2017/06/relationships/model3d" Target="../media/model3d15.glb"/><Relationship Id="rId11" Type="http://schemas.openxmlformats.org/officeDocument/2006/relationships/image" Target="../media/image57.png"/><Relationship Id="rId5" Type="http://schemas.openxmlformats.org/officeDocument/2006/relationships/image" Target="../media/image530.png"/><Relationship Id="rId10" Type="http://schemas.openxmlformats.org/officeDocument/2006/relationships/image" Target="../media/image57.png"/><Relationship Id="rId4" Type="http://schemas.openxmlformats.org/officeDocument/2006/relationships/image" Target="../media/image55.png"/><Relationship Id="rId9" Type="http://schemas.microsoft.com/office/2017/06/relationships/model3d" Target="../media/model3d16.glb"/><Relationship Id="rId14" Type="http://schemas.openxmlformats.org/officeDocument/2006/relationships/image" Target="../media/image5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0.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61.png"/><Relationship Id="rId4" Type="http://schemas.openxmlformats.org/officeDocument/2006/relationships/image" Target="../media/image860.png"/></Relationships>
</file>

<file path=ppt/slides/_rels/slide2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8" Type="http://schemas.openxmlformats.org/officeDocument/2006/relationships/image" Target="../media/image510.png"/><Relationship Id="rId3" Type="http://schemas.microsoft.com/office/2007/relationships/hdphoto" Target="../media/hdphoto3.wdp"/><Relationship Id="rId7" Type="http://schemas.openxmlformats.org/officeDocument/2006/relationships/image" Target="../media/image500.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890.png"/><Relationship Id="rId5" Type="http://schemas.openxmlformats.org/officeDocument/2006/relationships/image" Target="../media/image910.png"/><Relationship Id="rId4" Type="http://schemas.openxmlformats.org/officeDocument/2006/relationships/image" Target="../media/image90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88.png"/><Relationship Id="rId7" Type="http://schemas.openxmlformats.org/officeDocument/2006/relationships/image" Target="../media/image13.png"/><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6.png"/><Relationship Id="rId7" Type="http://schemas.openxmlformats.org/officeDocument/2006/relationships/image" Target="../media/image9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610.png"/><Relationship Id="rId11" Type="http://schemas.openxmlformats.org/officeDocument/2006/relationships/image" Target="../media/image190.png"/><Relationship Id="rId5" Type="http://schemas.openxmlformats.org/officeDocument/2006/relationships/image" Target="../media/image1511.png"/><Relationship Id="rId10" Type="http://schemas.openxmlformats.org/officeDocument/2006/relationships/image" Target="../media/image19.png"/><Relationship Id="rId4" Type="http://schemas.openxmlformats.org/officeDocument/2006/relationships/image" Target="../media/image96.png"/><Relationship Id="rId9" Type="http://schemas.openxmlformats.org/officeDocument/2006/relationships/image" Target="../media/image101.png"/></Relationships>
</file>

<file path=ppt/slides/_rels/slide8.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14.png"/><Relationship Id="rId3" Type="http://schemas.openxmlformats.org/officeDocument/2006/relationships/image" Target="../media/image20.png"/><Relationship Id="rId7" Type="http://schemas.openxmlformats.org/officeDocument/2006/relationships/image" Target="../media/image108.png"/><Relationship Id="rId12" Type="http://schemas.openxmlformats.org/officeDocument/2006/relationships/image" Target="../media/image22.png"/><Relationship Id="rId2"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image" Target="../media/image107.png"/><Relationship Id="rId11" Type="http://schemas.openxmlformats.org/officeDocument/2006/relationships/image" Target="../media/image112.png"/><Relationship Id="rId5" Type="http://schemas.openxmlformats.org/officeDocument/2006/relationships/image" Target="../media/image14.png"/><Relationship Id="rId10" Type="http://schemas.openxmlformats.org/officeDocument/2006/relationships/image" Target="../media/image111.png"/><Relationship Id="rId4" Type="http://schemas.openxmlformats.org/officeDocument/2006/relationships/image" Target="../media/image106.png"/><Relationship Id="rId9" Type="http://schemas.openxmlformats.org/officeDocument/2006/relationships/image" Target="../media/image110.png"/><Relationship Id="rId1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image" Target="../media/image116.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43608" y="1844824"/>
            <a:ext cx="7848872" cy="2319552"/>
          </a:xfrm>
        </p:spPr>
        <p:txBody>
          <a:bodyPr>
            <a:normAutofit/>
          </a:bodyPr>
          <a:lstStyle/>
          <a:p>
            <a:pPr algn="ctr"/>
            <a:r>
              <a:rPr lang="en-US" sz="3600" dirty="0">
                <a:solidFill>
                  <a:schemeClr val="bg1"/>
                </a:solidFill>
              </a:rPr>
              <a:t>Study of quantum random walk search algorithm with qudit Householder traversing coin</a:t>
            </a:r>
            <a:endParaRPr lang="bg-BG" sz="3600" dirty="0">
              <a:solidFill>
                <a:schemeClr val="bg1"/>
              </a:solidFill>
            </a:endParaRPr>
          </a:p>
        </p:txBody>
      </p:sp>
      <p:sp>
        <p:nvSpPr>
          <p:cNvPr id="11" name="Title 1"/>
          <p:cNvSpPr txBox="1">
            <a:spLocks/>
          </p:cNvSpPr>
          <p:nvPr/>
        </p:nvSpPr>
        <p:spPr>
          <a:xfrm>
            <a:off x="0" y="4725144"/>
            <a:ext cx="9144000" cy="604664"/>
          </a:xfrm>
          <a:prstGeom prst="rect">
            <a:avLst/>
          </a:prstGeom>
          <a:ln>
            <a:noFill/>
          </a:ln>
        </p:spPr>
        <p:txBody>
          <a:bodyPr vert="horz" lIns="0" tIns="0" rIns="18288" bIns="0" anchor="b">
            <a:noAutofit/>
            <a:scene3d>
              <a:camera prst="orthographicFront"/>
              <a:lightRig rig="freezing" dir="t">
                <a:rot lat="0" lon="0" rev="5640000"/>
              </a:lightRig>
            </a:scene3d>
            <a:sp3d prstMaterial="flat">
              <a:bevelT w="38100" h="38100"/>
              <a:contourClr>
                <a:schemeClr val="tx2"/>
              </a:contourClr>
            </a:sp3d>
          </a:bodyPr>
          <a:lstStyle/>
          <a:p>
            <a:pPr lvl="0" algn="ctr" defTabSz="914400">
              <a:spcBef>
                <a:spcPct val="0"/>
              </a:spcBef>
              <a:defRPr/>
            </a:pPr>
            <a:r>
              <a:rPr lang="en-US" sz="3600" b="1" i="1" u="sng" dirty="0">
                <a:solidFill>
                  <a:srgbClr val="FFF52D"/>
                </a:solidFill>
                <a:effectLst>
                  <a:outerShdw blurRad="38100" dist="25400" dir="5400000" algn="tl" rotWithShape="0">
                    <a:srgbClr val="000000">
                      <a:alpha val="43000"/>
                    </a:srgbClr>
                  </a:outerShdw>
                </a:effectLst>
                <a:latin typeface="Times New Roman" panose="02020603050405020304" pitchFamily="18" charset="0"/>
                <a:ea typeface="+mj-ea"/>
                <a:cs typeface="Times New Roman" panose="02020603050405020304" pitchFamily="18" charset="0"/>
              </a:rPr>
              <a:t>P. </a:t>
            </a:r>
            <a:r>
              <a:rPr lang="en-US" sz="3600" b="1" i="1" u="sng" dirty="0" err="1">
                <a:solidFill>
                  <a:srgbClr val="FFF52D"/>
                </a:solidFill>
                <a:effectLst>
                  <a:outerShdw blurRad="38100" dist="25400" dir="5400000" algn="tl" rotWithShape="0">
                    <a:srgbClr val="000000">
                      <a:alpha val="43000"/>
                    </a:srgbClr>
                  </a:outerShdw>
                </a:effectLst>
                <a:latin typeface="Times New Roman" panose="02020603050405020304" pitchFamily="18" charset="0"/>
                <a:ea typeface="+mj-ea"/>
                <a:cs typeface="Times New Roman" panose="02020603050405020304" pitchFamily="18" charset="0"/>
              </a:rPr>
              <a:t>Danev</a:t>
            </a:r>
            <a:r>
              <a:rPr lang="en-US" sz="3600" b="1" i="1" dirty="0">
                <a:solidFill>
                  <a:srgbClr val="FFF52D"/>
                </a:solidFill>
                <a:effectLst>
                  <a:outerShdw blurRad="38100" dist="25400" dir="5400000" algn="tl" rotWithShape="0">
                    <a:srgbClr val="000000">
                      <a:alpha val="43000"/>
                    </a:srgbClr>
                  </a:outerShdw>
                </a:effectLst>
                <a:latin typeface="Times New Roman" panose="02020603050405020304" pitchFamily="18" charset="0"/>
                <a:ea typeface="+mj-ea"/>
                <a:cs typeface="Times New Roman" panose="02020603050405020304" pitchFamily="18" charset="0"/>
              </a:rPr>
              <a:t> 		</a:t>
            </a:r>
            <a:r>
              <a:rPr lang="af-ZA" sz="3600" b="1" i="1" dirty="0">
                <a:solidFill>
                  <a:srgbClr val="FFF52D"/>
                </a:solidFill>
                <a:effectLst>
                  <a:outerShdw blurRad="38100" dist="25400" dir="5400000" algn="tl" rotWithShape="0">
                    <a:srgbClr val="000000">
                      <a:alpha val="43000"/>
                    </a:srgbClr>
                  </a:outerShdw>
                </a:effectLst>
                <a:latin typeface="Times New Roman" panose="02020603050405020304" pitchFamily="18" charset="0"/>
                <a:ea typeface="+mj-ea"/>
                <a:cs typeface="Times New Roman" panose="02020603050405020304" pitchFamily="18" charset="0"/>
              </a:rPr>
              <a:t>H.</a:t>
            </a:r>
            <a:r>
              <a:rPr lang="en-US" sz="3600" b="1" i="1" dirty="0">
                <a:solidFill>
                  <a:srgbClr val="FFF52D"/>
                </a:solidFill>
                <a:effectLst>
                  <a:outerShdw blurRad="38100" dist="25400" dir="5400000" algn="tl" rotWithShape="0">
                    <a:srgbClr val="000000">
                      <a:alpha val="43000"/>
                    </a:srgbClr>
                  </a:outerShdw>
                </a:effectLst>
                <a:latin typeface="Times New Roman" panose="02020603050405020304" pitchFamily="18" charset="0"/>
                <a:ea typeface="+mj-ea"/>
                <a:cs typeface="Times New Roman" panose="02020603050405020304" pitchFamily="18" charset="0"/>
              </a:rPr>
              <a:t> </a:t>
            </a:r>
            <a:r>
              <a:rPr lang="en-US" sz="3600" b="1" i="1" dirty="0" err="1">
                <a:solidFill>
                  <a:srgbClr val="FFF52D"/>
                </a:solidFill>
                <a:effectLst>
                  <a:outerShdw blurRad="38100" dist="25400" dir="5400000" algn="tl" rotWithShape="0">
                    <a:srgbClr val="000000">
                      <a:alpha val="43000"/>
                    </a:srgbClr>
                  </a:outerShdw>
                </a:effectLst>
                <a:latin typeface="Times New Roman" panose="02020603050405020304" pitchFamily="18" charset="0"/>
                <a:ea typeface="+mj-ea"/>
                <a:cs typeface="Times New Roman" panose="02020603050405020304" pitchFamily="18" charset="0"/>
              </a:rPr>
              <a:t>Tonchev</a:t>
            </a:r>
            <a:endParaRPr kumimoji="0" lang="bg-BG" sz="3600" b="1" i="1" strike="noStrike" kern="1200" cap="none" spc="0" normalizeH="0" baseline="0" noProof="0" dirty="0">
              <a:ln>
                <a:noFill/>
              </a:ln>
              <a:solidFill>
                <a:srgbClr val="FFF52D"/>
              </a:solidFill>
              <a:effectLst>
                <a:outerShdw blurRad="38100" dist="25400" dir="5400000" algn="tl" rotWithShape="0">
                  <a:srgbClr val="000000">
                    <a:alpha val="43000"/>
                  </a:srgbClr>
                </a:outerShdw>
              </a:effectLst>
              <a:uLnTx/>
              <a:uFillTx/>
              <a:latin typeface="Times New Roman" panose="02020603050405020304" pitchFamily="18" charset="0"/>
              <a:ea typeface="+mj-ea"/>
              <a:cs typeface="Times New Roman" panose="02020603050405020304" pitchFamily="18" charset="0"/>
            </a:endParaRPr>
          </a:p>
        </p:txBody>
      </p:sp>
      <p:pic>
        <p:nvPicPr>
          <p:cNvPr id="5" name="Picture 4">
            <a:extLst>
              <a:ext uri="{FF2B5EF4-FFF2-40B4-BE49-F238E27FC236}">
                <a16:creationId xmlns:a16="http://schemas.microsoft.com/office/drawing/2014/main" id="{F7EB4CF8-A265-4AC9-A276-5B56898EC4FF}"/>
              </a:ext>
            </a:extLst>
          </p:cNvPr>
          <p:cNvPicPr>
            <a:picLocks noChangeAspect="1"/>
          </p:cNvPicPr>
          <p:nvPr/>
        </p:nvPicPr>
        <p:blipFill>
          <a:blip r:embed="rId4"/>
          <a:stretch>
            <a:fillRect/>
          </a:stretch>
        </p:blipFill>
        <p:spPr>
          <a:xfrm>
            <a:off x="7550750" y="88032"/>
            <a:ext cx="1440160" cy="1440160"/>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D5D2C1DA-2CF8-4A1B-AAF2-3165FF298D00}"/>
              </a:ext>
            </a:extLst>
          </p:cNvPr>
          <p:cNvPicPr>
            <a:picLocks noChangeAspect="1"/>
          </p:cNvPicPr>
          <p:nvPr/>
        </p:nvPicPr>
        <p:blipFill>
          <a:blip r:embed="rId5"/>
          <a:stretch>
            <a:fillRect/>
          </a:stretch>
        </p:blipFill>
        <p:spPr>
          <a:xfrm>
            <a:off x="108520" y="5487811"/>
            <a:ext cx="1439837" cy="1275078"/>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A9916808-F5CA-4304-9FFA-B4FB736D18B7}"/>
              </a:ext>
            </a:extLst>
          </p:cNvPr>
          <p:cNvPicPr>
            <a:picLocks noChangeAspect="1"/>
          </p:cNvPicPr>
          <p:nvPr/>
        </p:nvPicPr>
        <p:blipFill>
          <a:blip r:embed="rId5"/>
          <a:stretch>
            <a:fillRect/>
          </a:stretch>
        </p:blipFill>
        <p:spPr>
          <a:xfrm>
            <a:off x="7595643" y="5503339"/>
            <a:ext cx="1439837" cy="1275078"/>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EB28B163-DDE2-48AF-957C-E7D8F76026DC}"/>
              </a:ext>
            </a:extLst>
          </p:cNvPr>
          <p:cNvPicPr>
            <a:picLocks noChangeAspect="1"/>
          </p:cNvPicPr>
          <p:nvPr/>
        </p:nvPicPr>
        <p:blipFill>
          <a:blip r:embed="rId6"/>
          <a:stretch>
            <a:fillRect/>
          </a:stretch>
        </p:blipFill>
        <p:spPr>
          <a:xfrm>
            <a:off x="161955" y="95111"/>
            <a:ext cx="1323975" cy="1323975"/>
          </a:xfrm>
          <a:prstGeom prst="rect">
            <a:avLst/>
          </a:prstGeom>
          <a:ln>
            <a:noFill/>
          </a:ln>
          <a:effectLst>
            <a:outerShdw blurRad="292100" dist="139700" dir="2700000" algn="tl" rotWithShape="0">
              <a:srgbClr val="333333">
                <a:alpha val="65000"/>
              </a:srgbClr>
            </a:outerShdw>
          </a:effectLst>
        </p:spPr>
      </p:pic>
      <p:sp>
        <p:nvSpPr>
          <p:cNvPr id="10" name="Footer Placeholder 4">
            <a:extLst>
              <a:ext uri="{FF2B5EF4-FFF2-40B4-BE49-F238E27FC236}">
                <a16:creationId xmlns:a16="http://schemas.microsoft.com/office/drawing/2014/main" id="{A1CC41DF-EE83-49D5-9BA9-0E3D48255F4D}"/>
              </a:ext>
            </a:extLst>
          </p:cNvPr>
          <p:cNvSpPr txBox="1">
            <a:spLocks/>
          </p:cNvSpPr>
          <p:nvPr/>
        </p:nvSpPr>
        <p:spPr>
          <a:xfrm>
            <a:off x="3329434" y="6237312"/>
            <a:ext cx="2520280" cy="365125"/>
          </a:xfrm>
          <a:prstGeom prst="rect">
            <a:avLst/>
          </a:prstGeom>
        </p:spPr>
        <p:txBody>
          <a:bodyPr vert="horz" lIns="0" tIns="0" rIns="0" bIns="0" anchor="b"/>
          <a:lstStyle>
            <a:defPPr>
              <a:defRPr lang="bg-BG"/>
            </a:defPPr>
            <a:lvl1pPr marL="0" algn="l" defTabSz="914226" rtl="0" eaLnBrk="1" latinLnBrk="0" hangingPunct="1">
              <a:defRPr kumimoji="0" sz="1200" kern="1200">
                <a:solidFill>
                  <a:schemeClr val="tx2">
                    <a:shade val="90000"/>
                  </a:schemeClr>
                </a:solidFill>
                <a:latin typeface="+mn-lt"/>
                <a:ea typeface="+mn-ea"/>
                <a:cs typeface="+mn-cs"/>
              </a:defRPr>
            </a:lvl1pPr>
            <a:lvl2pPr marL="457113" algn="l" defTabSz="914226" rtl="0" eaLnBrk="1" latinLnBrk="0" hangingPunct="1">
              <a:defRPr sz="1700" kern="1200">
                <a:solidFill>
                  <a:schemeClr val="tx1"/>
                </a:solidFill>
                <a:latin typeface="+mn-lt"/>
                <a:ea typeface="+mn-ea"/>
                <a:cs typeface="+mn-cs"/>
              </a:defRPr>
            </a:lvl2pPr>
            <a:lvl3pPr marL="914226" algn="l" defTabSz="914226" rtl="0" eaLnBrk="1" latinLnBrk="0" hangingPunct="1">
              <a:defRPr sz="1700" kern="1200">
                <a:solidFill>
                  <a:schemeClr val="tx1"/>
                </a:solidFill>
                <a:latin typeface="+mn-lt"/>
                <a:ea typeface="+mn-ea"/>
                <a:cs typeface="+mn-cs"/>
              </a:defRPr>
            </a:lvl3pPr>
            <a:lvl4pPr marL="1371341" algn="l" defTabSz="914226" rtl="0" eaLnBrk="1" latinLnBrk="0" hangingPunct="1">
              <a:defRPr sz="1700" kern="1200">
                <a:solidFill>
                  <a:schemeClr val="tx1"/>
                </a:solidFill>
                <a:latin typeface="+mn-lt"/>
                <a:ea typeface="+mn-ea"/>
                <a:cs typeface="+mn-cs"/>
              </a:defRPr>
            </a:lvl4pPr>
            <a:lvl5pPr marL="1828453" algn="l" defTabSz="914226" rtl="0" eaLnBrk="1" latinLnBrk="0" hangingPunct="1">
              <a:defRPr sz="1700" kern="1200">
                <a:solidFill>
                  <a:schemeClr val="tx1"/>
                </a:solidFill>
                <a:latin typeface="+mn-lt"/>
                <a:ea typeface="+mn-ea"/>
                <a:cs typeface="+mn-cs"/>
              </a:defRPr>
            </a:lvl5pPr>
            <a:lvl6pPr marL="2285566" algn="l" defTabSz="914226" rtl="0" eaLnBrk="1" latinLnBrk="0" hangingPunct="1">
              <a:defRPr sz="1700" kern="1200">
                <a:solidFill>
                  <a:schemeClr val="tx1"/>
                </a:solidFill>
                <a:latin typeface="+mn-lt"/>
                <a:ea typeface="+mn-ea"/>
                <a:cs typeface="+mn-cs"/>
              </a:defRPr>
            </a:lvl6pPr>
            <a:lvl7pPr marL="2742679" algn="l" defTabSz="914226" rtl="0" eaLnBrk="1" latinLnBrk="0" hangingPunct="1">
              <a:defRPr sz="1700" kern="1200">
                <a:solidFill>
                  <a:schemeClr val="tx1"/>
                </a:solidFill>
                <a:latin typeface="+mn-lt"/>
                <a:ea typeface="+mn-ea"/>
                <a:cs typeface="+mn-cs"/>
              </a:defRPr>
            </a:lvl7pPr>
            <a:lvl8pPr marL="3199794" algn="l" defTabSz="914226" rtl="0" eaLnBrk="1" latinLnBrk="0" hangingPunct="1">
              <a:defRPr sz="1700" kern="1200">
                <a:solidFill>
                  <a:schemeClr val="tx1"/>
                </a:solidFill>
                <a:latin typeface="+mn-lt"/>
                <a:ea typeface="+mn-ea"/>
                <a:cs typeface="+mn-cs"/>
              </a:defRPr>
            </a:lvl8pPr>
            <a:lvl9pPr marL="3656907" algn="l" defTabSz="914226" rtl="0" eaLnBrk="1" latinLnBrk="0" hangingPunct="1">
              <a:defRPr sz="1700" kern="1200">
                <a:solidFill>
                  <a:schemeClr val="tx1"/>
                </a:solidFill>
                <a:latin typeface="+mn-lt"/>
                <a:ea typeface="+mn-ea"/>
                <a:cs typeface="+mn-cs"/>
              </a:defRPr>
            </a:lvl9pPr>
          </a:lstStyle>
          <a:p>
            <a:pPr marL="0" marR="0" lvl="0" indent="0" algn="l" defTabSz="914226" rtl="0" eaLnBrk="1" fontAlgn="auto" latinLnBrk="0" hangingPunct="1">
              <a:lnSpc>
                <a:spcPct val="100000"/>
              </a:lnSpc>
              <a:spcBef>
                <a:spcPts val="0"/>
              </a:spcBef>
              <a:spcAft>
                <a:spcPts val="0"/>
              </a:spcAft>
              <a:buClrTx/>
              <a:buSzTx/>
              <a:buFontTx/>
              <a:buNone/>
              <a:tabLst/>
              <a:defRPr/>
            </a:pPr>
            <a:r>
              <a:rPr lang="bg-BG" sz="3600" dirty="0">
                <a:solidFill>
                  <a:schemeClr val="tx2">
                    <a:lumMod val="60000"/>
                    <a:lumOff val="40000"/>
                  </a:schemeClr>
                </a:solidFill>
                <a:latin typeface="Constantia"/>
              </a:rPr>
              <a:t>1</a:t>
            </a:r>
            <a:r>
              <a:rPr lang="en-US" sz="3600" dirty="0">
                <a:solidFill>
                  <a:schemeClr val="tx2">
                    <a:lumMod val="60000"/>
                    <a:lumOff val="40000"/>
                  </a:schemeClr>
                </a:solidFill>
                <a:latin typeface="Constantia"/>
              </a:rPr>
              <a:t>8/07/2022</a:t>
            </a:r>
            <a:endParaRPr lang="bg-BG" sz="3600" dirty="0">
              <a:solidFill>
                <a:schemeClr val="tx2">
                  <a:lumMod val="60000"/>
                  <a:lumOff val="40000"/>
                </a:schemeClr>
              </a:solidFill>
              <a:latin typeface="Constanti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Текстово поле 8">
            <a:extLst>
              <a:ext uri="{FF2B5EF4-FFF2-40B4-BE49-F238E27FC236}">
                <a16:creationId xmlns:a16="http://schemas.microsoft.com/office/drawing/2014/main" id="{E26DFC3F-C86D-928D-0BAF-96D74D5AD5EF}"/>
              </a:ext>
            </a:extLst>
          </p:cNvPr>
          <p:cNvSpPr txBox="1"/>
          <p:nvPr/>
        </p:nvSpPr>
        <p:spPr>
          <a:xfrm>
            <a:off x="4196221" y="3088374"/>
            <a:ext cx="65" cy="276999"/>
          </a:xfrm>
          <a:prstGeom prst="rect">
            <a:avLst/>
          </a:prstGeom>
          <a:noFill/>
        </p:spPr>
        <p:txBody>
          <a:bodyPr wrap="none" lIns="0" tIns="0" rIns="0" bIns="0" rtlCol="0">
            <a:spAutoFit/>
          </a:bodyPr>
          <a:lstStyle/>
          <a:p>
            <a:endParaRPr lang="en-GB" dirty="0"/>
          </a:p>
        </p:txBody>
      </p:sp>
      <p:sp>
        <p:nvSpPr>
          <p:cNvPr id="25" name="Текстово поле 24">
            <a:extLst>
              <a:ext uri="{FF2B5EF4-FFF2-40B4-BE49-F238E27FC236}">
                <a16:creationId xmlns:a16="http://schemas.microsoft.com/office/drawing/2014/main" id="{C708768A-1A1E-4659-288C-9B5E41AD7060}"/>
              </a:ext>
            </a:extLst>
          </p:cNvPr>
          <p:cNvSpPr txBox="1"/>
          <p:nvPr/>
        </p:nvSpPr>
        <p:spPr>
          <a:xfrm>
            <a:off x="714857" y="581779"/>
            <a:ext cx="3430866" cy="830997"/>
          </a:xfrm>
          <a:prstGeom prst="rect">
            <a:avLst/>
          </a:prstGeom>
          <a:noFill/>
        </p:spPr>
        <p:txBody>
          <a:bodyPr wrap="square">
            <a:spAutoFit/>
          </a:bodyPr>
          <a:lstStyle/>
          <a:p>
            <a:pPr algn="just"/>
            <a:r>
              <a:rPr lang="en-US" sz="2400" dirty="0">
                <a:solidFill>
                  <a:schemeClr val="bg1"/>
                </a:solidFill>
                <a:latin typeface="Arial" pitchFamily="34" charset="0"/>
                <a:cs typeface="Arial" pitchFamily="34" charset="0"/>
              </a:rPr>
              <a:t>7) Measurement of the node register</a:t>
            </a:r>
          </a:p>
        </p:txBody>
      </p:sp>
      <mc:AlternateContent xmlns:mc="http://schemas.openxmlformats.org/markup-compatibility/2006" xmlns:a14="http://schemas.microsoft.com/office/drawing/2010/main">
        <mc:Choice Requires="a14">
          <p:sp>
            <p:nvSpPr>
              <p:cNvPr id="19" name="Object 10">
                <a:extLst>
                  <a:ext uri="{FF2B5EF4-FFF2-40B4-BE49-F238E27FC236}">
                    <a16:creationId xmlns:a16="http://schemas.microsoft.com/office/drawing/2014/main" id="{543C06D1-9B6B-1BDD-6977-5C2B23386E3B}"/>
                  </a:ext>
                </a:extLst>
              </p:cNvPr>
              <p:cNvSpPr txBox="1"/>
              <p:nvPr/>
            </p:nvSpPr>
            <p:spPr bwMode="auto">
              <a:xfrm>
                <a:off x="701241" y="1791395"/>
                <a:ext cx="6462139" cy="455373"/>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US" sz="2000" i="1" smtClean="0">
                              <a:solidFill>
                                <a:schemeClr val="tx1"/>
                              </a:solidFill>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𝜌</m:t>
                          </m:r>
                        </m:e>
                        <m:sub>
                          <m:sSub>
                            <m:sSubPr>
                              <m:ctrlPr>
                                <a:rPr lang="en-US" sz="2000" i="1">
                                  <a:latin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𝜓</m:t>
                              </m:r>
                            </m:e>
                            <m:sub>
                              <m:r>
                                <a:rPr lang="en-US" sz="2000" i="1">
                                  <a:latin typeface="Cambria Math" panose="02040503050406030204" pitchFamily="18" charset="0"/>
                                  <a:ea typeface="Cambria Math" panose="02040503050406030204" pitchFamily="18" charset="0"/>
                                </a:rPr>
                                <m:t>𝑘</m:t>
                              </m:r>
                            </m:sub>
                          </m:sSub>
                        </m:sub>
                      </m:sSub>
                      <m:r>
                        <a:rPr lang="en-US" sz="2000" b="0" i="1" smtClean="0">
                          <a:solidFill>
                            <a:schemeClr val="tx1"/>
                          </a:solidFill>
                          <a:latin typeface="Cambria Math" panose="02040503050406030204" pitchFamily="18" charset="0"/>
                          <a:ea typeface="Cambria Math" panose="02040503050406030204" pitchFamily="18" charset="0"/>
                        </a:rPr>
                        <m:t>=</m:t>
                      </m:r>
                      <m:d>
                        <m:dPr>
                          <m:begChr m:val="|"/>
                          <m:endChr m:val="⟩"/>
                          <m:ctrlPr>
                            <a:rPr lang="en-US" sz="2000" i="1" smtClean="0">
                              <a:solidFill>
                                <a:schemeClr val="tx1"/>
                              </a:solidFill>
                              <a:latin typeface="Cambria Math" panose="02040503050406030204" pitchFamily="18" charset="0"/>
                            </a:rPr>
                          </m:ctrlPr>
                        </m:dPr>
                        <m:e>
                          <m:sSub>
                            <m:sSubPr>
                              <m:ctrlPr>
                                <a:rPr lang="en-US" sz="2000" i="1">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ea typeface="Cambria Math" panose="02040503050406030204" pitchFamily="18" charset="0"/>
                                </a:rPr>
                                <m:t>𝜓</m:t>
                              </m:r>
                            </m:e>
                            <m:sub>
                              <m:r>
                                <a:rPr lang="en-US" sz="2000" b="0" i="1" smtClean="0">
                                  <a:solidFill>
                                    <a:schemeClr val="tx1"/>
                                  </a:solidFill>
                                  <a:latin typeface="Cambria Math" panose="02040503050406030204" pitchFamily="18" charset="0"/>
                                  <a:ea typeface="Cambria Math" panose="02040503050406030204" pitchFamily="18" charset="0"/>
                                </a:rPr>
                                <m:t>𝑘</m:t>
                              </m:r>
                            </m:sub>
                          </m:sSub>
                        </m:e>
                      </m:d>
                      <m:d>
                        <m:dPr>
                          <m:begChr m:val="〈"/>
                          <m:endChr m:val=""/>
                          <m:ctrlPr>
                            <a:rPr lang="en-US" sz="2000" i="1">
                              <a:latin typeface="Cambria Math" panose="02040503050406030204" pitchFamily="18" charset="0"/>
                            </a:rPr>
                          </m:ctrlPr>
                        </m:dPr>
                        <m:e>
                          <m:d>
                            <m:dPr>
                              <m:begChr m:val=""/>
                              <m:endChr m:val="|"/>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𝜓</m:t>
                                  </m:r>
                                </m:e>
                                <m:sub>
                                  <m:r>
                                    <a:rPr lang="en-US" sz="2000" i="1">
                                      <a:latin typeface="Cambria Math" panose="02040503050406030204" pitchFamily="18" charset="0"/>
                                      <a:ea typeface="Cambria Math" panose="02040503050406030204" pitchFamily="18" charset="0"/>
                                    </a:rPr>
                                    <m:t>𝑘</m:t>
                                  </m:r>
                                </m:sub>
                              </m:sSub>
                            </m:e>
                          </m:d>
                        </m:e>
                      </m:d>
                      <m:r>
                        <a:rPr lang="en-US" sz="2000" b="0" i="1" smtClean="0">
                          <a:latin typeface="Cambria Math" panose="02040503050406030204" pitchFamily="18" charset="0"/>
                        </a:rPr>
                        <m:t>=</m:t>
                      </m:r>
                      <m:d>
                        <m:dPr>
                          <m:begChr m:val="|"/>
                          <m:endChr m:val="⟩"/>
                          <m:ctrlPr>
                            <a:rPr lang="en-US" sz="2000" i="1">
                              <a:latin typeface="Cambria Math" panose="02040503050406030204" pitchFamily="18" charset="0"/>
                            </a:rPr>
                          </m:ctrlPr>
                        </m:dPr>
                        <m:e>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𝑐𝑜𝑛</m:t>
                              </m:r>
                            </m:e>
                            <m:sub>
                              <m:r>
                                <a:rPr lang="en-US" sz="2000" i="1">
                                  <a:solidFill>
                                    <a:srgbClr val="000000"/>
                                  </a:solidFill>
                                  <a:latin typeface="Cambria Math" panose="02040503050406030204" pitchFamily="18" charset="0"/>
                                </a:rPr>
                                <m:t>𝑘</m:t>
                              </m:r>
                            </m:sub>
                          </m:sSub>
                          <m:r>
                            <a:rPr lang="en-US" sz="2000" i="1">
                              <a:solidFill>
                                <a:srgbClr val="000000"/>
                              </a:solidFill>
                              <a:latin typeface="Cambria Math" panose="02040503050406030204" pitchFamily="18" charset="0"/>
                            </a:rPr>
                            <m:t>, </m:t>
                          </m:r>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𝑥</m:t>
                              </m:r>
                            </m:e>
                            <m:sub>
                              <m:r>
                                <a:rPr lang="en-US" sz="2000" i="1">
                                  <a:solidFill>
                                    <a:srgbClr val="000000"/>
                                  </a:solidFill>
                                  <a:latin typeface="Cambria Math" panose="02040503050406030204" pitchFamily="18" charset="0"/>
                                </a:rPr>
                                <m:t>𝑘</m:t>
                              </m:r>
                            </m:sub>
                          </m:sSub>
                          <m:r>
                            <a:rPr lang="en-US" sz="2000" i="1">
                              <a:solidFill>
                                <a:srgbClr val="000000"/>
                              </a:solidFill>
                              <a:latin typeface="Cambria Math" panose="02040503050406030204" pitchFamily="18" charset="0"/>
                            </a:rPr>
                            <m:t>,</m:t>
                          </m:r>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𝑐</m:t>
                              </m:r>
                            </m:e>
                            <m:sub>
                              <m:r>
                                <a:rPr lang="en-US" sz="2000" i="1">
                                  <a:solidFill>
                                    <a:srgbClr val="000000"/>
                                  </a:solidFill>
                                  <a:latin typeface="Cambria Math" panose="02040503050406030204" pitchFamily="18" charset="0"/>
                                </a:rPr>
                                <m:t>𝑘</m:t>
                              </m:r>
                            </m:sub>
                          </m:sSub>
                        </m:e>
                      </m:d>
                      <m:d>
                        <m:dPr>
                          <m:begChr m:val="〈"/>
                          <m:endChr m:val=""/>
                          <m:ctrlPr>
                            <a:rPr lang="en-US" sz="2000" i="1">
                              <a:latin typeface="Cambria Math" panose="02040503050406030204" pitchFamily="18" charset="0"/>
                            </a:rPr>
                          </m:ctrlPr>
                        </m:dPr>
                        <m:e>
                          <m:d>
                            <m:dPr>
                              <m:begChr m:val=""/>
                              <m:endChr m:val="|"/>
                              <m:ctrlPr>
                                <a:rPr lang="en-US" sz="2000" i="1">
                                  <a:latin typeface="Cambria Math" panose="02040503050406030204" pitchFamily="18" charset="0"/>
                                </a:rPr>
                              </m:ctrlPr>
                            </m:dPr>
                            <m:e>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𝑐𝑜𝑛</m:t>
                                  </m:r>
                                </m:e>
                                <m:sub>
                                  <m:r>
                                    <a:rPr lang="en-US" sz="2000" i="1">
                                      <a:solidFill>
                                        <a:srgbClr val="000000"/>
                                      </a:solidFill>
                                      <a:latin typeface="Cambria Math" panose="02040503050406030204" pitchFamily="18" charset="0"/>
                                    </a:rPr>
                                    <m:t>𝑘</m:t>
                                  </m:r>
                                </m:sub>
                              </m:sSub>
                              <m:r>
                                <a:rPr lang="en-US" sz="2000" i="1">
                                  <a:solidFill>
                                    <a:srgbClr val="000000"/>
                                  </a:solidFill>
                                  <a:latin typeface="Cambria Math" panose="02040503050406030204" pitchFamily="18" charset="0"/>
                                </a:rPr>
                                <m:t>, </m:t>
                              </m:r>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𝑥</m:t>
                                  </m:r>
                                </m:e>
                                <m:sub>
                                  <m:r>
                                    <a:rPr lang="en-US" sz="2000" i="1">
                                      <a:solidFill>
                                        <a:srgbClr val="000000"/>
                                      </a:solidFill>
                                      <a:latin typeface="Cambria Math" panose="02040503050406030204" pitchFamily="18" charset="0"/>
                                    </a:rPr>
                                    <m:t>𝑘</m:t>
                                  </m:r>
                                </m:sub>
                              </m:sSub>
                              <m:r>
                                <a:rPr lang="en-US" sz="2000" i="1">
                                  <a:solidFill>
                                    <a:srgbClr val="000000"/>
                                  </a:solidFill>
                                  <a:latin typeface="Cambria Math" panose="02040503050406030204" pitchFamily="18" charset="0"/>
                                </a:rPr>
                                <m:t>,</m:t>
                              </m:r>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𝑐</m:t>
                                  </m:r>
                                </m:e>
                                <m:sub>
                                  <m:r>
                                    <a:rPr lang="en-US" sz="2000" i="1">
                                      <a:solidFill>
                                        <a:srgbClr val="000000"/>
                                      </a:solidFill>
                                      <a:latin typeface="Cambria Math" panose="02040503050406030204" pitchFamily="18" charset="0"/>
                                    </a:rPr>
                                    <m:t>𝑘</m:t>
                                  </m:r>
                                </m:sub>
                              </m:sSub>
                            </m:e>
                          </m:d>
                        </m:e>
                      </m:d>
                    </m:oMath>
                  </m:oMathPara>
                </a14:m>
                <a:endParaRPr lang="en-US" sz="2000" dirty="0">
                  <a:solidFill>
                    <a:schemeClr val="tx1"/>
                  </a:solidFill>
                </a:endParaRPr>
              </a:p>
            </p:txBody>
          </p:sp>
        </mc:Choice>
        <mc:Fallback xmlns="">
          <p:sp>
            <p:nvSpPr>
              <p:cNvPr id="19" name="Object 10">
                <a:extLst>
                  <a:ext uri="{FF2B5EF4-FFF2-40B4-BE49-F238E27FC236}">
                    <a16:creationId xmlns:a16="http://schemas.microsoft.com/office/drawing/2014/main" id="{543C06D1-9B6B-1BDD-6977-5C2B23386E3B}"/>
                  </a:ext>
                </a:extLst>
              </p:cNvPr>
              <p:cNvSpPr txBox="1">
                <a:spLocks noRot="1" noChangeAspect="1" noMove="1" noResize="1" noEditPoints="1" noAdjustHandles="1" noChangeArrowheads="1" noChangeShapeType="1" noTextEdit="1"/>
              </p:cNvSpPr>
              <p:nvPr/>
            </p:nvSpPr>
            <p:spPr bwMode="auto">
              <a:xfrm>
                <a:off x="701241" y="1791395"/>
                <a:ext cx="6462139" cy="455373"/>
              </a:xfrm>
              <a:prstGeom prst="rect">
                <a:avLst/>
              </a:prstGeom>
              <a:blipFill>
                <a:blip r:embed="rId2"/>
                <a:stretch>
                  <a:fillRect t="-106667" b="-149333"/>
                </a:stretch>
              </a:blipFill>
            </p:spPr>
            <p:txBody>
              <a:bodyPr/>
              <a:lstStyle/>
              <a:p>
                <a:r>
                  <a:rPr lang="en-GB">
                    <a:noFill/>
                  </a:rPr>
                  <a:t> </a:t>
                </a:r>
              </a:p>
            </p:txBody>
          </p:sp>
        </mc:Fallback>
      </mc:AlternateContent>
      <mc:AlternateContent xmlns:mc="http://schemas.openxmlformats.org/markup-compatibility/2006" xmlns:am3d="http://schemas.microsoft.com/office/drawing/2017/model3d">
        <mc:Choice Requires="am3d">
          <p:graphicFrame>
            <p:nvGraphicFramePr>
              <p:cNvPr id="12" name="3D модел 11">
                <a:extLst>
                  <a:ext uri="{FF2B5EF4-FFF2-40B4-BE49-F238E27FC236}">
                    <a16:creationId xmlns:a16="http://schemas.microsoft.com/office/drawing/2014/main" id="{531AC1FA-1939-9581-4920-3DC979BF8B94}"/>
                  </a:ext>
                </a:extLst>
              </p:cNvPr>
              <p:cNvGraphicFramePr>
                <a:graphicFrameLocks noChangeAspect="1"/>
              </p:cNvGraphicFramePr>
              <p:nvPr/>
            </p:nvGraphicFramePr>
            <p:xfrm>
              <a:off x="4279311" y="401268"/>
              <a:ext cx="4325701" cy="1390948"/>
            </p:xfrm>
            <a:graphic>
              <a:graphicData uri="http://schemas.microsoft.com/office/drawing/2017/model3d">
                <am3d:model3d r:embed="rId3">
                  <am3d:spPr>
                    <a:xfrm>
                      <a:off x="0" y="0"/>
                      <a:ext cx="4325701" cy="1390948"/>
                    </a:xfrm>
                    <a:prstGeom prst="rect">
                      <a:avLst/>
                    </a:prstGeom>
                  </am3d:spPr>
                  <am3d:camera>
                    <am3d:pos x="0" y="0" z="49429357"/>
                    <am3d:up dx="0" dy="36000000" dz="0"/>
                    <am3d:lookAt x="0" y="0" z="0"/>
                    <am3d:perspective fov="2700000"/>
                  </am3d:camera>
                  <am3d:trans>
                    <am3d:meterPerModelUnit n="20411" d="1000000"/>
                    <am3d:preTrans dx="-13175020" dy="-1837079" dz="-101021"/>
                    <am3d:scale>
                      <am3d:sx n="1000000" d="1000000"/>
                      <am3d:sy n="1000000" d="1000000"/>
                      <am3d:sz n="1000000" d="1000000"/>
                    </am3d:scale>
                    <am3d:rot/>
                    <am3d:postTrans dx="0" dy="0" dz="0"/>
                  </am3d:trans>
                  <am3d:raster rName="Office3DRenderer" rVer="16.0.8326">
                    <am3d:blip r:embed="rId4"/>
                  </am3d:raster>
                  <am3d:objViewport viewportSz="491010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2" name="3D модел 11">
                <a:extLst>
                  <a:ext uri="{FF2B5EF4-FFF2-40B4-BE49-F238E27FC236}">
                    <a16:creationId xmlns:a16="http://schemas.microsoft.com/office/drawing/2014/main" id="{531AC1FA-1939-9581-4920-3DC979BF8B94}"/>
                  </a:ext>
                </a:extLst>
              </p:cNvPr>
              <p:cNvPicPr>
                <a:picLocks noGrp="1" noRot="1" noChangeAspect="1" noMove="1" noResize="1" noEditPoints="1" noAdjustHandles="1" noChangeArrowheads="1" noChangeShapeType="1" noCrop="1"/>
              </p:cNvPicPr>
              <p:nvPr/>
            </p:nvPicPr>
            <p:blipFill>
              <a:blip r:embed="rId5"/>
              <a:stretch>
                <a:fillRect/>
              </a:stretch>
            </p:blipFill>
            <p:spPr>
              <a:xfrm>
                <a:off x="4279311" y="401268"/>
                <a:ext cx="4325701" cy="1390948"/>
              </a:xfrm>
              <a:prstGeom prst="rect">
                <a:avLst/>
              </a:prstGeom>
            </p:spPr>
          </p:pic>
        </mc:Fallback>
      </mc:AlternateContent>
      <mc:AlternateContent xmlns:mc="http://schemas.openxmlformats.org/markup-compatibility/2006" xmlns:a14="http://schemas.microsoft.com/office/drawing/2010/main">
        <mc:Choice Requires="a14">
          <p:sp>
            <p:nvSpPr>
              <p:cNvPr id="13" name="Object 10">
                <a:extLst>
                  <a:ext uri="{FF2B5EF4-FFF2-40B4-BE49-F238E27FC236}">
                    <a16:creationId xmlns:a16="http://schemas.microsoft.com/office/drawing/2014/main" id="{1864EADC-DE75-21E8-8BC0-535F1A5EAB95}"/>
                  </a:ext>
                </a:extLst>
              </p:cNvPr>
              <p:cNvSpPr txBox="1"/>
              <p:nvPr/>
            </p:nvSpPr>
            <p:spPr bwMode="auto">
              <a:xfrm>
                <a:off x="144915" y="3212976"/>
                <a:ext cx="8001615" cy="945848"/>
              </a:xfrm>
              <a:prstGeom prst="rect">
                <a:avLst/>
              </a:prstGeom>
              <a:noFill/>
            </p:spPr>
            <p:txBody>
              <a:bodyPr>
                <a:noAutofit/>
              </a:bodyPr>
              <a:lstStyle/>
              <a:p>
                <a:pPr/>
                <a14:m>
                  <m:oMathPara xmlns:m="http://schemas.openxmlformats.org/officeDocument/2006/math">
                    <m:oMathParaPr>
                      <m:jc m:val="centerGroup"/>
                    </m:oMathParaPr>
                    <m:oMath xmlns:m="http://schemas.openxmlformats.org/officeDocument/2006/math">
                      <m:sSub>
                        <m:sSubPr>
                          <m:ctrlPr>
                            <a:rPr lang="en-US" sz="2000" i="1" dirty="0">
                              <a:latin typeface="Cambria Math" panose="02040503050406030204" pitchFamily="18" charset="0"/>
                              <a:ea typeface="Cambria Math" panose="02040503050406030204" pitchFamily="18" charset="0"/>
                            </a:rPr>
                          </m:ctrlPr>
                        </m:sSubPr>
                        <m:e>
                          <m:sSub>
                            <m:sSubPr>
                              <m:ctrlPr>
                                <a:rPr lang="en-US" sz="2000" i="1" dirty="0">
                                  <a:latin typeface="Cambria Math" panose="02040503050406030204" pitchFamily="18" charset="0"/>
                                  <a:ea typeface="Cambria Math" panose="02040503050406030204" pitchFamily="18" charset="0"/>
                                </a:rPr>
                              </m:ctrlPr>
                            </m:sSubPr>
                            <m:e>
                              <m:r>
                                <a:rPr lang="en-US" sz="2000" i="1" dirty="0">
                                  <a:latin typeface="Cambria Math" panose="02040503050406030204" pitchFamily="18" charset="0"/>
                                  <a:ea typeface="Cambria Math" panose="02040503050406030204" pitchFamily="18" charset="0"/>
                                </a:rPr>
                                <m:t>𝑇𝑟</m:t>
                              </m:r>
                            </m:e>
                            <m:sub>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𝜌</m:t>
                                  </m:r>
                                </m:e>
                                <m:sub>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𝑐𝑜𝑛</m:t>
                                      </m:r>
                                    </m:e>
                                    <m:sub>
                                      <m:r>
                                        <a:rPr lang="en-US" sz="2000" i="1">
                                          <a:solidFill>
                                            <a:srgbClr val="000000"/>
                                          </a:solidFill>
                                          <a:latin typeface="Cambria Math" panose="02040503050406030204" pitchFamily="18" charset="0"/>
                                        </a:rPr>
                                        <m:t>𝑘</m:t>
                                      </m:r>
                                    </m:sub>
                                  </m:sSub>
                                </m:sub>
                              </m:sSub>
                            </m:sub>
                          </m:sSub>
                          <m:r>
                            <a:rPr lang="en-US" sz="2000" i="1" dirty="0">
                              <a:latin typeface="Cambria Math" panose="02040503050406030204" pitchFamily="18" charset="0"/>
                              <a:ea typeface="Cambria Math" panose="02040503050406030204" pitchFamily="18" charset="0"/>
                            </a:rPr>
                            <m:t> </m:t>
                          </m:r>
                          <m:r>
                            <a:rPr lang="en-US" sz="2000" i="1" dirty="0">
                              <a:latin typeface="Cambria Math" panose="02040503050406030204" pitchFamily="18" charset="0"/>
                              <a:ea typeface="Cambria Math" panose="02040503050406030204" pitchFamily="18" charset="0"/>
                            </a:rPr>
                            <m:t>𝑇𝑟</m:t>
                          </m:r>
                        </m:e>
                        <m:sub>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𝜌</m:t>
                              </m:r>
                            </m:e>
                            <m:sub>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𝑐</m:t>
                                  </m:r>
                                </m:e>
                                <m:sub>
                                  <m:r>
                                    <a:rPr lang="en-US" sz="2000" i="1">
                                      <a:solidFill>
                                        <a:srgbClr val="000000"/>
                                      </a:solidFill>
                                      <a:latin typeface="Cambria Math" panose="02040503050406030204" pitchFamily="18" charset="0"/>
                                    </a:rPr>
                                    <m:t>𝑘</m:t>
                                  </m:r>
                                </m:sub>
                              </m:sSub>
                            </m:sub>
                          </m:sSub>
                        </m:sub>
                      </m:sSub>
                      <m:r>
                        <a:rPr lang="en-US" sz="2000" i="1" dirty="0">
                          <a:latin typeface="Cambria Math" panose="02040503050406030204" pitchFamily="18" charset="0"/>
                          <a:ea typeface="Cambria Math" panose="02040503050406030204" pitchFamily="18" charset="0"/>
                        </a:rPr>
                        <m:t> </m:t>
                      </m:r>
                      <m:r>
                        <m:rPr>
                          <m:nor/>
                        </m:rPr>
                        <a:rPr lang="en-US" sz="2000" dirty="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𝜌</m:t>
                          </m:r>
                        </m:e>
                        <m:sub>
                          <m:sSub>
                            <m:sSubPr>
                              <m:ctrlPr>
                                <a:rPr lang="en-US" sz="2000" i="1">
                                  <a:latin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𝜓</m:t>
                              </m:r>
                            </m:e>
                            <m:sub>
                              <m:r>
                                <a:rPr lang="en-US" sz="2000" i="1">
                                  <a:latin typeface="Cambria Math" panose="02040503050406030204" pitchFamily="18" charset="0"/>
                                  <a:ea typeface="Cambria Math" panose="02040503050406030204" pitchFamily="18" charset="0"/>
                                </a:rPr>
                                <m:t>𝑘</m:t>
                              </m:r>
                            </m:sub>
                          </m:sSub>
                        </m:sub>
                      </m:sSub>
                      <m:r>
                        <a:rPr lang="en-US" sz="2000" i="1">
                          <a:latin typeface="Cambria Math" panose="02040503050406030204" pitchFamily="18" charset="0"/>
                          <a:ea typeface="Cambria Math" panose="02040503050406030204" pitchFamily="18" charset="0"/>
                        </a:rPr>
                        <m:t>]=</m:t>
                      </m:r>
                      <m:nary>
                        <m:naryPr>
                          <m:chr m:val="∑"/>
                          <m:ctrlPr>
                            <a:rPr lang="en-US" sz="2000" b="0" i="1" smtClean="0">
                              <a:solidFill>
                                <a:schemeClr val="tx1"/>
                              </a:solidFill>
                              <a:latin typeface="Cambria Math" panose="02040503050406030204" pitchFamily="18" charset="0"/>
                              <a:ea typeface="Cambria Math" panose="02040503050406030204" pitchFamily="18" charset="0"/>
                            </a:rPr>
                          </m:ctrlPr>
                        </m:naryPr>
                        <m:sub>
                          <m:r>
                            <m:rPr>
                              <m:brk m:alnAt="23"/>
                            </m:rPr>
                            <a:rPr lang="en-US" sz="2000" b="0" i="1" smtClean="0">
                              <a:solidFill>
                                <a:schemeClr val="tx1"/>
                              </a:solidFill>
                              <a:latin typeface="Cambria Math" panose="02040503050406030204" pitchFamily="18" charset="0"/>
                              <a:ea typeface="Cambria Math" panose="02040503050406030204" pitchFamily="18" charset="0"/>
                            </a:rPr>
                            <m:t>𝑖</m:t>
                          </m:r>
                        </m:sub>
                        <m:sup/>
                        <m:e>
                          <m:d>
                            <m:dPr>
                              <m:begChr m:val="〈"/>
                              <m:endChr m:val=""/>
                              <m:ctrlPr>
                                <a:rPr lang="en-US" sz="2000" i="1">
                                  <a:latin typeface="Cambria Math" panose="02040503050406030204" pitchFamily="18" charset="0"/>
                                </a:rPr>
                              </m:ctrlPr>
                            </m:dPr>
                            <m:e>
                              <m:d>
                                <m:dPr>
                                  <m:begChr m:val=""/>
                                  <m:endChr m:val="|"/>
                                  <m:ctrlPr>
                                    <a:rPr lang="en-US" sz="2000" i="1">
                                      <a:latin typeface="Cambria Math" panose="02040503050406030204" pitchFamily="18" charset="0"/>
                                    </a:rPr>
                                  </m:ctrlPr>
                                </m:dPr>
                                <m:e>
                                  <m:r>
                                    <a:rPr lang="en-US" sz="2000" i="1">
                                      <a:solidFill>
                                        <a:srgbClr val="000000"/>
                                      </a:solidFill>
                                      <a:latin typeface="Cambria Math" panose="02040503050406030204" pitchFamily="18" charset="0"/>
                                    </a:rPr>
                                    <m:t>𝑖</m:t>
                                  </m:r>
                                </m:e>
                              </m:d>
                            </m:e>
                          </m:d>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𝜌</m:t>
                              </m:r>
                            </m:e>
                            <m:sub>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𝑐𝑜𝑛</m:t>
                                  </m:r>
                                </m:e>
                                <m:sub>
                                  <m:r>
                                    <a:rPr lang="en-US" sz="2000" i="1">
                                      <a:solidFill>
                                        <a:srgbClr val="000000"/>
                                      </a:solidFill>
                                      <a:latin typeface="Cambria Math" panose="02040503050406030204" pitchFamily="18" charset="0"/>
                                    </a:rPr>
                                    <m:t>𝑘</m:t>
                                  </m:r>
                                </m:sub>
                              </m:sSub>
                            </m:sub>
                          </m:sSub>
                          <m:d>
                            <m:dPr>
                              <m:begChr m:val="|"/>
                              <m:endChr m:val="⟩"/>
                              <m:ctrlPr>
                                <a:rPr lang="en-US" sz="2000" i="1">
                                  <a:latin typeface="Cambria Math" panose="02040503050406030204" pitchFamily="18" charset="0"/>
                                </a:rPr>
                              </m:ctrlPr>
                            </m:dPr>
                            <m:e>
                              <m:r>
                                <a:rPr lang="en-US" sz="2000" i="1">
                                  <a:solidFill>
                                    <a:srgbClr val="000000"/>
                                  </a:solidFill>
                                  <a:latin typeface="Cambria Math" panose="02040503050406030204" pitchFamily="18" charset="0"/>
                                </a:rPr>
                                <m:t>𝑖</m:t>
                              </m:r>
                            </m:e>
                          </m:d>
                          <m:r>
                            <a:rPr lang="en-US" sz="2000" dirty="0">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𝜌</m:t>
                              </m:r>
                            </m:e>
                            <m:sub>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𝑥</m:t>
                                  </m:r>
                                </m:e>
                                <m:sub>
                                  <m:r>
                                    <a:rPr lang="en-US" sz="2000" i="1">
                                      <a:solidFill>
                                        <a:srgbClr val="000000"/>
                                      </a:solidFill>
                                      <a:latin typeface="Cambria Math" panose="02040503050406030204" pitchFamily="18" charset="0"/>
                                    </a:rPr>
                                    <m:t>𝑘</m:t>
                                  </m:r>
                                </m:sub>
                              </m:sSub>
                            </m:sub>
                          </m:sSub>
                          <m:r>
                            <a:rPr lang="en-US" sz="2000" dirty="0">
                              <a:latin typeface="Cambria Math" panose="02040503050406030204" pitchFamily="18" charset="0"/>
                              <a:ea typeface="Cambria Math" panose="02040503050406030204" pitchFamily="18" charset="0"/>
                            </a:rPr>
                            <m:t>⊗</m:t>
                          </m:r>
                        </m:e>
                      </m:nary>
                      <m:nary>
                        <m:naryPr>
                          <m:chr m:val="∑"/>
                          <m:ctrlPr>
                            <a:rPr lang="en-US" sz="2000" i="1">
                              <a:latin typeface="Cambria Math" panose="02040503050406030204" pitchFamily="18" charset="0"/>
                              <a:ea typeface="Cambria Math" panose="02040503050406030204" pitchFamily="18" charset="0"/>
                            </a:rPr>
                          </m:ctrlPr>
                        </m:naryPr>
                        <m:sub>
                          <m:r>
                            <m:rPr>
                              <m:brk m:alnAt="23"/>
                            </m:rPr>
                            <a:rPr lang="en-US" sz="2000" i="1">
                              <a:latin typeface="Cambria Math" panose="02040503050406030204" pitchFamily="18" charset="0"/>
                              <a:ea typeface="Cambria Math" panose="02040503050406030204" pitchFamily="18" charset="0"/>
                            </a:rPr>
                            <m:t>𝑗</m:t>
                          </m:r>
                        </m:sub>
                        <m:sup/>
                        <m:e>
                          <m:d>
                            <m:dPr>
                              <m:begChr m:val="〈"/>
                              <m:endChr m:val=""/>
                              <m:ctrlPr>
                                <a:rPr lang="en-US" sz="2000" i="1">
                                  <a:latin typeface="Cambria Math" panose="02040503050406030204" pitchFamily="18" charset="0"/>
                                </a:rPr>
                              </m:ctrlPr>
                            </m:dPr>
                            <m:e>
                              <m:d>
                                <m:dPr>
                                  <m:begChr m:val=""/>
                                  <m:endChr m:val="|"/>
                                  <m:ctrlPr>
                                    <a:rPr lang="en-US" sz="2000" i="1">
                                      <a:latin typeface="Cambria Math" panose="02040503050406030204" pitchFamily="18" charset="0"/>
                                    </a:rPr>
                                  </m:ctrlPr>
                                </m:dPr>
                                <m:e>
                                  <m:r>
                                    <a:rPr lang="en-US" sz="2000" i="1">
                                      <a:latin typeface="Cambria Math" panose="02040503050406030204" pitchFamily="18" charset="0"/>
                                    </a:rPr>
                                    <m:t>𝑗</m:t>
                                  </m:r>
                                </m:e>
                              </m:d>
                            </m:e>
                          </m:d>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𝜌</m:t>
                              </m:r>
                            </m:e>
                            <m:sub>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𝑐</m:t>
                                  </m:r>
                                </m:e>
                                <m:sub>
                                  <m:r>
                                    <a:rPr lang="en-US" sz="2000" i="1">
                                      <a:solidFill>
                                        <a:srgbClr val="000000"/>
                                      </a:solidFill>
                                      <a:latin typeface="Cambria Math" panose="02040503050406030204" pitchFamily="18" charset="0"/>
                                    </a:rPr>
                                    <m:t>𝑘</m:t>
                                  </m:r>
                                </m:sub>
                              </m:sSub>
                            </m:sub>
                          </m:sSub>
                          <m:d>
                            <m:dPr>
                              <m:begChr m:val="|"/>
                              <m:endChr m:val="⟩"/>
                              <m:ctrlPr>
                                <a:rPr lang="en-US" sz="2000" i="1">
                                  <a:latin typeface="Cambria Math" panose="02040503050406030204" pitchFamily="18" charset="0"/>
                                </a:rPr>
                              </m:ctrlPr>
                            </m:dPr>
                            <m:e>
                              <m:r>
                                <a:rPr lang="en-US" sz="2000" i="1">
                                  <a:latin typeface="Cambria Math" panose="02040503050406030204" pitchFamily="18" charset="0"/>
                                </a:rPr>
                                <m:t>𝑗</m:t>
                              </m:r>
                            </m:e>
                          </m:d>
                        </m:e>
                      </m:nary>
                      <m:r>
                        <a:rPr lang="en-US" sz="2000" b="0" i="0" smtClean="0">
                          <a:latin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𝜌</m:t>
                          </m:r>
                        </m:e>
                        <m:sub>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𝑥</m:t>
                              </m:r>
                            </m:e>
                            <m:sub>
                              <m:r>
                                <a:rPr lang="en-US" sz="2000" i="1">
                                  <a:solidFill>
                                    <a:srgbClr val="000000"/>
                                  </a:solidFill>
                                  <a:latin typeface="Cambria Math" panose="02040503050406030204" pitchFamily="18" charset="0"/>
                                </a:rPr>
                                <m:t>𝑘</m:t>
                              </m:r>
                            </m:sub>
                          </m:sSub>
                        </m:sub>
                      </m:sSub>
                    </m:oMath>
                  </m:oMathPara>
                </a14:m>
                <a:endParaRPr lang="en-US" sz="2000" dirty="0">
                  <a:solidFill>
                    <a:schemeClr val="tx1"/>
                  </a:solidFill>
                </a:endParaRPr>
              </a:p>
            </p:txBody>
          </p:sp>
        </mc:Choice>
        <mc:Fallback xmlns="">
          <p:sp>
            <p:nvSpPr>
              <p:cNvPr id="13" name="Object 10">
                <a:extLst>
                  <a:ext uri="{FF2B5EF4-FFF2-40B4-BE49-F238E27FC236}">
                    <a16:creationId xmlns:a16="http://schemas.microsoft.com/office/drawing/2014/main" id="{1864EADC-DE75-21E8-8BC0-535F1A5EAB95}"/>
                  </a:ext>
                </a:extLst>
              </p:cNvPr>
              <p:cNvSpPr txBox="1">
                <a:spLocks noRot="1" noChangeAspect="1" noMove="1" noResize="1" noEditPoints="1" noAdjustHandles="1" noChangeArrowheads="1" noChangeShapeType="1" noTextEdit="1"/>
              </p:cNvSpPr>
              <p:nvPr/>
            </p:nvSpPr>
            <p:spPr bwMode="auto">
              <a:xfrm>
                <a:off x="144915" y="3212976"/>
                <a:ext cx="8001615" cy="945848"/>
              </a:xfrm>
              <a:prstGeom prst="rect">
                <a:avLst/>
              </a:prstGeom>
              <a:blipFill>
                <a:blip r:embed="rId6"/>
                <a:stretch>
                  <a:fillRect b="-19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Текстово поле 16">
                <a:extLst>
                  <a:ext uri="{FF2B5EF4-FFF2-40B4-BE49-F238E27FC236}">
                    <a16:creationId xmlns:a16="http://schemas.microsoft.com/office/drawing/2014/main" id="{F52AE489-674D-90D2-AD28-4CAABCF97706}"/>
                  </a:ext>
                </a:extLst>
              </p:cNvPr>
              <p:cNvSpPr txBox="1"/>
              <p:nvPr/>
            </p:nvSpPr>
            <p:spPr>
              <a:xfrm>
                <a:off x="584190" y="2167020"/>
                <a:ext cx="6104334" cy="428707"/>
              </a:xfrm>
              <a:prstGeom prst="rect">
                <a:avLst/>
              </a:prstGeom>
              <a:noFill/>
            </p:spPr>
            <p:txBody>
              <a:bodyPr wrap="square">
                <a:spAutoFit/>
              </a:bodyPr>
              <a:lstStyle/>
              <a:p>
                <a:pPr algn="just"/>
                <a:r>
                  <a:rPr lang="en-US" sz="2000" dirty="0">
                    <a:solidFill>
                      <a:schemeClr val="tx1"/>
                    </a:solidFill>
                  </a:rPr>
                  <a:t>If </a:t>
                </a:r>
                <a14:m>
                  <m:oMath xmlns:m="http://schemas.openxmlformats.org/officeDocument/2006/math">
                    <m:sSub>
                      <m:sSubPr>
                        <m:ctrlPr>
                          <a:rPr lang="en-US" sz="2000" i="1" smtClean="0">
                            <a:solidFill>
                              <a:schemeClr val="tx1"/>
                            </a:solidFill>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𝜌</m:t>
                        </m:r>
                      </m:e>
                      <m:sub>
                        <m:sSub>
                          <m:sSubPr>
                            <m:ctrlPr>
                              <a:rPr lang="en-US" sz="2000" i="1">
                                <a:latin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𝜓</m:t>
                            </m:r>
                          </m:e>
                          <m:sub>
                            <m:r>
                              <a:rPr lang="en-US" sz="2000" i="1">
                                <a:latin typeface="Cambria Math" panose="02040503050406030204" pitchFamily="18" charset="0"/>
                                <a:ea typeface="Cambria Math" panose="02040503050406030204" pitchFamily="18" charset="0"/>
                              </a:rPr>
                              <m:t>𝑘</m:t>
                            </m:r>
                          </m:sub>
                        </m:sSub>
                      </m:sub>
                    </m:sSub>
                  </m:oMath>
                </a14:m>
                <a:r>
                  <a:rPr lang="en-US" sz="2000" dirty="0">
                    <a:solidFill>
                      <a:schemeClr val="tx1"/>
                    </a:solidFill>
                  </a:rPr>
                  <a:t> is separatable:</a:t>
                </a:r>
                <a:endParaRPr lang="en-US" sz="2000" dirty="0">
                  <a:solidFill>
                    <a:schemeClr val="tx1"/>
                  </a:solidFill>
                  <a:latin typeface="Arial" pitchFamily="34" charset="0"/>
                  <a:cs typeface="Arial" pitchFamily="34" charset="0"/>
                </a:endParaRPr>
              </a:p>
            </p:txBody>
          </p:sp>
        </mc:Choice>
        <mc:Fallback xmlns="">
          <p:sp>
            <p:nvSpPr>
              <p:cNvPr id="17" name="Текстово поле 16">
                <a:extLst>
                  <a:ext uri="{FF2B5EF4-FFF2-40B4-BE49-F238E27FC236}">
                    <a16:creationId xmlns:a16="http://schemas.microsoft.com/office/drawing/2014/main" id="{F52AE489-674D-90D2-AD28-4CAABCF97706}"/>
                  </a:ext>
                </a:extLst>
              </p:cNvPr>
              <p:cNvSpPr txBox="1">
                <a:spLocks noRot="1" noChangeAspect="1" noMove="1" noResize="1" noEditPoints="1" noAdjustHandles="1" noChangeArrowheads="1" noChangeShapeType="1" noTextEdit="1"/>
              </p:cNvSpPr>
              <p:nvPr/>
            </p:nvSpPr>
            <p:spPr>
              <a:xfrm>
                <a:off x="584190" y="2167020"/>
                <a:ext cx="6104334" cy="428707"/>
              </a:xfrm>
              <a:prstGeom prst="rect">
                <a:avLst/>
              </a:prstGeom>
              <a:blipFill>
                <a:blip r:embed="rId7"/>
                <a:stretch>
                  <a:fillRect l="-1099" t="-7042" b="-1690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 name="Object 10">
                <a:extLst>
                  <a:ext uri="{FF2B5EF4-FFF2-40B4-BE49-F238E27FC236}">
                    <a16:creationId xmlns:a16="http://schemas.microsoft.com/office/drawing/2014/main" id="{F9741BDD-503F-2B05-750E-C165575A2DC1}"/>
                  </a:ext>
                </a:extLst>
              </p:cNvPr>
              <p:cNvSpPr txBox="1"/>
              <p:nvPr/>
            </p:nvSpPr>
            <p:spPr bwMode="auto">
              <a:xfrm>
                <a:off x="571979" y="2543737"/>
                <a:ext cx="8281484" cy="455373"/>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US" sz="2000" i="1" smtClean="0">
                              <a:solidFill>
                                <a:schemeClr val="tx1"/>
                              </a:solidFill>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𝜌</m:t>
                          </m:r>
                        </m:e>
                        <m:sub>
                          <m:sSub>
                            <m:sSubPr>
                              <m:ctrlPr>
                                <a:rPr lang="en-US" sz="2000" i="1">
                                  <a:latin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𝜓</m:t>
                              </m:r>
                            </m:e>
                            <m:sub>
                              <m:r>
                                <a:rPr lang="en-US" sz="2000" i="1">
                                  <a:latin typeface="Cambria Math" panose="02040503050406030204" pitchFamily="18" charset="0"/>
                                  <a:ea typeface="Cambria Math" panose="02040503050406030204" pitchFamily="18" charset="0"/>
                                </a:rPr>
                                <m:t>𝑘</m:t>
                              </m:r>
                            </m:sub>
                          </m:sSub>
                        </m:sub>
                      </m:sSub>
                      <m:r>
                        <a:rPr lang="en-US" sz="2000" b="0" i="1" smtClean="0">
                          <a:solidFill>
                            <a:schemeClr val="tx1"/>
                          </a:solidFill>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rPr>
                          </m:ctrlPr>
                        </m:dPr>
                        <m:e>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𝑐𝑜𝑛</m:t>
                              </m:r>
                            </m:e>
                            <m:sub>
                              <m:r>
                                <a:rPr lang="en-US" sz="2000" i="1">
                                  <a:solidFill>
                                    <a:srgbClr val="000000"/>
                                  </a:solidFill>
                                  <a:latin typeface="Cambria Math" panose="02040503050406030204" pitchFamily="18" charset="0"/>
                                </a:rPr>
                                <m:t>𝑘</m:t>
                              </m:r>
                            </m:sub>
                          </m:sSub>
                          <m:r>
                            <a:rPr lang="en-US" sz="2000" i="1">
                              <a:solidFill>
                                <a:srgbClr val="000000"/>
                              </a:solidFill>
                              <a:latin typeface="Cambria Math" panose="02040503050406030204" pitchFamily="18" charset="0"/>
                            </a:rPr>
                            <m:t>, </m:t>
                          </m:r>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𝑥</m:t>
                              </m:r>
                            </m:e>
                            <m:sub>
                              <m:r>
                                <a:rPr lang="en-US" sz="2000" i="1">
                                  <a:solidFill>
                                    <a:srgbClr val="000000"/>
                                  </a:solidFill>
                                  <a:latin typeface="Cambria Math" panose="02040503050406030204" pitchFamily="18" charset="0"/>
                                </a:rPr>
                                <m:t>𝑘</m:t>
                              </m:r>
                            </m:sub>
                          </m:sSub>
                          <m:r>
                            <a:rPr lang="en-US" sz="2000" i="1">
                              <a:solidFill>
                                <a:srgbClr val="000000"/>
                              </a:solidFill>
                              <a:latin typeface="Cambria Math" panose="02040503050406030204" pitchFamily="18" charset="0"/>
                            </a:rPr>
                            <m:t>,</m:t>
                          </m:r>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𝑐</m:t>
                              </m:r>
                            </m:e>
                            <m:sub>
                              <m:r>
                                <a:rPr lang="en-US" sz="2000" i="1">
                                  <a:solidFill>
                                    <a:srgbClr val="000000"/>
                                  </a:solidFill>
                                  <a:latin typeface="Cambria Math" panose="02040503050406030204" pitchFamily="18" charset="0"/>
                                </a:rPr>
                                <m:t>𝑘</m:t>
                              </m:r>
                            </m:sub>
                          </m:sSub>
                        </m:e>
                      </m:d>
                      <m:d>
                        <m:dPr>
                          <m:begChr m:val="〈"/>
                          <m:endChr m:val=""/>
                          <m:ctrlPr>
                            <a:rPr lang="en-US" sz="2000" i="1">
                              <a:latin typeface="Cambria Math" panose="02040503050406030204" pitchFamily="18" charset="0"/>
                            </a:rPr>
                          </m:ctrlPr>
                        </m:dPr>
                        <m:e>
                          <m:d>
                            <m:dPr>
                              <m:begChr m:val=""/>
                              <m:endChr m:val="|"/>
                              <m:ctrlPr>
                                <a:rPr lang="en-US" sz="2000" i="1">
                                  <a:latin typeface="Cambria Math" panose="02040503050406030204" pitchFamily="18" charset="0"/>
                                </a:rPr>
                              </m:ctrlPr>
                            </m:dPr>
                            <m:e>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𝑐𝑜𝑛</m:t>
                                  </m:r>
                                </m:e>
                                <m:sub>
                                  <m:r>
                                    <a:rPr lang="en-US" sz="2000" i="1">
                                      <a:solidFill>
                                        <a:srgbClr val="000000"/>
                                      </a:solidFill>
                                      <a:latin typeface="Cambria Math" panose="02040503050406030204" pitchFamily="18" charset="0"/>
                                    </a:rPr>
                                    <m:t>𝑘</m:t>
                                  </m:r>
                                </m:sub>
                              </m:sSub>
                              <m:r>
                                <a:rPr lang="en-US" sz="2000" i="1">
                                  <a:solidFill>
                                    <a:srgbClr val="000000"/>
                                  </a:solidFill>
                                  <a:latin typeface="Cambria Math" panose="02040503050406030204" pitchFamily="18" charset="0"/>
                                </a:rPr>
                                <m:t>, </m:t>
                              </m:r>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𝑥</m:t>
                                  </m:r>
                                </m:e>
                                <m:sub>
                                  <m:r>
                                    <a:rPr lang="en-US" sz="2000" i="1">
                                      <a:solidFill>
                                        <a:srgbClr val="000000"/>
                                      </a:solidFill>
                                      <a:latin typeface="Cambria Math" panose="02040503050406030204" pitchFamily="18" charset="0"/>
                                    </a:rPr>
                                    <m:t>𝑘</m:t>
                                  </m:r>
                                </m:sub>
                              </m:sSub>
                              <m:r>
                                <a:rPr lang="en-US" sz="2000" i="1">
                                  <a:solidFill>
                                    <a:srgbClr val="000000"/>
                                  </a:solidFill>
                                  <a:latin typeface="Cambria Math" panose="02040503050406030204" pitchFamily="18" charset="0"/>
                                </a:rPr>
                                <m:t>,</m:t>
                              </m:r>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𝑐</m:t>
                                  </m:r>
                                </m:e>
                                <m:sub>
                                  <m:r>
                                    <a:rPr lang="en-US" sz="2000" i="1">
                                      <a:solidFill>
                                        <a:srgbClr val="000000"/>
                                      </a:solidFill>
                                      <a:latin typeface="Cambria Math" panose="02040503050406030204" pitchFamily="18" charset="0"/>
                                    </a:rPr>
                                    <m:t>𝑘</m:t>
                                  </m:r>
                                </m:sub>
                              </m:sSub>
                            </m:e>
                          </m:d>
                        </m:e>
                      </m:d>
                    </m:oMath>
                  </m:oMathPara>
                </a14:m>
                <a:endParaRPr lang="en-US" sz="2000" i="1" dirty="0">
                  <a:solidFill>
                    <a:srgbClr val="000000"/>
                  </a:solidFill>
                  <a:latin typeface="Cambria Math" panose="02040503050406030204" pitchFamily="18" charset="0"/>
                </a:endParaRPr>
              </a:p>
              <a:p>
                <a14:m>
                  <m:oMath xmlns:m="http://schemas.openxmlformats.org/officeDocument/2006/math">
                    <m:r>
                      <a:rPr lang="en-US" sz="2000" b="0" i="0" smtClean="0">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rPr>
                        </m:ctrlPr>
                      </m:dPr>
                      <m:e>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𝑐𝑜𝑛</m:t>
                            </m:r>
                          </m:e>
                          <m:sub>
                            <m:r>
                              <a:rPr lang="en-US" sz="2000" i="1">
                                <a:solidFill>
                                  <a:srgbClr val="000000"/>
                                </a:solidFill>
                                <a:latin typeface="Cambria Math" panose="02040503050406030204" pitchFamily="18" charset="0"/>
                              </a:rPr>
                              <m:t>𝑘</m:t>
                            </m:r>
                          </m:sub>
                        </m:sSub>
                        <m:r>
                          <a:rPr lang="en-US" sz="2000" i="1" smtClean="0">
                            <a:solidFill>
                              <a:srgbClr val="000000"/>
                            </a:solidFill>
                            <a:latin typeface="Cambria Math" panose="02040503050406030204" pitchFamily="18" charset="0"/>
                          </a:rPr>
                          <m:t> </m:t>
                        </m:r>
                      </m:e>
                    </m:d>
                    <m:d>
                      <m:dPr>
                        <m:begChr m:val="〈"/>
                        <m:endChr m:val=""/>
                        <m:ctrlPr>
                          <a:rPr lang="en-US" sz="2000" i="1">
                            <a:latin typeface="Cambria Math" panose="02040503050406030204" pitchFamily="18" charset="0"/>
                          </a:rPr>
                        </m:ctrlPr>
                      </m:dPr>
                      <m:e>
                        <m:d>
                          <m:dPr>
                            <m:begChr m:val=""/>
                            <m:endChr m:val="|"/>
                            <m:ctrlPr>
                              <a:rPr lang="en-US" sz="2000" i="1">
                                <a:latin typeface="Cambria Math" panose="02040503050406030204" pitchFamily="18" charset="0"/>
                              </a:rPr>
                            </m:ctrlPr>
                          </m:dPr>
                          <m:e>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𝑐𝑜𝑛</m:t>
                                </m:r>
                              </m:e>
                              <m:sub>
                                <m:r>
                                  <a:rPr lang="en-US" sz="2000" i="1">
                                    <a:solidFill>
                                      <a:srgbClr val="000000"/>
                                    </a:solidFill>
                                    <a:latin typeface="Cambria Math" panose="02040503050406030204" pitchFamily="18" charset="0"/>
                                  </a:rPr>
                                  <m:t>𝑘</m:t>
                                </m:r>
                              </m:sub>
                            </m:sSub>
                          </m:e>
                        </m:d>
                      </m:e>
                    </m:d>
                    <m:r>
                      <a:rPr lang="en-US" sz="2000" dirty="0">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rPr>
                        </m:ctrlPr>
                      </m:dPr>
                      <m:e>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𝑥</m:t>
                            </m:r>
                          </m:e>
                          <m:sub>
                            <m:r>
                              <a:rPr lang="en-US" sz="2000" i="1">
                                <a:solidFill>
                                  <a:srgbClr val="000000"/>
                                </a:solidFill>
                                <a:latin typeface="Cambria Math" panose="02040503050406030204" pitchFamily="18" charset="0"/>
                              </a:rPr>
                              <m:t>𝑘</m:t>
                            </m:r>
                          </m:sub>
                        </m:sSub>
                        <m:r>
                          <a:rPr lang="en-US" sz="2000" i="1" smtClean="0">
                            <a:solidFill>
                              <a:srgbClr val="000000"/>
                            </a:solidFill>
                            <a:latin typeface="Cambria Math" panose="02040503050406030204" pitchFamily="18" charset="0"/>
                          </a:rPr>
                          <m:t> </m:t>
                        </m:r>
                      </m:e>
                    </m:d>
                    <m:d>
                      <m:dPr>
                        <m:begChr m:val="〈"/>
                        <m:endChr m:val=""/>
                        <m:ctrlPr>
                          <a:rPr lang="en-US" sz="2000" i="1">
                            <a:latin typeface="Cambria Math" panose="02040503050406030204" pitchFamily="18" charset="0"/>
                          </a:rPr>
                        </m:ctrlPr>
                      </m:dPr>
                      <m:e>
                        <m:d>
                          <m:dPr>
                            <m:begChr m:val=""/>
                            <m:endChr m:val="|"/>
                            <m:ctrlPr>
                              <a:rPr lang="en-US" sz="2000" i="1">
                                <a:latin typeface="Cambria Math" panose="02040503050406030204" pitchFamily="18" charset="0"/>
                              </a:rPr>
                            </m:ctrlPr>
                          </m:dPr>
                          <m:e>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𝑥</m:t>
                                </m:r>
                              </m:e>
                              <m:sub>
                                <m:r>
                                  <a:rPr lang="en-US" sz="2000" i="1">
                                    <a:solidFill>
                                      <a:srgbClr val="000000"/>
                                    </a:solidFill>
                                    <a:latin typeface="Cambria Math" panose="02040503050406030204" pitchFamily="18" charset="0"/>
                                  </a:rPr>
                                  <m:t>𝑘</m:t>
                                </m:r>
                              </m:sub>
                            </m:sSub>
                          </m:e>
                        </m:d>
                      </m:e>
                    </m:d>
                    <m:r>
                      <a:rPr lang="en-US" sz="2000" dirty="0">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rPr>
                        </m:ctrlPr>
                      </m:dPr>
                      <m:e>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𝑐</m:t>
                            </m:r>
                          </m:e>
                          <m:sub>
                            <m:r>
                              <a:rPr lang="en-US" sz="2000" i="1">
                                <a:solidFill>
                                  <a:srgbClr val="000000"/>
                                </a:solidFill>
                                <a:latin typeface="Cambria Math" panose="02040503050406030204" pitchFamily="18" charset="0"/>
                              </a:rPr>
                              <m:t>𝑘</m:t>
                            </m:r>
                          </m:sub>
                        </m:sSub>
                      </m:e>
                    </m:d>
                    <m:d>
                      <m:dPr>
                        <m:begChr m:val="〈"/>
                        <m:endChr m:val=""/>
                        <m:ctrlPr>
                          <a:rPr lang="en-US" sz="2000" i="1">
                            <a:latin typeface="Cambria Math" panose="02040503050406030204" pitchFamily="18" charset="0"/>
                          </a:rPr>
                        </m:ctrlPr>
                      </m:dPr>
                      <m:e>
                        <m:d>
                          <m:dPr>
                            <m:begChr m:val=""/>
                            <m:endChr m:val="|"/>
                            <m:ctrlPr>
                              <a:rPr lang="en-US" sz="2000" i="1">
                                <a:latin typeface="Cambria Math" panose="02040503050406030204" pitchFamily="18" charset="0"/>
                              </a:rPr>
                            </m:ctrlPr>
                          </m:dPr>
                          <m:e>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𝑐</m:t>
                                </m:r>
                              </m:e>
                              <m:sub>
                                <m:r>
                                  <a:rPr lang="en-US" sz="2000" i="1">
                                    <a:solidFill>
                                      <a:srgbClr val="000000"/>
                                    </a:solidFill>
                                    <a:latin typeface="Cambria Math" panose="02040503050406030204" pitchFamily="18" charset="0"/>
                                  </a:rPr>
                                  <m:t>𝑘</m:t>
                                </m:r>
                              </m:sub>
                            </m:sSub>
                          </m:e>
                        </m:d>
                      </m:e>
                    </m:d>
                  </m:oMath>
                </a14:m>
                <a:r>
                  <a:rPr lang="en-US" sz="2000" dirty="0">
                    <a:solidFill>
                      <a:schemeClr val="tx1"/>
                    </a:solidFill>
                  </a:rPr>
                  <a:t>=</a:t>
                </a:r>
                <a14:m>
                  <m:oMath xmlns:m="http://schemas.openxmlformats.org/officeDocument/2006/math">
                    <m:sSub>
                      <m:sSubPr>
                        <m:ctrlPr>
                          <a:rPr lang="en-US" sz="2000" i="1" smtClean="0">
                            <a:solidFill>
                              <a:schemeClr val="tx1"/>
                            </a:solidFill>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𝜌</m:t>
                        </m:r>
                      </m:e>
                      <m:sub>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𝑐𝑜𝑛</m:t>
                            </m:r>
                          </m:e>
                          <m:sub>
                            <m:r>
                              <a:rPr lang="en-US" sz="2000" i="1">
                                <a:solidFill>
                                  <a:srgbClr val="000000"/>
                                </a:solidFill>
                                <a:latin typeface="Cambria Math" panose="02040503050406030204" pitchFamily="18" charset="0"/>
                              </a:rPr>
                              <m:t>𝑘</m:t>
                            </m:r>
                          </m:sub>
                        </m:sSub>
                      </m:sub>
                    </m:sSub>
                    <m:r>
                      <a:rPr lang="en-US" sz="2000" dirty="0">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𝜌</m:t>
                        </m:r>
                      </m:e>
                      <m:sub>
                        <m:sSub>
                          <m:sSubPr>
                            <m:ctrlPr>
                              <a:rPr lang="en-US" sz="2000" i="1">
                                <a:solidFill>
                                  <a:srgbClr val="000000"/>
                                </a:solidFill>
                                <a:latin typeface="Cambria Math" panose="02040503050406030204" pitchFamily="18" charset="0"/>
                              </a:rPr>
                            </m:ctrlPr>
                          </m:sSubPr>
                          <m:e>
                            <m:r>
                              <a:rPr lang="en-US" sz="2000" b="0" i="1" smtClean="0">
                                <a:solidFill>
                                  <a:srgbClr val="000000"/>
                                </a:solidFill>
                                <a:latin typeface="Cambria Math" panose="02040503050406030204" pitchFamily="18" charset="0"/>
                              </a:rPr>
                              <m:t>𝑥</m:t>
                            </m:r>
                          </m:e>
                          <m:sub>
                            <m:r>
                              <a:rPr lang="en-US" sz="2000" i="1">
                                <a:solidFill>
                                  <a:srgbClr val="000000"/>
                                </a:solidFill>
                                <a:latin typeface="Cambria Math" panose="02040503050406030204" pitchFamily="18" charset="0"/>
                              </a:rPr>
                              <m:t>𝑘</m:t>
                            </m:r>
                          </m:sub>
                        </m:sSub>
                      </m:sub>
                    </m:sSub>
                    <m:r>
                      <a:rPr lang="en-US" sz="2000" dirty="0">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𝜌</m:t>
                        </m:r>
                      </m:e>
                      <m:sub>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𝑐</m:t>
                            </m:r>
                          </m:e>
                          <m:sub>
                            <m:r>
                              <a:rPr lang="en-US" sz="2000" i="1">
                                <a:solidFill>
                                  <a:srgbClr val="000000"/>
                                </a:solidFill>
                                <a:latin typeface="Cambria Math" panose="02040503050406030204" pitchFamily="18" charset="0"/>
                              </a:rPr>
                              <m:t>𝑘</m:t>
                            </m:r>
                          </m:sub>
                        </m:sSub>
                      </m:sub>
                    </m:sSub>
                  </m:oMath>
                </a14:m>
                <a:endParaRPr lang="en-US" sz="2000" dirty="0">
                  <a:solidFill>
                    <a:schemeClr val="tx1"/>
                  </a:solidFill>
                </a:endParaRPr>
              </a:p>
            </p:txBody>
          </p:sp>
        </mc:Choice>
        <mc:Fallback xmlns="">
          <p:sp>
            <p:nvSpPr>
              <p:cNvPr id="18" name="Object 10">
                <a:extLst>
                  <a:ext uri="{FF2B5EF4-FFF2-40B4-BE49-F238E27FC236}">
                    <a16:creationId xmlns:a16="http://schemas.microsoft.com/office/drawing/2014/main" id="{F9741BDD-503F-2B05-750E-C165575A2DC1}"/>
                  </a:ext>
                </a:extLst>
              </p:cNvPr>
              <p:cNvSpPr txBox="1">
                <a:spLocks noRot="1" noChangeAspect="1" noMove="1" noResize="1" noEditPoints="1" noAdjustHandles="1" noChangeArrowheads="1" noChangeShapeType="1" noTextEdit="1"/>
              </p:cNvSpPr>
              <p:nvPr/>
            </p:nvSpPr>
            <p:spPr bwMode="auto">
              <a:xfrm>
                <a:off x="571979" y="2543737"/>
                <a:ext cx="8281484" cy="455373"/>
              </a:xfrm>
              <a:prstGeom prst="rect">
                <a:avLst/>
              </a:prstGeom>
              <a:blipFill>
                <a:blip r:embed="rId8"/>
                <a:stretch>
                  <a:fillRect t="-106667" b="-22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Текстово поле 19">
                <a:extLst>
                  <a:ext uri="{FF2B5EF4-FFF2-40B4-BE49-F238E27FC236}">
                    <a16:creationId xmlns:a16="http://schemas.microsoft.com/office/drawing/2014/main" id="{6A58643E-6260-E4DF-DE95-A441CAAA6484}"/>
                  </a:ext>
                </a:extLst>
              </p:cNvPr>
              <p:cNvSpPr txBox="1"/>
              <p:nvPr/>
            </p:nvSpPr>
            <p:spPr>
              <a:xfrm>
                <a:off x="584190" y="4174621"/>
                <a:ext cx="6104334" cy="395429"/>
              </a:xfrm>
              <a:prstGeom prst="rect">
                <a:avLst/>
              </a:prstGeom>
              <a:noFill/>
            </p:spPr>
            <p:txBody>
              <a:bodyPr wrap="square">
                <a:spAutoFit/>
              </a:bodyPr>
              <a:lstStyle/>
              <a:p>
                <a:pPr algn="just"/>
                <a:r>
                  <a:rPr lang="en-US" dirty="0">
                    <a:solidFill>
                      <a:schemeClr val="tx1"/>
                    </a:solidFill>
                  </a:rPr>
                  <a:t>When </a:t>
                </a:r>
                <a14:m>
                  <m:oMath xmlns:m="http://schemas.openxmlformats.org/officeDocument/2006/math">
                    <m:sSub>
                      <m:sSubPr>
                        <m:ctrlPr>
                          <a:rPr lang="en-US" sz="1800" i="1" smtClean="0">
                            <a:solidFill>
                              <a:schemeClr val="tx1"/>
                            </a:solidFill>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𝜌</m:t>
                        </m:r>
                      </m:e>
                      <m:sub>
                        <m:sSub>
                          <m:sSubPr>
                            <m:ctrlPr>
                              <a:rPr lang="en-US" sz="1800" i="1">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𝜓</m:t>
                            </m:r>
                          </m:e>
                          <m:sub>
                            <m:r>
                              <a:rPr lang="en-US" sz="1800" i="1">
                                <a:latin typeface="Cambria Math" panose="02040503050406030204" pitchFamily="18" charset="0"/>
                                <a:ea typeface="Cambria Math" panose="02040503050406030204" pitchFamily="18" charset="0"/>
                              </a:rPr>
                              <m:t>𝑘</m:t>
                            </m:r>
                          </m:sub>
                        </m:sSub>
                      </m:sub>
                    </m:sSub>
                  </m:oMath>
                </a14:m>
                <a:r>
                  <a:rPr lang="en-US" dirty="0">
                    <a:solidFill>
                      <a:schemeClr val="tx1"/>
                    </a:solidFill>
                  </a:rPr>
                  <a:t> is not separatable:</a:t>
                </a:r>
                <a:endParaRPr lang="en-US" sz="1800" dirty="0">
                  <a:solidFill>
                    <a:schemeClr val="tx1"/>
                  </a:solidFill>
                  <a:latin typeface="Arial" pitchFamily="34" charset="0"/>
                  <a:cs typeface="Arial" pitchFamily="34" charset="0"/>
                </a:endParaRPr>
              </a:p>
            </p:txBody>
          </p:sp>
        </mc:Choice>
        <mc:Fallback xmlns="">
          <p:sp>
            <p:nvSpPr>
              <p:cNvPr id="20" name="Текстово поле 19">
                <a:extLst>
                  <a:ext uri="{FF2B5EF4-FFF2-40B4-BE49-F238E27FC236}">
                    <a16:creationId xmlns:a16="http://schemas.microsoft.com/office/drawing/2014/main" id="{6A58643E-6260-E4DF-DE95-A441CAAA6484}"/>
                  </a:ext>
                </a:extLst>
              </p:cNvPr>
              <p:cNvSpPr txBox="1">
                <a:spLocks noRot="1" noChangeAspect="1" noMove="1" noResize="1" noEditPoints="1" noAdjustHandles="1" noChangeArrowheads="1" noChangeShapeType="1" noTextEdit="1"/>
              </p:cNvSpPr>
              <p:nvPr/>
            </p:nvSpPr>
            <p:spPr>
              <a:xfrm>
                <a:off x="584190" y="4174621"/>
                <a:ext cx="6104334" cy="395429"/>
              </a:xfrm>
              <a:prstGeom prst="rect">
                <a:avLst/>
              </a:prstGeom>
              <a:blipFill>
                <a:blip r:embed="rId9"/>
                <a:stretch>
                  <a:fillRect l="-899" t="-9231" b="-1692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 name="Текстово поле 25">
                <a:extLst>
                  <a:ext uri="{FF2B5EF4-FFF2-40B4-BE49-F238E27FC236}">
                    <a16:creationId xmlns:a16="http://schemas.microsoft.com/office/drawing/2014/main" id="{6205F618-5C08-94E2-DF29-92DA14572E80}"/>
                  </a:ext>
                </a:extLst>
              </p:cNvPr>
              <p:cNvSpPr txBox="1"/>
              <p:nvPr/>
            </p:nvSpPr>
            <p:spPr>
              <a:xfrm>
                <a:off x="584190" y="5055999"/>
                <a:ext cx="5508191" cy="113640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𝜌</m:t>
                              </m:r>
                            </m:e>
                            <m: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𝑥</m:t>
                                  </m:r>
                                </m:e>
                                <m:sub>
                                  <m:r>
                                    <a:rPr lang="en-US" i="1">
                                      <a:solidFill>
                                        <a:srgbClr val="000000"/>
                                      </a:solidFill>
                                      <a:latin typeface="Cambria Math" panose="02040503050406030204" pitchFamily="18" charset="0"/>
                                    </a:rPr>
                                    <m:t>𝑘</m:t>
                                  </m:r>
                                </m:sub>
                              </m:sSub>
                            </m:sub>
                          </m:sSub>
                          <m:r>
                            <a:rPr lang="en-US" i="1">
                              <a:solidFill>
                                <a:srgbClr val="000000"/>
                              </a:solidFill>
                              <a:latin typeface="Cambria Math" panose="02040503050406030204" pitchFamily="18" charset="0"/>
                            </a:rPr>
                            <m:t> </m:t>
                          </m:r>
                        </m:e>
                      </m:d>
                      <m:r>
                        <a:rPr lang="en-US" b="0" i="1" smtClean="0">
                          <a:solidFill>
                            <a:srgbClr val="000000"/>
                          </a:solidFill>
                          <a:latin typeface="Cambria Math" panose="02040503050406030204" pitchFamily="18" charset="0"/>
                        </a:rPr>
                        <m:t>=</m:t>
                      </m:r>
                      <m:sSub>
                        <m:sSubPr>
                          <m:ctrlPr>
                            <a:rPr lang="en-US" sz="1800" i="1" smtClean="0">
                              <a:latin typeface="Cambria Math" panose="02040503050406030204" pitchFamily="18" charset="0"/>
                              <a:ea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𝑇𝑟</m:t>
                          </m:r>
                        </m:e>
                        <m:sub>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𝜌</m:t>
                              </m:r>
                            </m:e>
                            <m: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𝑐</m:t>
                                  </m:r>
                                </m:e>
                                <m:sub>
                                  <m:r>
                                    <a:rPr lang="en-US" i="1">
                                      <a:solidFill>
                                        <a:srgbClr val="000000"/>
                                      </a:solidFill>
                                      <a:latin typeface="Cambria Math" panose="02040503050406030204" pitchFamily="18" charset="0"/>
                                    </a:rPr>
                                    <m:t>𝑘</m:t>
                                  </m:r>
                                </m:sub>
                              </m:sSub>
                            </m:sub>
                          </m:sSub>
                        </m:sub>
                      </m:sSub>
                      <m:d>
                        <m:dPr>
                          <m:begChr m:val="["/>
                          <m:endChr m:val="]"/>
                          <m:ctrlPr>
                            <a:rPr lang="en-US" sz="1800" b="0" i="1" smtClean="0">
                              <a:solidFill>
                                <a:srgbClr val="000000"/>
                              </a:solidFill>
                              <a:latin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𝑇𝑟</m:t>
                              </m:r>
                            </m:e>
                            <m:sub>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𝜌</m:t>
                                  </m:r>
                                </m:e>
                                <m: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𝑐𝑜𝑛</m:t>
                                      </m:r>
                                    </m:e>
                                    <m:sub>
                                      <m:r>
                                        <a:rPr lang="en-US" i="1">
                                          <a:solidFill>
                                            <a:srgbClr val="000000"/>
                                          </a:solidFill>
                                          <a:latin typeface="Cambria Math" panose="02040503050406030204" pitchFamily="18" charset="0"/>
                                        </a:rPr>
                                        <m:t>𝑘</m:t>
                                      </m:r>
                                    </m:sub>
                                  </m:sSub>
                                </m:sub>
                              </m:sSub>
                            </m:sub>
                          </m:sSub>
                          <m:d>
                            <m:dPr>
                              <m:begChr m:val="["/>
                              <m:endChr m:val="]"/>
                              <m:ctrlPr>
                                <a:rPr lang="en-US" i="1">
                                  <a:solidFill>
                                    <a:srgbClr val="000000"/>
                                  </a:solidFill>
                                  <a:latin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𝜌</m:t>
                                  </m:r>
                                </m:e>
                                <m:sub>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𝜓</m:t>
                                      </m:r>
                                    </m:e>
                                    <m:sub>
                                      <m:r>
                                        <a:rPr lang="en-US" i="1">
                                          <a:latin typeface="Cambria Math" panose="02040503050406030204" pitchFamily="18" charset="0"/>
                                          <a:ea typeface="Cambria Math" panose="02040503050406030204" pitchFamily="18" charset="0"/>
                                        </a:rPr>
                                        <m:t>𝑘</m:t>
                                      </m:r>
                                    </m:sub>
                                  </m:sSub>
                                </m:sub>
                              </m:sSub>
                            </m:e>
                          </m:d>
                        </m:e>
                      </m:d>
                      <m:r>
                        <a:rPr lang="en-US" sz="1800" b="0" i="1" smtClean="0">
                          <a:solidFill>
                            <a:srgbClr val="000000"/>
                          </a:solidFill>
                          <a:latin typeface="Cambria Math" panose="02040503050406030204" pitchFamily="18" charset="0"/>
                        </a:rPr>
                        <m:t>=</m:t>
                      </m:r>
                      <m:nary>
                        <m:naryPr>
                          <m:chr m:val="∑"/>
                          <m:limLoc m:val="subSup"/>
                          <m:supHide m:val="on"/>
                          <m:ctrlPr>
                            <a:rPr lang="en-US" sz="1800" b="0" i="1" smtClean="0">
                              <a:solidFill>
                                <a:srgbClr val="000000"/>
                              </a:solidFill>
                              <a:latin typeface="Cambria Math" panose="02040503050406030204" pitchFamily="18" charset="0"/>
                            </a:rPr>
                          </m:ctrlPr>
                        </m:naryPr>
                        <m:sub>
                          <m:r>
                            <m:rPr>
                              <m:brk m:alnAt="9"/>
                            </m:rPr>
                            <a:rPr lang="en-US" sz="1800" b="0" i="1" smtClean="0">
                              <a:solidFill>
                                <a:srgbClr val="000000"/>
                              </a:solidFill>
                              <a:latin typeface="Cambria Math" panose="02040503050406030204" pitchFamily="18" charset="0"/>
                            </a:rPr>
                            <m:t>𝑗</m:t>
                          </m:r>
                        </m:sub>
                        <m:sup/>
                        <m:e>
                          <m:d>
                            <m:dPr>
                              <m:ctrlPr>
                                <a:rPr lang="en-US" sz="1800" b="0" i="1" smtClean="0">
                                  <a:solidFill>
                                    <a:srgbClr val="000000"/>
                                  </a:solidFill>
                                  <a:latin typeface="Cambria Math" panose="02040503050406030204" pitchFamily="18" charset="0"/>
                                </a:rPr>
                              </m:ctrlPr>
                            </m:dPr>
                            <m:e>
                              <m:sSub>
                                <m:sSubPr>
                                  <m:ctrlPr>
                                    <a:rPr lang="en-US" i="1">
                                      <a:solidFill>
                                        <a:srgbClr val="000000"/>
                                      </a:solidFill>
                                      <a:latin typeface="Cambria Math" panose="02040503050406030204" pitchFamily="18" charset="0"/>
                                    </a:rPr>
                                  </m:ctrlPr>
                                </m:sSubPr>
                                <m:e>
                                  <m:acc>
                                    <m:accPr>
                                      <m:chr m:val="̂"/>
                                      <m:ctrlPr>
                                        <a:rPr lang="en-US" sz="1800" i="1" smtClean="0">
                                          <a:solidFill>
                                            <a:srgbClr val="000000"/>
                                          </a:solidFill>
                                          <a:latin typeface="Cambria Math" panose="02040503050406030204" pitchFamily="18" charset="0"/>
                                          <a:ea typeface="Cambria Math" panose="02040503050406030204" pitchFamily="18" charset="0"/>
                                        </a:rPr>
                                      </m:ctrlPr>
                                    </m:accPr>
                                    <m:e>
                                      <m:r>
                                        <a:rPr lang="en-US" i="1">
                                          <a:solidFill>
                                            <a:srgbClr val="000000"/>
                                          </a:solidFill>
                                          <a:latin typeface="Cambria Math" panose="02040503050406030204" pitchFamily="18" charset="0"/>
                                          <a:ea typeface="Cambria Math" panose="02040503050406030204" pitchFamily="18" charset="0"/>
                                        </a:rPr>
                                        <m:t>𝐼</m:t>
                                      </m:r>
                                    </m:e>
                                  </m:acc>
                                </m:e>
                                <m:sub>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𝜌</m:t>
                                      </m:r>
                                    </m:e>
                                    <m: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𝑥</m:t>
                                          </m:r>
                                        </m:e>
                                        <m:sub>
                                          <m:r>
                                            <a:rPr lang="en-US" i="1">
                                              <a:solidFill>
                                                <a:srgbClr val="000000"/>
                                              </a:solidFill>
                                              <a:latin typeface="Cambria Math" panose="02040503050406030204" pitchFamily="18" charset="0"/>
                                            </a:rPr>
                                            <m:t>𝑘</m:t>
                                          </m:r>
                                        </m:sub>
                                      </m:sSub>
                                    </m:sub>
                                  </m:sSub>
                                </m:sub>
                              </m:sSub>
                              <m:r>
                                <a:rPr lang="en-US" dirty="0">
                                  <a:latin typeface="Cambria Math" panose="02040503050406030204" pitchFamily="18" charset="0"/>
                                  <a:ea typeface="Cambria Math" panose="02040503050406030204" pitchFamily="18" charset="0"/>
                                </a:rPr>
                                <m:t>⊗</m:t>
                              </m:r>
                              <m:sSub>
                                <m:sSubPr>
                                  <m:ctrlPr>
                                    <a:rPr lang="en-US" i="1" dirty="0" smtClean="0">
                                      <a:latin typeface="Cambria Math" panose="02040503050406030204" pitchFamily="18" charset="0"/>
                                      <a:ea typeface="Cambria Math" panose="02040503050406030204" pitchFamily="18" charset="0"/>
                                    </a:rPr>
                                  </m:ctrlPr>
                                </m:sSubPr>
                                <m:e>
                                  <m:d>
                                    <m:dPr>
                                      <m:begChr m:val="〈"/>
                                      <m:endChr m:val=""/>
                                      <m:ctrlPr>
                                        <a:rPr lang="en-US" i="1">
                                          <a:latin typeface="Cambria Math" panose="02040503050406030204" pitchFamily="18" charset="0"/>
                                        </a:rPr>
                                      </m:ctrlPr>
                                    </m:dPr>
                                    <m:e>
                                      <m:d>
                                        <m:dPr>
                                          <m:begChr m:val=""/>
                                          <m:endChr m:val="|"/>
                                          <m:ctrlPr>
                                            <a:rPr lang="en-US" i="1">
                                              <a:latin typeface="Cambria Math" panose="02040503050406030204" pitchFamily="18" charset="0"/>
                                            </a:rPr>
                                          </m:ctrlPr>
                                        </m:dPr>
                                        <m:e>
                                          <m:r>
                                            <a:rPr lang="en-US" i="1">
                                              <a:latin typeface="Cambria Math" panose="02040503050406030204" pitchFamily="18" charset="0"/>
                                            </a:rPr>
                                            <m:t>𝑗</m:t>
                                          </m:r>
                                        </m:e>
                                      </m:d>
                                    </m:e>
                                  </m:d>
                                </m:e>
                                <m:sub>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𝜌</m:t>
                                      </m:r>
                                    </m:e>
                                    <m: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𝑐</m:t>
                                          </m:r>
                                        </m:e>
                                        <m:sub>
                                          <m:r>
                                            <a:rPr lang="en-US" i="1">
                                              <a:solidFill>
                                                <a:srgbClr val="000000"/>
                                              </a:solidFill>
                                              <a:latin typeface="Cambria Math" panose="02040503050406030204" pitchFamily="18" charset="0"/>
                                            </a:rPr>
                                            <m:t>𝑘</m:t>
                                          </m:r>
                                        </m:sub>
                                      </m:sSub>
                                    </m:sub>
                                  </m:sSub>
                                </m:sub>
                              </m:sSub>
                            </m:e>
                          </m:d>
                        </m:e>
                      </m:nary>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𝑇𝑟</m:t>
                          </m:r>
                        </m:e>
                        <m:sub>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𝜌</m:t>
                              </m:r>
                            </m:e>
                            <m: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𝑐𝑜𝑛</m:t>
                                  </m:r>
                                </m:e>
                                <m:sub>
                                  <m:r>
                                    <a:rPr lang="en-US" i="1">
                                      <a:solidFill>
                                        <a:srgbClr val="000000"/>
                                      </a:solidFill>
                                      <a:latin typeface="Cambria Math" panose="02040503050406030204" pitchFamily="18" charset="0"/>
                                    </a:rPr>
                                    <m:t>𝑘</m:t>
                                  </m:r>
                                </m:sub>
                              </m:sSub>
                            </m:sub>
                          </m:sSub>
                        </m:sub>
                      </m:sSub>
                      <m:d>
                        <m:dPr>
                          <m:begChr m:val="["/>
                          <m:endChr m:val="]"/>
                          <m:ctrlPr>
                            <a:rPr lang="en-US" i="1">
                              <a:solidFill>
                                <a:srgbClr val="000000"/>
                              </a:solidFill>
                              <a:latin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𝜌</m:t>
                              </m:r>
                            </m:e>
                            <m:sub>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𝜓</m:t>
                                  </m:r>
                                </m:e>
                                <m:sub>
                                  <m:r>
                                    <a:rPr lang="en-US" i="1">
                                      <a:latin typeface="Cambria Math" panose="02040503050406030204" pitchFamily="18" charset="0"/>
                                      <a:ea typeface="Cambria Math" panose="02040503050406030204" pitchFamily="18" charset="0"/>
                                    </a:rPr>
                                    <m:t>𝑘</m:t>
                                  </m:r>
                                </m:sub>
                              </m:sSub>
                            </m:sub>
                          </m:sSub>
                        </m:e>
                      </m:d>
                      <m:d>
                        <m:dPr>
                          <m:ctrlPr>
                            <a:rPr lang="en-US" i="1">
                              <a:solidFill>
                                <a:srgbClr val="000000"/>
                              </a:solidFill>
                              <a:latin typeface="Cambria Math" panose="02040503050406030204" pitchFamily="18" charset="0"/>
                            </a:rPr>
                          </m:ctrlPr>
                        </m:dPr>
                        <m:e>
                          <m:sSub>
                            <m:sSubPr>
                              <m:ctrlPr>
                                <a:rPr lang="en-US" i="1">
                                  <a:solidFill>
                                    <a:srgbClr val="000000"/>
                                  </a:solidFill>
                                  <a:latin typeface="Cambria Math" panose="02040503050406030204" pitchFamily="18" charset="0"/>
                                </a:rPr>
                              </m:ctrlPr>
                            </m:sSubPr>
                            <m:e>
                              <m:acc>
                                <m:accPr>
                                  <m:chr m:val="̂"/>
                                  <m:ctrlPr>
                                    <a:rPr lang="en-US" i="1">
                                      <a:solidFill>
                                        <a:srgbClr val="000000"/>
                                      </a:solidFill>
                                      <a:latin typeface="Cambria Math" panose="02040503050406030204" pitchFamily="18" charset="0"/>
                                      <a:ea typeface="Cambria Math" panose="02040503050406030204" pitchFamily="18" charset="0"/>
                                    </a:rPr>
                                  </m:ctrlPr>
                                </m:accPr>
                                <m:e>
                                  <m:r>
                                    <a:rPr lang="en-US" i="1">
                                      <a:solidFill>
                                        <a:srgbClr val="000000"/>
                                      </a:solidFill>
                                      <a:latin typeface="Cambria Math" panose="02040503050406030204" pitchFamily="18" charset="0"/>
                                      <a:ea typeface="Cambria Math" panose="02040503050406030204" pitchFamily="18" charset="0"/>
                                    </a:rPr>
                                    <m:t>𝐼</m:t>
                                  </m:r>
                                </m:e>
                              </m:acc>
                            </m:e>
                            <m:sub>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𝜌</m:t>
                                  </m:r>
                                </m:e>
                                <m: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𝑥</m:t>
                                      </m:r>
                                    </m:e>
                                    <m:sub>
                                      <m:r>
                                        <a:rPr lang="en-US" i="1">
                                          <a:solidFill>
                                            <a:srgbClr val="000000"/>
                                          </a:solidFill>
                                          <a:latin typeface="Cambria Math" panose="02040503050406030204" pitchFamily="18" charset="0"/>
                                        </a:rPr>
                                        <m:t>𝑘</m:t>
                                      </m:r>
                                    </m:sub>
                                  </m:sSub>
                                </m:sub>
                              </m:sSub>
                            </m:sub>
                          </m:sSub>
                          <m:r>
                            <a:rPr lang="en-US" dirty="0">
                              <a:latin typeface="Cambria Math" panose="02040503050406030204" pitchFamily="18" charset="0"/>
                              <a:ea typeface="Cambria Math" panose="02040503050406030204" pitchFamily="18" charset="0"/>
                            </a:rPr>
                            <m:t>⊗</m:t>
                          </m:r>
                          <m:sSub>
                            <m:sSubPr>
                              <m:ctrlPr>
                                <a:rPr lang="en-US" i="1" dirty="0">
                                  <a:latin typeface="Cambria Math" panose="02040503050406030204" pitchFamily="18" charset="0"/>
                                  <a:ea typeface="Cambria Math" panose="02040503050406030204" pitchFamily="18" charset="0"/>
                                </a:rPr>
                              </m:ctrlPr>
                            </m:sSubPr>
                            <m:e>
                              <m:d>
                                <m:dPr>
                                  <m:begChr m:val="|"/>
                                  <m:endChr m:val="⟩"/>
                                  <m:ctrlPr>
                                    <a:rPr lang="en-US" i="1">
                                      <a:latin typeface="Cambria Math" panose="02040503050406030204" pitchFamily="18" charset="0"/>
                                    </a:rPr>
                                  </m:ctrlPr>
                                </m:dPr>
                                <m:e>
                                  <m:r>
                                    <a:rPr lang="en-US" i="1">
                                      <a:latin typeface="Cambria Math" panose="02040503050406030204" pitchFamily="18" charset="0"/>
                                    </a:rPr>
                                    <m:t>𝑗</m:t>
                                  </m:r>
                                </m:e>
                              </m:d>
                            </m:e>
                            <m:sub>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𝜌</m:t>
                                  </m:r>
                                </m:e>
                                <m: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𝑐</m:t>
                                      </m:r>
                                    </m:e>
                                    <m:sub>
                                      <m:r>
                                        <a:rPr lang="en-US" i="1">
                                          <a:solidFill>
                                            <a:srgbClr val="000000"/>
                                          </a:solidFill>
                                          <a:latin typeface="Cambria Math" panose="02040503050406030204" pitchFamily="18" charset="0"/>
                                        </a:rPr>
                                        <m:t>𝑘</m:t>
                                      </m:r>
                                    </m:sub>
                                  </m:sSub>
                                </m:sub>
                              </m:sSub>
                            </m:sub>
                          </m:sSub>
                        </m:e>
                      </m:d>
                    </m:oMath>
                  </m:oMathPara>
                </a14:m>
                <a:endParaRPr lang="en-GB" dirty="0"/>
              </a:p>
            </p:txBody>
          </p:sp>
        </mc:Choice>
        <mc:Fallback xmlns="">
          <p:sp>
            <p:nvSpPr>
              <p:cNvPr id="26" name="Текстово поле 25">
                <a:extLst>
                  <a:ext uri="{FF2B5EF4-FFF2-40B4-BE49-F238E27FC236}">
                    <a16:creationId xmlns:a16="http://schemas.microsoft.com/office/drawing/2014/main" id="{6205F618-5C08-94E2-DF29-92DA14572E80}"/>
                  </a:ext>
                </a:extLst>
              </p:cNvPr>
              <p:cNvSpPr txBox="1">
                <a:spLocks noRot="1" noChangeAspect="1" noMove="1" noResize="1" noEditPoints="1" noAdjustHandles="1" noChangeArrowheads="1" noChangeShapeType="1" noTextEdit="1"/>
              </p:cNvSpPr>
              <p:nvPr/>
            </p:nvSpPr>
            <p:spPr>
              <a:xfrm>
                <a:off x="584190" y="5055999"/>
                <a:ext cx="5508191" cy="1136401"/>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Текстово поле 26">
                <a:extLst>
                  <a:ext uri="{FF2B5EF4-FFF2-40B4-BE49-F238E27FC236}">
                    <a16:creationId xmlns:a16="http://schemas.microsoft.com/office/drawing/2014/main" id="{C2A3FEF0-0C6C-1BE6-E1B2-E963B612A883}"/>
                  </a:ext>
                </a:extLst>
              </p:cNvPr>
              <p:cNvSpPr txBox="1"/>
              <p:nvPr/>
            </p:nvSpPr>
            <p:spPr>
              <a:xfrm>
                <a:off x="591002" y="4472788"/>
                <a:ext cx="6700977" cy="64344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800" i="1" smtClean="0">
                              <a:latin typeface="Cambria Math" panose="02040503050406030204" pitchFamily="18" charset="0"/>
                              <a:ea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𝑇𝑟</m:t>
                          </m:r>
                        </m:e>
                        <m:sub>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𝜌</m:t>
                              </m:r>
                            </m:e>
                            <m: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𝑐𝑜𝑛</m:t>
                                  </m:r>
                                </m:e>
                                <m:sub>
                                  <m:r>
                                    <a:rPr lang="en-US" i="1">
                                      <a:solidFill>
                                        <a:srgbClr val="000000"/>
                                      </a:solidFill>
                                      <a:latin typeface="Cambria Math" panose="02040503050406030204" pitchFamily="18" charset="0"/>
                                    </a:rPr>
                                    <m:t>𝑘</m:t>
                                  </m:r>
                                </m:sub>
                              </m:sSub>
                            </m:sub>
                          </m:sSub>
                        </m:sub>
                      </m:sSub>
                      <m:d>
                        <m:dPr>
                          <m:begChr m:val="["/>
                          <m:endChr m:val="]"/>
                          <m:ctrlPr>
                            <a:rPr lang="en-US" sz="1800" b="0" i="1" smtClean="0">
                              <a:solidFill>
                                <a:srgbClr val="000000"/>
                              </a:solidFill>
                              <a:latin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𝜌</m:t>
                              </m:r>
                            </m:e>
                            <m:sub>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𝜓</m:t>
                                  </m:r>
                                </m:e>
                                <m:sub>
                                  <m:r>
                                    <a:rPr lang="en-US" i="1">
                                      <a:latin typeface="Cambria Math" panose="02040503050406030204" pitchFamily="18" charset="0"/>
                                      <a:ea typeface="Cambria Math" panose="02040503050406030204" pitchFamily="18" charset="0"/>
                                    </a:rPr>
                                    <m:t>𝑘</m:t>
                                  </m:r>
                                </m:sub>
                              </m:sSub>
                            </m:sub>
                          </m:sSub>
                        </m:e>
                      </m:d>
                      <m:r>
                        <a:rPr lang="en-US" sz="1800" b="0" i="1" smtClean="0">
                          <a:solidFill>
                            <a:srgbClr val="000000"/>
                          </a:solidFill>
                          <a:latin typeface="Cambria Math" panose="02040503050406030204" pitchFamily="18" charset="0"/>
                        </a:rPr>
                        <m:t>=</m:t>
                      </m:r>
                      <m:nary>
                        <m:naryPr>
                          <m:chr m:val="∑"/>
                          <m:limLoc m:val="subSup"/>
                          <m:supHide m:val="on"/>
                          <m:ctrlPr>
                            <a:rPr lang="en-US" sz="1800" b="0" i="1" smtClean="0">
                              <a:solidFill>
                                <a:srgbClr val="000000"/>
                              </a:solidFill>
                              <a:latin typeface="Cambria Math" panose="02040503050406030204" pitchFamily="18" charset="0"/>
                            </a:rPr>
                          </m:ctrlPr>
                        </m:naryPr>
                        <m:sub>
                          <m:r>
                            <m:rPr>
                              <m:brk m:alnAt="9"/>
                            </m:rPr>
                            <a:rPr lang="en-US" sz="1800" b="0" i="1" smtClean="0">
                              <a:solidFill>
                                <a:srgbClr val="000000"/>
                              </a:solidFill>
                              <a:latin typeface="Cambria Math" panose="02040503050406030204" pitchFamily="18" charset="0"/>
                            </a:rPr>
                            <m:t>𝑗</m:t>
                          </m:r>
                        </m:sub>
                        <m:sup/>
                        <m:e>
                          <m:d>
                            <m:dPr>
                              <m:ctrlPr>
                                <a:rPr lang="en-US" sz="1800" b="0" i="1" smtClean="0">
                                  <a:solidFill>
                                    <a:srgbClr val="000000"/>
                                  </a:solidFill>
                                  <a:latin typeface="Cambria Math" panose="02040503050406030204" pitchFamily="18" charset="0"/>
                                </a:rPr>
                              </m:ctrlPr>
                            </m:dPr>
                            <m:e>
                              <m:sSub>
                                <m:sSubPr>
                                  <m:ctrlPr>
                                    <a:rPr lang="en-US" i="1" dirty="0">
                                      <a:latin typeface="Cambria Math" panose="02040503050406030204" pitchFamily="18" charset="0"/>
                                      <a:ea typeface="Cambria Math" panose="02040503050406030204" pitchFamily="18" charset="0"/>
                                    </a:rPr>
                                  </m:ctrlPr>
                                </m:sSubPr>
                                <m:e>
                                  <m:d>
                                    <m:dPr>
                                      <m:begChr m:val="〈"/>
                                      <m:endChr m:val=""/>
                                      <m:ctrlPr>
                                        <a:rPr lang="en-US" i="1">
                                          <a:latin typeface="Cambria Math" panose="02040503050406030204" pitchFamily="18" charset="0"/>
                                        </a:rPr>
                                      </m:ctrlPr>
                                    </m:dPr>
                                    <m:e>
                                      <m:d>
                                        <m:dPr>
                                          <m:begChr m:val=""/>
                                          <m:endChr m:val="|"/>
                                          <m:ctrlPr>
                                            <a:rPr lang="en-US" i="1">
                                              <a:latin typeface="Cambria Math" panose="02040503050406030204" pitchFamily="18" charset="0"/>
                                            </a:rPr>
                                          </m:ctrlPr>
                                        </m:dPr>
                                        <m:e>
                                          <m:r>
                                            <a:rPr lang="en-US" i="1">
                                              <a:latin typeface="Cambria Math" panose="02040503050406030204" pitchFamily="18" charset="0"/>
                                            </a:rPr>
                                            <m:t>𝑗</m:t>
                                          </m:r>
                                        </m:e>
                                      </m:d>
                                    </m:e>
                                  </m:d>
                                </m:e>
                                <m:sub>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𝜌</m:t>
                                      </m:r>
                                    </m:e>
                                    <m: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𝑐𝑜𝑛</m:t>
                                          </m:r>
                                        </m:e>
                                        <m:sub>
                                          <m:r>
                                            <a:rPr lang="en-US" i="1">
                                              <a:solidFill>
                                                <a:srgbClr val="000000"/>
                                              </a:solidFill>
                                              <a:latin typeface="Cambria Math" panose="02040503050406030204" pitchFamily="18" charset="0"/>
                                            </a:rPr>
                                            <m:t>𝑘</m:t>
                                          </m:r>
                                        </m:sub>
                                      </m:sSub>
                                    </m:sub>
                                  </m:sSub>
                                </m:sub>
                              </m:sSub>
                              <m:r>
                                <a:rPr lang="en-US" dirty="0">
                                  <a:latin typeface="Cambria Math" panose="02040503050406030204" pitchFamily="18" charset="0"/>
                                  <a:ea typeface="Cambria Math" panose="02040503050406030204" pitchFamily="18" charset="0"/>
                                </a:rPr>
                                <m:t>⊗</m:t>
                              </m:r>
                              <m:sSub>
                                <m:sSubPr>
                                  <m:ctrlPr>
                                    <a:rPr lang="en-US" i="1">
                                      <a:solidFill>
                                        <a:srgbClr val="000000"/>
                                      </a:solidFill>
                                      <a:latin typeface="Cambria Math" panose="02040503050406030204" pitchFamily="18" charset="0"/>
                                    </a:rPr>
                                  </m:ctrlPr>
                                </m:sSubPr>
                                <m:e>
                                  <m:acc>
                                    <m:accPr>
                                      <m:chr m:val="̂"/>
                                      <m:ctrlPr>
                                        <a:rPr lang="en-US" sz="1800" i="1" smtClean="0">
                                          <a:solidFill>
                                            <a:srgbClr val="000000"/>
                                          </a:solidFill>
                                          <a:latin typeface="Cambria Math" panose="02040503050406030204" pitchFamily="18" charset="0"/>
                                          <a:ea typeface="Cambria Math" panose="02040503050406030204" pitchFamily="18" charset="0"/>
                                        </a:rPr>
                                      </m:ctrlPr>
                                    </m:accPr>
                                    <m:e>
                                      <m:r>
                                        <a:rPr lang="en-US" i="1">
                                          <a:solidFill>
                                            <a:srgbClr val="000000"/>
                                          </a:solidFill>
                                          <a:latin typeface="Cambria Math" panose="02040503050406030204" pitchFamily="18" charset="0"/>
                                          <a:ea typeface="Cambria Math" panose="02040503050406030204" pitchFamily="18" charset="0"/>
                                        </a:rPr>
                                        <m:t>𝐼</m:t>
                                      </m:r>
                                    </m:e>
                                  </m:acc>
                                </m:e>
                                <m:sub>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𝜌</m:t>
                                      </m:r>
                                    </m:e>
                                    <m: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𝑥</m:t>
                                          </m:r>
                                        </m:e>
                                        <m:sub>
                                          <m:r>
                                            <a:rPr lang="en-US" i="1">
                                              <a:solidFill>
                                                <a:srgbClr val="000000"/>
                                              </a:solidFill>
                                              <a:latin typeface="Cambria Math" panose="02040503050406030204" pitchFamily="18" charset="0"/>
                                            </a:rPr>
                                            <m:t>𝑘</m:t>
                                          </m:r>
                                        </m:sub>
                                      </m:sSub>
                                    </m:sub>
                                  </m:sSub>
                                  <m:r>
                                    <a:rPr lang="en-US" dirty="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𝜌</m:t>
                                      </m:r>
                                    </m:e>
                                    <m: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𝑐</m:t>
                                          </m:r>
                                        </m:e>
                                        <m:sub>
                                          <m:r>
                                            <a:rPr lang="en-US" i="1">
                                              <a:solidFill>
                                                <a:srgbClr val="000000"/>
                                              </a:solidFill>
                                              <a:latin typeface="Cambria Math" panose="02040503050406030204" pitchFamily="18" charset="0"/>
                                            </a:rPr>
                                            <m:t>𝑘</m:t>
                                          </m:r>
                                        </m:sub>
                                      </m:sSub>
                                    </m:sub>
                                  </m:sSub>
                                </m:sub>
                              </m:sSub>
                            </m:e>
                          </m:d>
                        </m:e>
                      </m:nary>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𝜌</m:t>
                          </m:r>
                        </m:e>
                        <m:sub>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𝜓</m:t>
                              </m:r>
                            </m:e>
                            <m:sub>
                              <m:r>
                                <a:rPr lang="en-US" i="1">
                                  <a:latin typeface="Cambria Math" panose="02040503050406030204" pitchFamily="18" charset="0"/>
                                  <a:ea typeface="Cambria Math" panose="02040503050406030204" pitchFamily="18" charset="0"/>
                                </a:rPr>
                                <m:t>𝑘</m:t>
                              </m:r>
                            </m:sub>
                          </m:sSub>
                        </m:sub>
                      </m:sSub>
                      <m:d>
                        <m:dPr>
                          <m:ctrlPr>
                            <a:rPr lang="en-US" i="1">
                              <a:solidFill>
                                <a:srgbClr val="000000"/>
                              </a:solidFill>
                              <a:latin typeface="Cambria Math" panose="02040503050406030204" pitchFamily="18" charset="0"/>
                            </a:rPr>
                          </m:ctrlPr>
                        </m:dPr>
                        <m:e>
                          <m:sSub>
                            <m:sSubPr>
                              <m:ctrlPr>
                                <a:rPr lang="en-US" i="1" dirty="0">
                                  <a:latin typeface="Cambria Math" panose="02040503050406030204" pitchFamily="18" charset="0"/>
                                  <a:ea typeface="Cambria Math" panose="02040503050406030204" pitchFamily="18" charset="0"/>
                                </a:rPr>
                              </m:ctrlPr>
                            </m:sSubPr>
                            <m:e>
                              <m:d>
                                <m:dPr>
                                  <m:begChr m:val="|"/>
                                  <m:endChr m:val="⟩"/>
                                  <m:ctrlPr>
                                    <a:rPr lang="en-US" i="1">
                                      <a:latin typeface="Cambria Math" panose="02040503050406030204" pitchFamily="18" charset="0"/>
                                    </a:rPr>
                                  </m:ctrlPr>
                                </m:dPr>
                                <m:e>
                                  <m:r>
                                    <a:rPr lang="en-US" i="1">
                                      <a:latin typeface="Cambria Math" panose="02040503050406030204" pitchFamily="18" charset="0"/>
                                    </a:rPr>
                                    <m:t>𝑗</m:t>
                                  </m:r>
                                </m:e>
                              </m:d>
                            </m:e>
                            <m:sub>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𝜌</m:t>
                                  </m:r>
                                </m:e>
                                <m: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𝑐𝑜𝑛</m:t>
                                      </m:r>
                                    </m:e>
                                    <m:sub>
                                      <m:r>
                                        <a:rPr lang="en-US" i="1">
                                          <a:solidFill>
                                            <a:srgbClr val="000000"/>
                                          </a:solidFill>
                                          <a:latin typeface="Cambria Math" panose="02040503050406030204" pitchFamily="18" charset="0"/>
                                        </a:rPr>
                                        <m:t>𝑘</m:t>
                                      </m:r>
                                    </m:sub>
                                  </m:sSub>
                                </m:sub>
                              </m:sSub>
                            </m:sub>
                          </m:sSub>
                          <m:sSub>
                            <m:sSubPr>
                              <m:ctrlPr>
                                <a:rPr lang="en-US" i="1">
                                  <a:solidFill>
                                    <a:srgbClr val="000000"/>
                                  </a:solidFill>
                                  <a:latin typeface="Cambria Math" panose="02040503050406030204" pitchFamily="18" charset="0"/>
                                </a:rPr>
                              </m:ctrlPr>
                            </m:sSubPr>
                            <m:e>
                              <m:r>
                                <a:rPr lang="en-US" dirty="0">
                                  <a:latin typeface="Cambria Math" panose="02040503050406030204" pitchFamily="18" charset="0"/>
                                  <a:ea typeface="Cambria Math" panose="02040503050406030204" pitchFamily="18" charset="0"/>
                                </a:rPr>
                                <m:t>⊗</m:t>
                              </m:r>
                              <m:acc>
                                <m:accPr>
                                  <m:chr m:val="̂"/>
                                  <m:ctrlPr>
                                    <a:rPr lang="en-US" i="1">
                                      <a:solidFill>
                                        <a:srgbClr val="000000"/>
                                      </a:solidFill>
                                      <a:latin typeface="Cambria Math" panose="02040503050406030204" pitchFamily="18" charset="0"/>
                                      <a:ea typeface="Cambria Math" panose="02040503050406030204" pitchFamily="18" charset="0"/>
                                    </a:rPr>
                                  </m:ctrlPr>
                                </m:accPr>
                                <m:e>
                                  <m:r>
                                    <a:rPr lang="en-US" i="1">
                                      <a:solidFill>
                                        <a:srgbClr val="000000"/>
                                      </a:solidFill>
                                      <a:latin typeface="Cambria Math" panose="02040503050406030204" pitchFamily="18" charset="0"/>
                                      <a:ea typeface="Cambria Math" panose="02040503050406030204" pitchFamily="18" charset="0"/>
                                    </a:rPr>
                                    <m:t>𝐼</m:t>
                                  </m:r>
                                </m:e>
                              </m:acc>
                            </m:e>
                            <m:sub>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𝜌</m:t>
                                  </m:r>
                                </m:e>
                                <m: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𝑥</m:t>
                                      </m:r>
                                    </m:e>
                                    <m:sub>
                                      <m:r>
                                        <a:rPr lang="en-US" i="1">
                                          <a:solidFill>
                                            <a:srgbClr val="000000"/>
                                          </a:solidFill>
                                          <a:latin typeface="Cambria Math" panose="02040503050406030204" pitchFamily="18" charset="0"/>
                                        </a:rPr>
                                        <m:t>𝑘</m:t>
                                      </m:r>
                                    </m:sub>
                                  </m:sSub>
                                </m:sub>
                              </m:sSub>
                              <m:r>
                                <a:rPr lang="en-US" dirty="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𝜌</m:t>
                                  </m:r>
                                </m:e>
                                <m: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𝑐</m:t>
                                      </m:r>
                                    </m:e>
                                    <m:sub>
                                      <m:r>
                                        <a:rPr lang="en-US" i="1">
                                          <a:solidFill>
                                            <a:srgbClr val="000000"/>
                                          </a:solidFill>
                                          <a:latin typeface="Cambria Math" panose="02040503050406030204" pitchFamily="18" charset="0"/>
                                        </a:rPr>
                                        <m:t>𝑘</m:t>
                                      </m:r>
                                    </m:sub>
                                  </m:sSub>
                                </m:sub>
                              </m:sSub>
                            </m:sub>
                          </m:sSub>
                        </m:e>
                      </m:d>
                    </m:oMath>
                  </m:oMathPara>
                </a14:m>
                <a:endParaRPr lang="en-GB" dirty="0"/>
              </a:p>
            </p:txBody>
          </p:sp>
        </mc:Choice>
        <mc:Fallback xmlns="">
          <p:sp>
            <p:nvSpPr>
              <p:cNvPr id="27" name="Текстово поле 26">
                <a:extLst>
                  <a:ext uri="{FF2B5EF4-FFF2-40B4-BE49-F238E27FC236}">
                    <a16:creationId xmlns:a16="http://schemas.microsoft.com/office/drawing/2014/main" id="{C2A3FEF0-0C6C-1BE6-E1B2-E963B612A883}"/>
                  </a:ext>
                </a:extLst>
              </p:cNvPr>
              <p:cNvSpPr txBox="1">
                <a:spLocks noRot="1" noChangeAspect="1" noMove="1" noResize="1" noEditPoints="1" noAdjustHandles="1" noChangeArrowheads="1" noChangeShapeType="1" noTextEdit="1"/>
              </p:cNvSpPr>
              <p:nvPr/>
            </p:nvSpPr>
            <p:spPr>
              <a:xfrm>
                <a:off x="591002" y="4472788"/>
                <a:ext cx="6700977" cy="643446"/>
              </a:xfrm>
              <a:prstGeom prst="rect">
                <a:avLst/>
              </a:prstGeom>
              <a:blipFill>
                <a:blip r:embed="rId1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Текстово поле 14">
                <a:extLst>
                  <a:ext uri="{FF2B5EF4-FFF2-40B4-BE49-F238E27FC236}">
                    <a16:creationId xmlns:a16="http://schemas.microsoft.com/office/drawing/2014/main" id="{B5FECAA8-60DD-173C-800E-7134CAC9D2A5}"/>
                  </a:ext>
                </a:extLst>
              </p:cNvPr>
              <p:cNvSpPr txBox="1"/>
              <p:nvPr/>
            </p:nvSpPr>
            <p:spPr>
              <a:xfrm>
                <a:off x="1345919" y="6227619"/>
                <a:ext cx="5946060" cy="415178"/>
              </a:xfrm>
              <a:prstGeom prst="rect">
                <a:avLst/>
              </a:prstGeom>
              <a:noFill/>
            </p:spPr>
            <p:txBody>
              <a:bodyPr wrap="square">
                <a:spAutoFit/>
              </a:bodyPr>
              <a:lstStyle/>
              <a:p>
                <a:r>
                  <a:rPr lang="en-US" dirty="0">
                    <a:ea typeface="Cambria Math" panose="02040503050406030204" pitchFamily="18" charset="0"/>
                  </a:rPr>
                  <a:t>M</a:t>
                </a:r>
                <a14:m>
                  <m:oMath xmlns:m="http://schemas.openxmlformats.org/officeDocument/2006/math">
                    <m:d>
                      <m:dPr>
                        <m:begChr m:val="["/>
                        <m:endChr m:val="]"/>
                        <m:ctrlPr>
                          <a:rPr lang="en-US" i="1" smtClean="0">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𝜌</m:t>
                            </m:r>
                          </m:e>
                          <m: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𝑥</m:t>
                                </m:r>
                              </m:e>
                              <m:sub>
                                <m:r>
                                  <a:rPr lang="en-US" i="1">
                                    <a:solidFill>
                                      <a:srgbClr val="000000"/>
                                    </a:solidFill>
                                    <a:latin typeface="Cambria Math" panose="02040503050406030204" pitchFamily="18" charset="0"/>
                                  </a:rPr>
                                  <m:t>𝑘</m:t>
                                </m:r>
                              </m:sub>
                            </m:sSub>
                          </m:sub>
                        </m:sSub>
                        <m:r>
                          <a:rPr lang="en-US" i="1">
                            <a:solidFill>
                              <a:srgbClr val="000000"/>
                            </a:solidFill>
                            <a:latin typeface="Cambria Math" panose="02040503050406030204" pitchFamily="18" charset="0"/>
                          </a:rPr>
                          <m:t> </m:t>
                        </m:r>
                      </m:e>
                    </m:d>
                  </m:oMath>
                </a14:m>
                <a:r>
                  <a:rPr lang="en-US" dirty="0"/>
                  <a:t> - </a:t>
                </a:r>
                <a:r>
                  <a:rPr lang="bg-BG" dirty="0"/>
                  <a:t>измерване на регистъра на върховете</a:t>
                </a:r>
                <a:endParaRPr lang="en-US" dirty="0"/>
              </a:p>
            </p:txBody>
          </p:sp>
        </mc:Choice>
        <mc:Fallback xmlns="">
          <p:sp>
            <p:nvSpPr>
              <p:cNvPr id="15" name="Текстово поле 14">
                <a:extLst>
                  <a:ext uri="{FF2B5EF4-FFF2-40B4-BE49-F238E27FC236}">
                    <a16:creationId xmlns:a16="http://schemas.microsoft.com/office/drawing/2014/main" id="{B5FECAA8-60DD-173C-800E-7134CAC9D2A5}"/>
                  </a:ext>
                </a:extLst>
              </p:cNvPr>
              <p:cNvSpPr txBox="1">
                <a:spLocks noRot="1" noChangeAspect="1" noMove="1" noResize="1" noEditPoints="1" noAdjustHandles="1" noChangeArrowheads="1" noChangeShapeType="1" noTextEdit="1"/>
              </p:cNvSpPr>
              <p:nvPr/>
            </p:nvSpPr>
            <p:spPr>
              <a:xfrm>
                <a:off x="1345919" y="6227619"/>
                <a:ext cx="5946060" cy="415178"/>
              </a:xfrm>
              <a:prstGeom prst="rect">
                <a:avLst/>
              </a:prstGeom>
              <a:blipFill>
                <a:blip r:embed="rId12"/>
                <a:stretch>
                  <a:fillRect l="-923" t="-4412" b="-16176"/>
                </a:stretch>
              </a:blipFill>
            </p:spPr>
            <p:txBody>
              <a:bodyPr/>
              <a:lstStyle/>
              <a:p>
                <a:r>
                  <a:rPr lang="en-US">
                    <a:noFill/>
                  </a:rPr>
                  <a:t> </a:t>
                </a:r>
              </a:p>
            </p:txBody>
          </p:sp>
        </mc:Fallback>
      </mc:AlternateContent>
    </p:spTree>
    <p:extLst>
      <p:ext uri="{BB962C8B-B14F-4D97-AF65-F5344CB8AC3E}">
        <p14:creationId xmlns:p14="http://schemas.microsoft.com/office/powerpoint/2010/main" val="37026743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67A7845-C957-4BCE-802A-71A539E628CF}"/>
              </a:ext>
            </a:extLst>
          </p:cNvPr>
          <p:cNvSpPr>
            <a:spLocks noGrp="1"/>
          </p:cNvSpPr>
          <p:nvPr>
            <p:ph type="sldNum" sz="quarter" idx="12"/>
          </p:nvPr>
        </p:nvSpPr>
        <p:spPr>
          <a:xfrm>
            <a:off x="7777905" y="6338240"/>
            <a:ext cx="578317" cy="365125"/>
          </a:xfrm>
        </p:spPr>
        <p:txBody>
          <a:bodyPr/>
          <a:lstStyle/>
          <a:p>
            <a:fld id="{666D7441-A661-464A-8616-59533B53E3BB}" type="slidenum">
              <a:rPr lang="bg-BG" sz="2000" smtClean="0"/>
              <a:pPr/>
              <a:t>11</a:t>
            </a:fld>
            <a:endParaRPr lang="bg-BG" sz="2000" dirty="0"/>
          </a:p>
        </p:txBody>
      </p:sp>
      <p:sp>
        <p:nvSpPr>
          <p:cNvPr id="7" name="Rectangle 6">
            <a:extLst>
              <a:ext uri="{FF2B5EF4-FFF2-40B4-BE49-F238E27FC236}">
                <a16:creationId xmlns:a16="http://schemas.microsoft.com/office/drawing/2014/main" id="{84809BE5-33C2-4F67-9530-5703B4BB48DC}"/>
              </a:ext>
            </a:extLst>
          </p:cNvPr>
          <p:cNvSpPr/>
          <p:nvPr/>
        </p:nvSpPr>
        <p:spPr>
          <a:xfrm>
            <a:off x="720472" y="1011674"/>
            <a:ext cx="6731848" cy="400091"/>
          </a:xfrm>
          <a:prstGeom prst="rect">
            <a:avLst/>
          </a:prstGeom>
        </p:spPr>
        <p:txBody>
          <a:bodyPr wrap="square" lIns="91422" tIns="45711" rIns="91422" bIns="45711">
            <a:spAutoFit/>
          </a:bodyPr>
          <a:lstStyle/>
          <a:p>
            <a:pPr algn="just"/>
            <a:r>
              <a:rPr lang="en-US" sz="2000" u="sng" dirty="0">
                <a:latin typeface="Arial" pitchFamily="34" charset="0"/>
                <a:cs typeface="Arial" pitchFamily="34" charset="0"/>
              </a:rPr>
              <a:t>Shift operator S defines the topology of the walked object</a:t>
            </a:r>
            <a:r>
              <a:rPr lang="bg-BG" sz="2000" u="sng" dirty="0">
                <a:latin typeface="Arial" pitchFamily="34" charset="0"/>
                <a:cs typeface="Arial" pitchFamily="34" charset="0"/>
              </a:rPr>
              <a:t> </a:t>
            </a:r>
          </a:p>
        </p:txBody>
      </p:sp>
      <p:sp>
        <p:nvSpPr>
          <p:cNvPr id="159" name="TextBox 158">
            <a:extLst>
              <a:ext uri="{FF2B5EF4-FFF2-40B4-BE49-F238E27FC236}">
                <a16:creationId xmlns:a16="http://schemas.microsoft.com/office/drawing/2014/main" id="{3F0426B1-A302-4591-AE07-21D956939342}"/>
              </a:ext>
            </a:extLst>
          </p:cNvPr>
          <p:cNvSpPr txBox="1"/>
          <p:nvPr/>
        </p:nvSpPr>
        <p:spPr>
          <a:xfrm>
            <a:off x="7315819" y="1670369"/>
            <a:ext cx="1220649" cy="1015663"/>
          </a:xfrm>
          <a:prstGeom prst="rect">
            <a:avLst/>
          </a:prstGeom>
          <a:noFill/>
        </p:spPr>
        <p:txBody>
          <a:bodyPr wrap="square">
            <a:spAutoFit/>
          </a:bodyPr>
          <a:lstStyle/>
          <a:p>
            <a:r>
              <a:rPr lang="en-US" sz="2000" dirty="0">
                <a:latin typeface="Arial" pitchFamily="34" charset="0"/>
                <a:cs typeface="Arial" pitchFamily="34" charset="0"/>
              </a:rPr>
              <a:t>Coin Register Size is 2</a:t>
            </a:r>
          </a:p>
        </p:txBody>
      </p:sp>
      <p:sp>
        <p:nvSpPr>
          <p:cNvPr id="160" name="TextBox 159">
            <a:extLst>
              <a:ext uri="{FF2B5EF4-FFF2-40B4-BE49-F238E27FC236}">
                <a16:creationId xmlns:a16="http://schemas.microsoft.com/office/drawing/2014/main" id="{095DD47A-9CFB-4A6D-B8EA-D4A022A73068}"/>
              </a:ext>
            </a:extLst>
          </p:cNvPr>
          <p:cNvSpPr txBox="1"/>
          <p:nvPr/>
        </p:nvSpPr>
        <p:spPr>
          <a:xfrm>
            <a:off x="7374833" y="3216951"/>
            <a:ext cx="1384462" cy="1015663"/>
          </a:xfrm>
          <a:prstGeom prst="rect">
            <a:avLst/>
          </a:prstGeom>
          <a:noFill/>
        </p:spPr>
        <p:txBody>
          <a:bodyPr wrap="square">
            <a:spAutoFit/>
          </a:bodyPr>
          <a:lstStyle/>
          <a:p>
            <a:r>
              <a:rPr lang="en-US" sz="2000" dirty="0">
                <a:latin typeface="Arial" pitchFamily="34" charset="0"/>
                <a:cs typeface="Arial" pitchFamily="34" charset="0"/>
              </a:rPr>
              <a:t>Coin Register Size is 3</a:t>
            </a:r>
          </a:p>
        </p:txBody>
      </p:sp>
      <p:sp>
        <p:nvSpPr>
          <p:cNvPr id="255" name="Title 1">
            <a:extLst>
              <a:ext uri="{FF2B5EF4-FFF2-40B4-BE49-F238E27FC236}">
                <a16:creationId xmlns:a16="http://schemas.microsoft.com/office/drawing/2014/main" id="{501F0434-0A6C-4938-9858-C8AA783A3ADD}"/>
              </a:ext>
            </a:extLst>
          </p:cNvPr>
          <p:cNvSpPr txBox="1">
            <a:spLocks/>
          </p:cNvSpPr>
          <p:nvPr/>
        </p:nvSpPr>
        <p:spPr>
          <a:xfrm>
            <a:off x="2003726" y="322856"/>
            <a:ext cx="5033648" cy="648072"/>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defTabSz="914400"/>
            <a:r>
              <a:rPr lang="en-US" sz="2800" b="1" dirty="0">
                <a:solidFill>
                  <a:schemeClr val="accent2">
                    <a:lumMod val="50000"/>
                  </a:schemeClr>
                </a:solidFill>
                <a:latin typeface="Times New Roman Cyr" pitchFamily="18" charset="0"/>
                <a:cs typeface="Times New Roman Cyr" pitchFamily="18" charset="0"/>
              </a:rPr>
              <a:t>Shift Operator</a:t>
            </a:r>
            <a:endParaRPr lang="bg-BG" sz="2800" b="1" dirty="0">
              <a:solidFill>
                <a:schemeClr val="accent2">
                  <a:lumMod val="50000"/>
                </a:schemeClr>
              </a:solidFill>
              <a:latin typeface="Times New Roman Cyr" pitchFamily="18" charset="0"/>
              <a:cs typeface="Times New Roman Cyr" pitchFamily="18" charset="0"/>
            </a:endParaRPr>
          </a:p>
        </p:txBody>
      </p:sp>
      <p:sp>
        <p:nvSpPr>
          <p:cNvPr id="161" name="TextBox 160">
            <a:extLst>
              <a:ext uri="{FF2B5EF4-FFF2-40B4-BE49-F238E27FC236}">
                <a16:creationId xmlns:a16="http://schemas.microsoft.com/office/drawing/2014/main" id="{1F9356BF-274D-462B-B19B-8B7639BBBF99}"/>
              </a:ext>
            </a:extLst>
          </p:cNvPr>
          <p:cNvSpPr txBox="1"/>
          <p:nvPr/>
        </p:nvSpPr>
        <p:spPr>
          <a:xfrm>
            <a:off x="7152006" y="4868877"/>
            <a:ext cx="1384462" cy="1015663"/>
          </a:xfrm>
          <a:prstGeom prst="rect">
            <a:avLst/>
          </a:prstGeom>
          <a:noFill/>
        </p:spPr>
        <p:txBody>
          <a:bodyPr wrap="square">
            <a:spAutoFit/>
          </a:bodyPr>
          <a:lstStyle/>
          <a:p>
            <a:r>
              <a:rPr lang="en-US" sz="2000" dirty="0">
                <a:solidFill>
                  <a:schemeClr val="tx2"/>
                </a:solidFill>
                <a:latin typeface="Arial" pitchFamily="34" charset="0"/>
                <a:cs typeface="Arial" pitchFamily="34" charset="0"/>
              </a:rPr>
              <a:t>Coin Register Size is 4</a:t>
            </a:r>
          </a:p>
        </p:txBody>
      </p:sp>
      <mc:AlternateContent xmlns:mc="http://schemas.openxmlformats.org/markup-compatibility/2006" xmlns:am3d="http://schemas.microsoft.com/office/drawing/2017/model3d">
        <mc:Choice Requires="am3d">
          <p:graphicFrame>
            <p:nvGraphicFramePr>
              <p:cNvPr id="29" name="3D модел 28">
                <a:extLst>
                  <a:ext uri="{FF2B5EF4-FFF2-40B4-BE49-F238E27FC236}">
                    <a16:creationId xmlns:a16="http://schemas.microsoft.com/office/drawing/2014/main" id="{6F70E777-AD82-4B52-B1B1-6D64123E3E58}"/>
                  </a:ext>
                </a:extLst>
              </p:cNvPr>
              <p:cNvGraphicFramePr>
                <a:graphicFrameLocks noChangeAspect="1"/>
              </p:cNvGraphicFramePr>
              <p:nvPr/>
            </p:nvGraphicFramePr>
            <p:xfrm>
              <a:off x="1022551" y="1918245"/>
              <a:ext cx="1425210" cy="579856"/>
            </p:xfrm>
            <a:graphic>
              <a:graphicData uri="http://schemas.microsoft.com/office/drawing/2017/model3d">
                <am3d:model3d r:embed="rId2">
                  <am3d:spPr>
                    <a:xfrm>
                      <a:off x="0" y="0"/>
                      <a:ext cx="1425210" cy="579856"/>
                    </a:xfrm>
                    <a:prstGeom prst="rect">
                      <a:avLst/>
                    </a:prstGeom>
                  </am3d:spPr>
                  <am3d:camera>
                    <am3d:pos x="0" y="0" z="48901232"/>
                    <am3d:up dx="0" dy="36000000" dz="0"/>
                    <am3d:lookAt x="0" y="0" z="0"/>
                    <am3d:perspective fov="2700000"/>
                  </am3d:camera>
                  <am3d:trans>
                    <am3d:meterPerModelUnit n="50271" d="1000000"/>
                    <am3d:preTrans dx="0" dy="0" dz="0"/>
                    <am3d:scale>
                      <am3d:sx n="1000000" d="1000000"/>
                      <am3d:sy n="1000000" d="1000000"/>
                      <am3d:sz n="1000000" d="1000000"/>
                    </am3d:scale>
                    <am3d:rot ax="-3824749" ay="-477583" az="940937"/>
                    <am3d:postTrans dx="0" dy="0" dz="0"/>
                  </am3d:trans>
                  <am3d:raster rName="Office3DRenderer" rVer="16.0.8326">
                    <am3d:blip r:embed="rId3"/>
                  </am3d:raster>
                  <am3d:objViewport viewportSz="153043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29" name="3D модел 28">
                <a:extLst>
                  <a:ext uri="{FF2B5EF4-FFF2-40B4-BE49-F238E27FC236}">
                    <a16:creationId xmlns:a16="http://schemas.microsoft.com/office/drawing/2014/main" id="{6F70E777-AD82-4B52-B1B1-6D64123E3E58}"/>
                  </a:ext>
                </a:extLst>
              </p:cNvPr>
              <p:cNvPicPr>
                <a:picLocks noGrp="1" noRot="1" noChangeAspect="1" noMove="1" noResize="1" noEditPoints="1" noAdjustHandles="1" noChangeArrowheads="1" noChangeShapeType="1" noCrop="1"/>
              </p:cNvPicPr>
              <p:nvPr/>
            </p:nvPicPr>
            <p:blipFill>
              <a:blip r:embed="rId4"/>
              <a:stretch>
                <a:fillRect/>
              </a:stretch>
            </p:blipFill>
            <p:spPr>
              <a:xfrm>
                <a:off x="1022551" y="1918245"/>
                <a:ext cx="1425210" cy="579856"/>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250" name="3D модел 249">
                <a:extLst>
                  <a:ext uri="{FF2B5EF4-FFF2-40B4-BE49-F238E27FC236}">
                    <a16:creationId xmlns:a16="http://schemas.microsoft.com/office/drawing/2014/main" id="{68772952-A022-4C1E-976E-6A562F287B1E}"/>
                  </a:ext>
                </a:extLst>
              </p:cNvPr>
              <p:cNvGraphicFramePr>
                <a:graphicFrameLocks noChangeAspect="1"/>
              </p:cNvGraphicFramePr>
              <p:nvPr/>
            </p:nvGraphicFramePr>
            <p:xfrm>
              <a:off x="3445228" y="1294977"/>
              <a:ext cx="1586750" cy="1491736"/>
            </p:xfrm>
            <a:graphic>
              <a:graphicData uri="http://schemas.microsoft.com/office/drawing/2017/model3d">
                <am3d:model3d r:embed="rId5">
                  <am3d:spPr>
                    <a:xfrm>
                      <a:off x="0" y="0"/>
                      <a:ext cx="1586750" cy="1491736"/>
                    </a:xfrm>
                    <a:prstGeom prst="rect">
                      <a:avLst/>
                    </a:prstGeom>
                  </am3d:spPr>
                  <am3d:camera>
                    <am3d:pos x="0" y="0" z="67258493"/>
                    <am3d:up dx="0" dy="36000000" dz="0"/>
                    <am3d:lookAt x="0" y="0" z="0"/>
                    <am3d:perspective fov="2700000"/>
                  </am3d:camera>
                  <am3d:trans>
                    <am3d:meterPerModelUnit n="62695" d="1000000"/>
                    <am3d:preTrans dx="13542308" dy="-13485893" dz="0"/>
                    <am3d:scale>
                      <am3d:sx n="1000000" d="1000000"/>
                      <am3d:sy n="1000000" d="1000000"/>
                      <am3d:sz n="1000000" d="1000000"/>
                    </am3d:scale>
                    <am3d:rot ax="-2912558" ay="-978044" az="1057564"/>
                    <am3d:postTrans dx="0" dy="0" dz="0"/>
                  </am3d:trans>
                  <am3d:raster rName="Office3DRenderer" rVer="16.0.8326">
                    <am3d:blip r:embed="rId6"/>
                  </am3d:raster>
                  <am3d:objViewport viewportSz="198581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250" name="3D модел 249">
                <a:extLst>
                  <a:ext uri="{FF2B5EF4-FFF2-40B4-BE49-F238E27FC236}">
                    <a16:creationId xmlns:a16="http://schemas.microsoft.com/office/drawing/2014/main" id="{68772952-A022-4C1E-976E-6A562F287B1E}"/>
                  </a:ext>
                </a:extLst>
              </p:cNvPr>
              <p:cNvPicPr>
                <a:picLocks noGrp="1" noRot="1" noChangeAspect="1" noMove="1" noResize="1" noEditPoints="1" noAdjustHandles="1" noChangeArrowheads="1" noChangeShapeType="1" noCrop="1"/>
              </p:cNvPicPr>
              <p:nvPr/>
            </p:nvPicPr>
            <p:blipFill>
              <a:blip r:embed="rId7"/>
              <a:stretch>
                <a:fillRect/>
              </a:stretch>
            </p:blipFill>
            <p:spPr>
              <a:xfrm>
                <a:off x="3445228" y="1294977"/>
                <a:ext cx="1586750" cy="1491736"/>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37" name="3D модел 36">
                <a:extLst>
                  <a:ext uri="{FF2B5EF4-FFF2-40B4-BE49-F238E27FC236}">
                    <a16:creationId xmlns:a16="http://schemas.microsoft.com/office/drawing/2014/main" id="{043A9574-10E1-4B6E-AA3E-C688189E0DF2}"/>
                  </a:ext>
                </a:extLst>
              </p:cNvPr>
              <p:cNvGraphicFramePr>
                <a:graphicFrameLocks noChangeAspect="1"/>
              </p:cNvGraphicFramePr>
              <p:nvPr/>
            </p:nvGraphicFramePr>
            <p:xfrm>
              <a:off x="5592409" y="1271436"/>
              <a:ext cx="1473481" cy="1435456"/>
            </p:xfrm>
            <a:graphic>
              <a:graphicData uri="http://schemas.microsoft.com/office/drawing/2017/model3d">
                <am3d:model3d r:embed="rId8">
                  <am3d:spPr>
                    <a:xfrm>
                      <a:off x="0" y="0"/>
                      <a:ext cx="1473481" cy="1435456"/>
                    </a:xfrm>
                    <a:prstGeom prst="rect">
                      <a:avLst/>
                    </a:prstGeom>
                  </am3d:spPr>
                  <am3d:camera>
                    <am3d:pos x="0" y="0" z="67690007"/>
                    <am3d:up dx="0" dy="36000000" dz="0"/>
                    <am3d:lookAt x="0" y="0" z="0"/>
                    <am3d:perspective fov="2700000"/>
                  </am3d:camera>
                  <am3d:trans>
                    <am3d:meterPerModelUnit n="62910" d="1000000"/>
                    <am3d:preTrans dx="33575" dy="-668121" dz="0"/>
                    <am3d:scale>
                      <am3d:sx n="1000000" d="1000000"/>
                      <am3d:sy n="1000000" d="1000000"/>
                      <am3d:sz n="1000000" d="1000000"/>
                    </am3d:scale>
                    <am3d:rot ax="-1790992" ay="-885118" az="498812"/>
                    <am3d:postTrans dx="0" dy="0" dz="0"/>
                  </am3d:trans>
                  <am3d:raster rName="Office3DRenderer" rVer="16.0.8326">
                    <am3d:blip r:embed="rId9"/>
                  </am3d:raster>
                  <am3d:objViewport viewportSz="204386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37" name="3D модел 36">
                <a:extLst>
                  <a:ext uri="{FF2B5EF4-FFF2-40B4-BE49-F238E27FC236}">
                    <a16:creationId xmlns:a16="http://schemas.microsoft.com/office/drawing/2014/main" id="{043A9574-10E1-4B6E-AA3E-C688189E0DF2}"/>
                  </a:ext>
                </a:extLst>
              </p:cNvPr>
              <p:cNvPicPr>
                <a:picLocks noGrp="1" noRot="1" noChangeAspect="1" noMove="1" noResize="1" noEditPoints="1" noAdjustHandles="1" noChangeArrowheads="1" noChangeShapeType="1" noCrop="1"/>
              </p:cNvPicPr>
              <p:nvPr/>
            </p:nvPicPr>
            <p:blipFill>
              <a:blip r:embed="rId10"/>
              <a:stretch>
                <a:fillRect/>
              </a:stretch>
            </p:blipFill>
            <p:spPr>
              <a:xfrm>
                <a:off x="5592409" y="1271436"/>
                <a:ext cx="1473481" cy="1435456"/>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252" name="3D модел 251">
                <a:extLst>
                  <a:ext uri="{FF2B5EF4-FFF2-40B4-BE49-F238E27FC236}">
                    <a16:creationId xmlns:a16="http://schemas.microsoft.com/office/drawing/2014/main" id="{03DD27FE-3CC3-4CEC-B048-4A22875C7FC4}"/>
                  </a:ext>
                </a:extLst>
              </p:cNvPr>
              <p:cNvGraphicFramePr>
                <a:graphicFrameLocks noChangeAspect="1"/>
              </p:cNvGraphicFramePr>
              <p:nvPr/>
            </p:nvGraphicFramePr>
            <p:xfrm>
              <a:off x="3703221" y="2687331"/>
              <a:ext cx="1581109" cy="1695407"/>
            </p:xfrm>
            <a:graphic>
              <a:graphicData uri="http://schemas.microsoft.com/office/drawing/2017/model3d">
                <am3d:model3d r:embed="rId11">
                  <am3d:spPr>
                    <a:xfrm>
                      <a:off x="0" y="0"/>
                      <a:ext cx="1581109" cy="1695407"/>
                    </a:xfrm>
                    <a:prstGeom prst="rect">
                      <a:avLst/>
                    </a:prstGeom>
                  </am3d:spPr>
                  <am3d:camera>
                    <am3d:pos x="0" y="0" z="81053154"/>
                    <am3d:up dx="0" dy="36000000" dz="0"/>
                    <am3d:lookAt x="0" y="0" z="0"/>
                    <am3d:perspective fov="2700000"/>
                  </am3d:camera>
                  <am3d:trans>
                    <am3d:meterPerModelUnit n="62500" d="1000000"/>
                    <am3d:preTrans dx="0" dy="0" dz="13500000"/>
                    <am3d:scale>
                      <am3d:sx n="1000000" d="1000000"/>
                      <am3d:sy n="1000000" d="1000000"/>
                      <am3d:sz n="1000000" d="1000000"/>
                    </am3d:scale>
                    <am3d:rot ax="8024523" ay="-3085409" az="-8445341"/>
                    <am3d:postTrans dx="0" dy="0" dz="0"/>
                  </am3d:trans>
                  <am3d:raster rName="Office3DRenderer" rVer="16.0.8326">
                    <am3d:blip r:embed="rId12"/>
                  </am3d:raster>
                  <am3d:objViewport viewportSz="190495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252" name="3D модел 251">
                <a:extLst>
                  <a:ext uri="{FF2B5EF4-FFF2-40B4-BE49-F238E27FC236}">
                    <a16:creationId xmlns:a16="http://schemas.microsoft.com/office/drawing/2014/main" id="{03DD27FE-3CC3-4CEC-B048-4A22875C7FC4}"/>
                  </a:ext>
                </a:extLst>
              </p:cNvPr>
              <p:cNvPicPr>
                <a:picLocks noGrp="1" noRot="1" noChangeAspect="1" noMove="1" noResize="1" noEditPoints="1" noAdjustHandles="1" noChangeArrowheads="1" noChangeShapeType="1" noCrop="1"/>
              </p:cNvPicPr>
              <p:nvPr/>
            </p:nvPicPr>
            <p:blipFill>
              <a:blip r:embed="rId13"/>
              <a:stretch>
                <a:fillRect/>
              </a:stretch>
            </p:blipFill>
            <p:spPr>
              <a:xfrm>
                <a:off x="3703221" y="2687331"/>
                <a:ext cx="1581109" cy="1695407"/>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50" name="3D модел 49">
                <a:extLst>
                  <a:ext uri="{FF2B5EF4-FFF2-40B4-BE49-F238E27FC236}">
                    <a16:creationId xmlns:a16="http://schemas.microsoft.com/office/drawing/2014/main" id="{C718E6E7-EFD7-4FA7-9D2E-828C0AD8FBDA}"/>
                  </a:ext>
                </a:extLst>
              </p:cNvPr>
              <p:cNvGraphicFramePr>
                <a:graphicFrameLocks noChangeAspect="1"/>
              </p:cNvGraphicFramePr>
              <p:nvPr/>
            </p:nvGraphicFramePr>
            <p:xfrm>
              <a:off x="-55334" y="2328478"/>
              <a:ext cx="3454869" cy="2413113"/>
            </p:xfrm>
            <a:graphic>
              <a:graphicData uri="http://schemas.microsoft.com/office/drawing/2017/model3d">
                <am3d:model3d r:embed="rId14">
                  <am3d:spPr>
                    <a:xfrm>
                      <a:off x="0" y="0"/>
                      <a:ext cx="3454869" cy="2413113"/>
                    </a:xfrm>
                    <a:prstGeom prst="rect">
                      <a:avLst/>
                    </a:prstGeom>
                  </am3d:spPr>
                  <am3d:camera>
                    <am3d:pos x="0" y="0" z="57640929"/>
                    <am3d:up dx="0" dy="36000000" dz="0"/>
                    <am3d:lookAt x="0" y="0" z="0"/>
                    <am3d:perspective fov="2700000"/>
                  </am3d:camera>
                  <am3d:trans>
                    <am3d:meterPerModelUnit n="29356" d="1000000"/>
                    <am3d:preTrans dx="0" dy="0" dz="0"/>
                    <am3d:scale>
                      <am3d:sx n="1000000" d="1000000"/>
                      <am3d:sy n="1000000" d="1000000"/>
                      <am3d:sz n="1000000" d="1000000"/>
                    </am3d:scale>
                    <am3d:rot ax="-1789939" ay="-1159945" az="644935"/>
                    <am3d:postTrans dx="0" dy="0" dz="0"/>
                  </am3d:trans>
                  <am3d:raster rName="Office3DRenderer" rVer="16.0.8326">
                    <am3d:blip r:embed="rId15"/>
                  </am3d:raster>
                  <am3d:objViewport viewportSz="406399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50" name="3D модел 49">
                <a:extLst>
                  <a:ext uri="{FF2B5EF4-FFF2-40B4-BE49-F238E27FC236}">
                    <a16:creationId xmlns:a16="http://schemas.microsoft.com/office/drawing/2014/main" id="{C718E6E7-EFD7-4FA7-9D2E-828C0AD8FBDA}"/>
                  </a:ext>
                </a:extLst>
              </p:cNvPr>
              <p:cNvPicPr>
                <a:picLocks noGrp="1" noRot="1" noChangeAspect="1" noMove="1" noResize="1" noEditPoints="1" noAdjustHandles="1" noChangeArrowheads="1" noChangeShapeType="1" noCrop="1"/>
              </p:cNvPicPr>
              <p:nvPr/>
            </p:nvPicPr>
            <p:blipFill>
              <a:blip r:embed="rId16"/>
              <a:stretch>
                <a:fillRect/>
              </a:stretch>
            </p:blipFill>
            <p:spPr>
              <a:xfrm>
                <a:off x="-55334" y="2328478"/>
                <a:ext cx="3454869" cy="2413113"/>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104" name="3D модел 103">
                <a:extLst>
                  <a:ext uri="{FF2B5EF4-FFF2-40B4-BE49-F238E27FC236}">
                    <a16:creationId xmlns:a16="http://schemas.microsoft.com/office/drawing/2014/main" id="{759C3CE3-E03D-490D-9FC7-3C747A93B3CB}"/>
                  </a:ext>
                </a:extLst>
              </p:cNvPr>
              <p:cNvGraphicFramePr>
                <a:graphicFrameLocks noChangeAspect="1"/>
              </p:cNvGraphicFramePr>
              <p:nvPr/>
            </p:nvGraphicFramePr>
            <p:xfrm>
              <a:off x="5266921" y="2461139"/>
              <a:ext cx="2338605" cy="2167488"/>
            </p:xfrm>
            <a:graphic>
              <a:graphicData uri="http://schemas.microsoft.com/office/drawing/2017/model3d">
                <am3d:model3d r:embed="rId17">
                  <am3d:spPr>
                    <a:xfrm>
                      <a:off x="0" y="0"/>
                      <a:ext cx="2338605" cy="2167488"/>
                    </a:xfrm>
                    <a:prstGeom prst="rect">
                      <a:avLst/>
                    </a:prstGeom>
                  </am3d:spPr>
                  <am3d:camera>
                    <am3d:pos x="0" y="0" z="66555437"/>
                    <am3d:up dx="0" dy="36000000" dz="0"/>
                    <am3d:lookAt x="0" y="0" z="0"/>
                    <am3d:perspective fov="2700000"/>
                  </am3d:camera>
                  <am3d:trans>
                    <am3d:meterPerModelUnit n="38183" d="1000000"/>
                    <am3d:preTrans dx="-508598" dy="3312765" dz="0"/>
                    <am3d:scale>
                      <am3d:sx n="1000000" d="1000000"/>
                      <am3d:sy n="1000000" d="1000000"/>
                      <am3d:sz n="1000000" d="1000000"/>
                    </am3d:scale>
                    <am3d:rot ax="-2488718" ay="855899" az="-737348"/>
                    <am3d:postTrans dx="0" dy="0" dz="0"/>
                  </am3d:trans>
                  <am3d:raster rName="Office3DRenderer" rVer="16.0.8326">
                    <am3d:blip r:embed="rId18"/>
                  </am3d:raster>
                  <am3d:objViewport viewportSz="313715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04" name="3D модел 103">
                <a:extLst>
                  <a:ext uri="{FF2B5EF4-FFF2-40B4-BE49-F238E27FC236}">
                    <a16:creationId xmlns:a16="http://schemas.microsoft.com/office/drawing/2014/main" id="{759C3CE3-E03D-490D-9FC7-3C747A93B3CB}"/>
                  </a:ext>
                </a:extLst>
              </p:cNvPr>
              <p:cNvPicPr>
                <a:picLocks noGrp="1" noRot="1" noChangeAspect="1" noMove="1" noResize="1" noEditPoints="1" noAdjustHandles="1" noChangeArrowheads="1" noChangeShapeType="1" noCrop="1"/>
              </p:cNvPicPr>
              <p:nvPr/>
            </p:nvPicPr>
            <p:blipFill>
              <a:blip r:embed="rId19"/>
              <a:stretch>
                <a:fillRect/>
              </a:stretch>
            </p:blipFill>
            <p:spPr>
              <a:xfrm>
                <a:off x="5266921" y="2461139"/>
                <a:ext cx="2338605" cy="2167488"/>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105" name="3D модел 104">
                <a:extLst>
                  <a:ext uri="{FF2B5EF4-FFF2-40B4-BE49-F238E27FC236}">
                    <a16:creationId xmlns:a16="http://schemas.microsoft.com/office/drawing/2014/main" id="{234E0EF3-3B93-4312-AB2A-014907E909C6}"/>
                  </a:ext>
                </a:extLst>
              </p:cNvPr>
              <p:cNvGraphicFramePr>
                <a:graphicFrameLocks noChangeAspect="1"/>
              </p:cNvGraphicFramePr>
              <p:nvPr/>
            </p:nvGraphicFramePr>
            <p:xfrm>
              <a:off x="3745312" y="4540037"/>
              <a:ext cx="1557229" cy="1633190"/>
            </p:xfrm>
            <a:graphic>
              <a:graphicData uri="http://schemas.microsoft.com/office/drawing/2017/model3d">
                <am3d:model3d r:embed="rId20">
                  <am3d:spPr>
                    <a:xfrm>
                      <a:off x="0" y="0"/>
                      <a:ext cx="1557229" cy="1633190"/>
                    </a:xfrm>
                    <a:prstGeom prst="rect">
                      <a:avLst/>
                    </a:prstGeom>
                  </am3d:spPr>
                  <am3d:camera>
                    <am3d:pos x="0" y="0" z="81053154"/>
                    <am3d:up dx="0" dy="36000000" dz="0"/>
                    <am3d:lookAt x="0" y="0" z="0"/>
                    <am3d:perspective fov="2700000"/>
                  </am3d:camera>
                  <am3d:trans>
                    <am3d:meterPerModelUnit n="62500" d="1000000"/>
                    <am3d:preTrans dx="0" dy="0" dz="13500000"/>
                    <am3d:scale>
                      <am3d:sx n="1000000" d="1000000"/>
                      <am3d:sy n="1000000" d="1000000"/>
                      <am3d:sz n="1000000" d="1000000"/>
                    </am3d:scale>
                    <am3d:rot ax="6332227" ay="-4116895" az="-6397456"/>
                    <am3d:postTrans dx="0" dy="0" dz="0"/>
                  </am3d:trans>
                  <am3d:raster rName="Office3DRenderer" rVer="16.0.8326">
                    <am3d:blip r:embed="rId21"/>
                  </am3d:raster>
                  <am3d:objViewport viewportSz="205098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05" name="3D модел 104">
                <a:extLst>
                  <a:ext uri="{FF2B5EF4-FFF2-40B4-BE49-F238E27FC236}">
                    <a16:creationId xmlns:a16="http://schemas.microsoft.com/office/drawing/2014/main" id="{234E0EF3-3B93-4312-AB2A-014907E909C6}"/>
                  </a:ext>
                </a:extLst>
              </p:cNvPr>
              <p:cNvPicPr>
                <a:picLocks noGrp="1" noRot="1" noChangeAspect="1" noMove="1" noResize="1" noEditPoints="1" noAdjustHandles="1" noChangeArrowheads="1" noChangeShapeType="1" noCrop="1"/>
              </p:cNvPicPr>
              <p:nvPr/>
            </p:nvPicPr>
            <p:blipFill>
              <a:blip r:embed="rId22"/>
              <a:stretch>
                <a:fillRect/>
              </a:stretch>
            </p:blipFill>
            <p:spPr>
              <a:xfrm>
                <a:off x="3745312" y="4540037"/>
                <a:ext cx="1557229" cy="1633190"/>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106" name="3D модел 105">
                <a:extLst>
                  <a:ext uri="{FF2B5EF4-FFF2-40B4-BE49-F238E27FC236}">
                    <a16:creationId xmlns:a16="http://schemas.microsoft.com/office/drawing/2014/main" id="{2002DCB6-2E90-415D-BB32-C9C344BFA07F}"/>
                  </a:ext>
                </a:extLst>
              </p:cNvPr>
              <p:cNvGraphicFramePr>
                <a:graphicFrameLocks noChangeAspect="1"/>
              </p:cNvGraphicFramePr>
              <p:nvPr/>
            </p:nvGraphicFramePr>
            <p:xfrm>
              <a:off x="5490171" y="4646170"/>
              <a:ext cx="1547202" cy="1546454"/>
            </p:xfrm>
            <a:graphic>
              <a:graphicData uri="http://schemas.microsoft.com/office/drawing/2017/model3d">
                <am3d:model3d r:embed="rId23">
                  <am3d:spPr>
                    <a:xfrm>
                      <a:off x="0" y="0"/>
                      <a:ext cx="1547202" cy="1546454"/>
                    </a:xfrm>
                    <a:prstGeom prst="rect">
                      <a:avLst/>
                    </a:prstGeom>
                  </am3d:spPr>
                  <am3d:camera>
                    <am3d:pos x="0" y="0" z="81209418"/>
                    <am3d:up dx="0" dy="36000000" dz="0"/>
                    <am3d:lookAt x="0" y="0" z="0"/>
                    <am3d:perspective fov="2700000"/>
                  </am3d:camera>
                  <am3d:trans>
                    <am3d:meterPerModelUnit n="44662" d="1000000"/>
                    <am3d:preTrans dx="0" dy="16078" dz="-803"/>
                    <am3d:scale>
                      <am3d:sx n="1000000" d="1000000"/>
                      <am3d:sy n="1000000" d="1000000"/>
                      <am3d:sz n="1000000" d="1000000"/>
                    </am3d:scale>
                    <am3d:rot ax="2465744" ay="4391400" az="2391624"/>
                    <am3d:postTrans dx="0" dy="0" dz="0"/>
                  </am3d:trans>
                  <am3d:raster rName="Office3DRenderer" rVer="16.0.8326">
                    <am3d:blip r:embed="rId24"/>
                  </am3d:raster>
                  <am3d:objViewport viewportSz="279947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06" name="3D модел 105">
                <a:extLst>
                  <a:ext uri="{FF2B5EF4-FFF2-40B4-BE49-F238E27FC236}">
                    <a16:creationId xmlns:a16="http://schemas.microsoft.com/office/drawing/2014/main" id="{2002DCB6-2E90-415D-BB32-C9C344BFA07F}"/>
                  </a:ext>
                </a:extLst>
              </p:cNvPr>
              <p:cNvPicPr>
                <a:picLocks noGrp="1" noRot="1" noChangeAspect="1" noMove="1" noResize="1" noEditPoints="1" noAdjustHandles="1" noChangeArrowheads="1" noChangeShapeType="1" noCrop="1"/>
              </p:cNvPicPr>
              <p:nvPr/>
            </p:nvPicPr>
            <p:blipFill>
              <a:blip r:embed="rId25"/>
              <a:stretch>
                <a:fillRect/>
              </a:stretch>
            </p:blipFill>
            <p:spPr>
              <a:xfrm>
                <a:off x="5490171" y="4646170"/>
                <a:ext cx="1547202" cy="1546454"/>
              </a:xfrm>
              <a:prstGeom prst="rect">
                <a:avLst/>
              </a:prstGeom>
            </p:spPr>
          </p:pic>
        </mc:Fallback>
      </mc:AlternateContent>
      <p:sp>
        <p:nvSpPr>
          <p:cNvPr id="40" name="Footer Placeholder 4">
            <a:extLst>
              <a:ext uri="{FF2B5EF4-FFF2-40B4-BE49-F238E27FC236}">
                <a16:creationId xmlns:a16="http://schemas.microsoft.com/office/drawing/2014/main" id="{1865DAF0-80C0-4D7F-9664-47D704406F31}"/>
              </a:ext>
            </a:extLst>
          </p:cNvPr>
          <p:cNvSpPr>
            <a:spLocks noGrp="1"/>
          </p:cNvSpPr>
          <p:nvPr>
            <p:ph type="ftr" sz="quarter" idx="11"/>
          </p:nvPr>
        </p:nvSpPr>
        <p:spPr>
          <a:xfrm>
            <a:off x="3242527" y="6336977"/>
            <a:ext cx="4824536" cy="365125"/>
          </a:xfrm>
        </p:spPr>
        <p:txBody>
          <a:bodyPr/>
          <a:lstStyle/>
          <a:p>
            <a:r>
              <a:rPr lang="en-US" sz="1700" dirty="0">
                <a:solidFill>
                  <a:srgbClr val="FFC000"/>
                </a:solidFill>
              </a:rPr>
              <a:t>Petar </a:t>
            </a:r>
            <a:r>
              <a:rPr lang="en-US" sz="1700" dirty="0" err="1">
                <a:solidFill>
                  <a:srgbClr val="FFC000"/>
                </a:solidFill>
              </a:rPr>
              <a:t>Danev</a:t>
            </a:r>
            <a:r>
              <a:rPr lang="en-US" sz="1700" dirty="0">
                <a:solidFill>
                  <a:srgbClr val="FFC000"/>
                </a:solidFill>
              </a:rPr>
              <a:t> &amp; </a:t>
            </a:r>
            <a:r>
              <a:rPr lang="en-US" sz="1700" dirty="0" err="1">
                <a:solidFill>
                  <a:srgbClr val="FFC000"/>
                </a:solidFill>
              </a:rPr>
              <a:t>Hristo</a:t>
            </a:r>
            <a:r>
              <a:rPr lang="en-US" sz="1700" dirty="0">
                <a:solidFill>
                  <a:srgbClr val="FFC000"/>
                </a:solidFill>
              </a:rPr>
              <a:t> </a:t>
            </a:r>
            <a:r>
              <a:rPr lang="en-US" sz="1700" dirty="0" err="1">
                <a:solidFill>
                  <a:srgbClr val="FFC000"/>
                </a:solidFill>
              </a:rPr>
              <a:t>Tonchev</a:t>
            </a:r>
            <a:endParaRPr lang="bg-BG" sz="1700" dirty="0">
              <a:solidFill>
                <a:srgbClr val="FFC000"/>
              </a:solidFill>
            </a:endParaRPr>
          </a:p>
        </p:txBody>
      </p:sp>
      <mc:AlternateContent xmlns:mc="http://schemas.openxmlformats.org/markup-compatibility/2006" xmlns:am3d="http://schemas.microsoft.com/office/drawing/2017/model3d">
        <mc:Choice Requires="am3d">
          <p:graphicFrame>
            <p:nvGraphicFramePr>
              <p:cNvPr id="2" name="3D модел 1">
                <a:extLst>
                  <a:ext uri="{FF2B5EF4-FFF2-40B4-BE49-F238E27FC236}">
                    <a16:creationId xmlns:a16="http://schemas.microsoft.com/office/drawing/2014/main" id="{3278C4FA-7141-40FC-BFEC-90B8108A0B95}"/>
                  </a:ext>
                </a:extLst>
              </p:cNvPr>
              <p:cNvGraphicFramePr>
                <a:graphicFrameLocks noChangeAspect="1"/>
              </p:cNvGraphicFramePr>
              <p:nvPr/>
            </p:nvGraphicFramePr>
            <p:xfrm>
              <a:off x="913358" y="4523350"/>
              <a:ext cx="2582808" cy="1653572"/>
            </p:xfrm>
            <a:graphic>
              <a:graphicData uri="http://schemas.microsoft.com/office/drawing/2017/model3d">
                <am3d:model3d r:embed="rId26">
                  <am3d:spPr>
                    <a:xfrm>
                      <a:off x="0" y="0"/>
                      <a:ext cx="2582808" cy="1653572"/>
                    </a:xfrm>
                    <a:prstGeom prst="rect">
                      <a:avLst/>
                    </a:prstGeom>
                  </am3d:spPr>
                  <am3d:camera>
                    <am3d:pos x="0" y="0" z="58945980"/>
                    <am3d:up dx="0" dy="36000000" dz="0"/>
                    <am3d:lookAt x="0" y="0" z="0"/>
                    <am3d:perspective fov="2700000"/>
                  </am3d:camera>
                  <am3d:trans>
                    <am3d:meterPerModelUnit n="20246" d="1000000"/>
                    <am3d:preTrans dx="-8673470" dy="4719388" dz="0"/>
                    <am3d:scale>
                      <am3d:sx n="1000000" d="1000000"/>
                      <am3d:sy n="1000000" d="1000000"/>
                      <am3d:sz n="1000000" d="1000000"/>
                    </am3d:scale>
                    <am3d:rot ax="-2453512" ay="245588" az="-212227"/>
                    <am3d:postTrans dx="0" dy="0" dz="0"/>
                  </am3d:trans>
                  <am3d:raster rName="Office3DRenderer" rVer="16.0.8326">
                    <am3d:blip r:embed="rId27"/>
                  </am3d:raster>
                  <am3d:objViewport viewportSz="307322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2" name="3D модел 1">
                <a:extLst>
                  <a:ext uri="{FF2B5EF4-FFF2-40B4-BE49-F238E27FC236}">
                    <a16:creationId xmlns:a16="http://schemas.microsoft.com/office/drawing/2014/main" id="{3278C4FA-7141-40FC-BFEC-90B8108A0B95}"/>
                  </a:ext>
                </a:extLst>
              </p:cNvPr>
              <p:cNvPicPr>
                <a:picLocks noGrp="1" noRot="1" noChangeAspect="1" noMove="1" noResize="1" noEditPoints="1" noAdjustHandles="1" noChangeArrowheads="1" noChangeShapeType="1" noCrop="1"/>
              </p:cNvPicPr>
              <p:nvPr/>
            </p:nvPicPr>
            <p:blipFill>
              <a:blip r:embed="rId28"/>
              <a:stretch>
                <a:fillRect/>
              </a:stretch>
            </p:blipFill>
            <p:spPr>
              <a:xfrm>
                <a:off x="913358" y="4523350"/>
                <a:ext cx="2582808" cy="1653572"/>
              </a:xfrm>
              <a:prstGeom prst="rect">
                <a:avLst/>
              </a:prstGeom>
            </p:spPr>
          </p:pic>
        </mc:Fallback>
      </mc:AlternateContent>
      <p:sp>
        <p:nvSpPr>
          <p:cNvPr id="6" name="Контейнер за дата 5">
            <a:extLst>
              <a:ext uri="{FF2B5EF4-FFF2-40B4-BE49-F238E27FC236}">
                <a16:creationId xmlns:a16="http://schemas.microsoft.com/office/drawing/2014/main" id="{3747139D-5E34-F6AF-068A-F34265FB4E5F}"/>
              </a:ext>
            </a:extLst>
          </p:cNvPr>
          <p:cNvSpPr>
            <a:spLocks noGrp="1"/>
          </p:cNvSpPr>
          <p:nvPr>
            <p:ph type="dt" sz="half" idx="10"/>
          </p:nvPr>
        </p:nvSpPr>
        <p:spPr>
          <a:xfrm>
            <a:off x="743709" y="6336976"/>
            <a:ext cx="2057400" cy="365125"/>
          </a:xfrm>
        </p:spPr>
        <p:txBody>
          <a:bodyPr/>
          <a:lstStyle/>
          <a:p>
            <a:fld id="{0138A64A-044F-45F4-A681-6F4048E78912}" type="datetime1">
              <a:rPr lang="en-US" sz="1700" smtClean="0">
                <a:solidFill>
                  <a:srgbClr val="FFC000"/>
                </a:solidFill>
              </a:rPr>
              <a:t>12/22/2022</a:t>
            </a:fld>
            <a:endParaRPr lang="bg-BG" sz="1700" dirty="0">
              <a:solidFill>
                <a:srgbClr val="FFC000"/>
              </a:solidFill>
            </a:endParaRPr>
          </a:p>
        </p:txBody>
      </p:sp>
    </p:spTree>
    <p:extLst>
      <p:ext uri="{BB962C8B-B14F-4D97-AF65-F5344CB8AC3E}">
        <p14:creationId xmlns:p14="http://schemas.microsoft.com/office/powerpoint/2010/main" val="8849770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9"/>
                    </p:tgtEl>
                  </p:cond>
                </p:stCondLst>
                <p:endSync evt="end" delay="0">
                  <p:rtn val="all"/>
                </p:endSync>
                <p:childTnLst>
                  <p:par>
                    <p:cTn id="3" fill="hold">
                      <p:stCondLst>
                        <p:cond delay="0"/>
                      </p:stCondLst>
                      <p:childTnLst>
                        <p:par>
                          <p:cTn id="4" fill="hold">
                            <p:stCondLst>
                              <p:cond delay="0"/>
                            </p:stCondLst>
                            <p:childTnLst>
                              <p:par>
                                <p:cTn id="5" presetID="38" presetClass="emph" presetSubtype="128" accel="20000" decel="20000" fill="hold" nodeType="clickEffect">
                                  <p:stCondLst>
                                    <p:cond delay="0"/>
                                  </p:stCondLst>
                                  <p:childTnLst>
                                    <p:anim calcmode="lin" valueType="num">
                                      <p:cBhvr additive="sum">
                                        <p:cTn id="6" dur="5000" fill="hold"/>
                                        <p:tgtEl>
                                          <p:spTgt spid="29"/>
                                        </p:tgtEl>
                                        <p:attrNameLst>
                                          <p:attrName>3d.view.rotation.y</p:attrName>
                                        </p:attrNameLst>
                                      </p:cBhvr>
                                      <p:tavLst>
                                        <p:tav tm="0">
                                          <p:val>
                                            <p:fltVal val="0"/>
                                          </p:val>
                                        </p:tav>
                                        <p:tav tm="3330">
                                          <p:val>
                                            <p:fltVal val="6.9747"/>
                                          </p:val>
                                        </p:tav>
                                        <p:tav tm="6660">
                                          <p:val>
                                            <p:fltVal val="12.1039"/>
                                          </p:val>
                                        </p:tav>
                                        <p:tav tm="9990">
                                          <p:val>
                                            <p:fltVal val="15.6713"/>
                                          </p:val>
                                        </p:tav>
                                        <p:tav tm="13320">
                                          <p:val>
                                            <p:fltVal val="17.9604"/>
                                          </p:val>
                                        </p:tav>
                                        <p:tav tm="16650">
                                          <p:val>
                                            <p:fltVal val="19.2548"/>
                                          </p:val>
                                        </p:tav>
                                        <p:tav tm="19970">
                                          <p:val>
                                            <p:fltVal val="19.8371"/>
                                          </p:val>
                                        </p:tav>
                                        <p:tav tm="23290">
                                          <p:val>
                                            <p:fltVal val="19.9936"/>
                                          </p:val>
                                        </p:tav>
                                        <p:tav tm="26620">
                                          <p:val>
                                            <p:fltVal val="19.9945"/>
                                          </p:val>
                                        </p:tav>
                                        <p:tav tm="29950">
                                          <p:val>
                                            <p:fltVal val="19.8447"/>
                                          </p:val>
                                        </p:tav>
                                        <p:tav tm="33280">
                                          <p:val>
                                            <p:fltVal val="19.2733"/>
                                          </p:val>
                                        </p:tav>
                                        <p:tav tm="36610">
                                          <p:val>
                                            <p:fltVal val="17.9968"/>
                                          </p:val>
                                        </p:tav>
                                        <p:tav tm="39940">
                                          <p:val>
                                            <p:fltVal val="15.7316"/>
                                          </p:val>
                                        </p:tav>
                                        <p:tav tm="43270">
                                          <p:val>
                                            <p:fltVal val="12.194"/>
                                          </p:val>
                                        </p:tav>
                                        <p:tav tm="46600">
                                          <p:val>
                                            <p:fltVal val="7.1005"/>
                                          </p:val>
                                        </p:tav>
                                        <p:tav tm="49930">
                                          <p:val>
                                            <p:fltVal val="0.1675"/>
                                          </p:val>
                                        </p:tav>
                                        <p:tav tm="53250">
                                          <p:val>
                                            <p:fltVal val="-6.8299"/>
                                          </p:val>
                                        </p:tav>
                                        <p:tav tm="56580">
                                          <p:val>
                                            <p:fltVal val="-12.0002"/>
                                          </p:val>
                                        </p:tav>
                                        <p:tav tm="59900">
                                          <p:val>
                                            <p:fltVal val="-15.593"/>
                                          </p:val>
                                        </p:tav>
                                        <p:tav tm="63220">
                                          <p:val>
                                            <p:fltVal val="-17.9075"/>
                                          </p:val>
                                        </p:tav>
                                        <p:tav tm="66540">
                                          <p:val>
                                            <p:fltVal val="-19.2249"/>
                                          </p:val>
                                        </p:tav>
                                        <p:tav tm="69870">
                                          <p:val>
                                            <p:fltVal val="-19.8271"/>
                                          </p:val>
                                        </p:tav>
                                        <p:tav tm="73190">
                                          <p:val>
                                            <p:fltVal val="-19.9924"/>
                                          </p:val>
                                        </p:tav>
                                        <p:tav tm="76510">
                                          <p:val>
                                            <p:fltVal val="-19.9955"/>
                                          </p:val>
                                        </p:tav>
                                        <p:tav tm="79830">
                                          <p:val>
                                            <p:fltVal val="-19.8557"/>
                                          </p:val>
                                        </p:tav>
                                        <p:tav tm="83160">
                                          <p:val>
                                            <p:fltVal val="-19.3045"/>
                                          </p:val>
                                        </p:tav>
                                        <p:tav tm="86480">
                                          <p:val>
                                            <p:fltVal val="-18.0634"/>
                                          </p:val>
                                        </p:tav>
                                        <p:tav tm="89800">
                                          <p:val>
                                            <p:fltVal val="-15.8505"/>
                                          </p:val>
                                        </p:tav>
                                        <p:tav tm="93120">
                                          <p:val>
                                            <p:fltVal val="-12.3847"/>
                                          </p:val>
                                        </p:tav>
                                        <p:tav tm="96450">
                                          <p:val>
                                            <p:fltVal val="-7.3674"/>
                                          </p:val>
                                        </p:tav>
                                        <p:tav tm="100000">
                                          <p:val>
                                            <p:fltVal val="0"/>
                                          </p:val>
                                        </p:tav>
                                      </p:tavLst>
                                    </p:anim>
                                  </p:childTnLst>
                                </p:cTn>
                              </p:par>
                            </p:childTnLst>
                          </p:cTn>
                        </p:par>
                      </p:childTnLst>
                    </p:cTn>
                  </p:par>
                </p:childTnLst>
              </p:cTn>
              <p:nextCondLst>
                <p:cond evt="onClick" delay="0">
                  <p:tgtEl>
                    <p:spTgt spid="29"/>
                  </p:tgtEl>
                </p:cond>
              </p:nextCondLst>
            </p:seq>
            <p:seq concurrent="1" nextAc="seek">
              <p:cTn id="7" restart="whenNotActive" fill="hold" evtFilter="cancelBubble" nodeType="interactiveSeq">
                <p:stCondLst>
                  <p:cond evt="onClick" delay="0">
                    <p:tgtEl>
                      <p:spTgt spid="250"/>
                    </p:tgtEl>
                  </p:cond>
                </p:stCondLst>
                <p:endSync evt="end" delay="0">
                  <p:rtn val="all"/>
                </p:endSync>
                <p:childTnLst>
                  <p:par>
                    <p:cTn id="8" fill="hold">
                      <p:stCondLst>
                        <p:cond delay="0"/>
                      </p:stCondLst>
                      <p:childTnLst>
                        <p:par>
                          <p:cTn id="9" fill="hold">
                            <p:stCondLst>
                              <p:cond delay="0"/>
                            </p:stCondLst>
                            <p:childTnLst>
                              <p:par>
                                <p:cTn id="10" presetID="38" presetClass="emph" presetSubtype="128" accel="20000" decel="20000" fill="hold" nodeType="clickEffect">
                                  <p:stCondLst>
                                    <p:cond delay="0"/>
                                  </p:stCondLst>
                                  <p:childTnLst>
                                    <p:anim calcmode="lin" valueType="num">
                                      <p:cBhvr additive="sum">
                                        <p:cTn id="11" dur="5000" fill="hold"/>
                                        <p:tgtEl>
                                          <p:spTgt spid="250"/>
                                        </p:tgtEl>
                                        <p:attrNameLst>
                                          <p:attrName>3d.view.rotation.y</p:attrName>
                                        </p:attrNameLst>
                                      </p:cBhvr>
                                      <p:tavLst>
                                        <p:tav tm="0">
                                          <p:val>
                                            <p:fltVal val="0"/>
                                          </p:val>
                                        </p:tav>
                                        <p:tav tm="3330">
                                          <p:val>
                                            <p:fltVal val="6.9747"/>
                                          </p:val>
                                        </p:tav>
                                        <p:tav tm="6660">
                                          <p:val>
                                            <p:fltVal val="12.1039"/>
                                          </p:val>
                                        </p:tav>
                                        <p:tav tm="9990">
                                          <p:val>
                                            <p:fltVal val="15.6713"/>
                                          </p:val>
                                        </p:tav>
                                        <p:tav tm="13320">
                                          <p:val>
                                            <p:fltVal val="17.9604"/>
                                          </p:val>
                                        </p:tav>
                                        <p:tav tm="16650">
                                          <p:val>
                                            <p:fltVal val="19.2548"/>
                                          </p:val>
                                        </p:tav>
                                        <p:tav tm="19970">
                                          <p:val>
                                            <p:fltVal val="19.8371"/>
                                          </p:val>
                                        </p:tav>
                                        <p:tav tm="23290">
                                          <p:val>
                                            <p:fltVal val="19.9936"/>
                                          </p:val>
                                        </p:tav>
                                        <p:tav tm="26620">
                                          <p:val>
                                            <p:fltVal val="19.9945"/>
                                          </p:val>
                                        </p:tav>
                                        <p:tav tm="29950">
                                          <p:val>
                                            <p:fltVal val="19.8447"/>
                                          </p:val>
                                        </p:tav>
                                        <p:tav tm="33280">
                                          <p:val>
                                            <p:fltVal val="19.2733"/>
                                          </p:val>
                                        </p:tav>
                                        <p:tav tm="36610">
                                          <p:val>
                                            <p:fltVal val="17.9968"/>
                                          </p:val>
                                        </p:tav>
                                        <p:tav tm="39940">
                                          <p:val>
                                            <p:fltVal val="15.7316"/>
                                          </p:val>
                                        </p:tav>
                                        <p:tav tm="43270">
                                          <p:val>
                                            <p:fltVal val="12.194"/>
                                          </p:val>
                                        </p:tav>
                                        <p:tav tm="46600">
                                          <p:val>
                                            <p:fltVal val="7.1005"/>
                                          </p:val>
                                        </p:tav>
                                        <p:tav tm="49930">
                                          <p:val>
                                            <p:fltVal val="0.1675"/>
                                          </p:val>
                                        </p:tav>
                                        <p:tav tm="53250">
                                          <p:val>
                                            <p:fltVal val="-6.8299"/>
                                          </p:val>
                                        </p:tav>
                                        <p:tav tm="56580">
                                          <p:val>
                                            <p:fltVal val="-12.0002"/>
                                          </p:val>
                                        </p:tav>
                                        <p:tav tm="59900">
                                          <p:val>
                                            <p:fltVal val="-15.593"/>
                                          </p:val>
                                        </p:tav>
                                        <p:tav tm="63220">
                                          <p:val>
                                            <p:fltVal val="-17.9075"/>
                                          </p:val>
                                        </p:tav>
                                        <p:tav tm="66540">
                                          <p:val>
                                            <p:fltVal val="-19.2249"/>
                                          </p:val>
                                        </p:tav>
                                        <p:tav tm="69870">
                                          <p:val>
                                            <p:fltVal val="-19.8271"/>
                                          </p:val>
                                        </p:tav>
                                        <p:tav tm="73190">
                                          <p:val>
                                            <p:fltVal val="-19.9924"/>
                                          </p:val>
                                        </p:tav>
                                        <p:tav tm="76510">
                                          <p:val>
                                            <p:fltVal val="-19.9955"/>
                                          </p:val>
                                        </p:tav>
                                        <p:tav tm="79830">
                                          <p:val>
                                            <p:fltVal val="-19.8557"/>
                                          </p:val>
                                        </p:tav>
                                        <p:tav tm="83160">
                                          <p:val>
                                            <p:fltVal val="-19.3045"/>
                                          </p:val>
                                        </p:tav>
                                        <p:tav tm="86480">
                                          <p:val>
                                            <p:fltVal val="-18.0634"/>
                                          </p:val>
                                        </p:tav>
                                        <p:tav tm="89800">
                                          <p:val>
                                            <p:fltVal val="-15.8505"/>
                                          </p:val>
                                        </p:tav>
                                        <p:tav tm="93120">
                                          <p:val>
                                            <p:fltVal val="-12.3847"/>
                                          </p:val>
                                        </p:tav>
                                        <p:tav tm="96450">
                                          <p:val>
                                            <p:fltVal val="-7.3674"/>
                                          </p:val>
                                        </p:tav>
                                        <p:tav tm="100000">
                                          <p:val>
                                            <p:fltVal val="0"/>
                                          </p:val>
                                        </p:tav>
                                      </p:tavLst>
                                    </p:anim>
                                  </p:childTnLst>
                                </p:cTn>
                              </p:par>
                            </p:childTnLst>
                          </p:cTn>
                        </p:par>
                      </p:childTnLst>
                    </p:cTn>
                  </p:par>
                </p:childTnLst>
              </p:cTn>
              <p:nextCondLst>
                <p:cond evt="onClick" delay="0">
                  <p:tgtEl>
                    <p:spTgt spid="250"/>
                  </p:tgtEl>
                </p:cond>
              </p:nextCondLst>
            </p:seq>
            <p:seq concurrent="1" nextAc="seek">
              <p:cTn id="12" restart="whenNotActive" fill="hold" evtFilter="cancelBubble" nodeType="interactiveSeq">
                <p:stCondLst>
                  <p:cond evt="onClick" delay="0">
                    <p:tgtEl>
                      <p:spTgt spid="37"/>
                    </p:tgtEl>
                  </p:cond>
                </p:stCondLst>
                <p:endSync evt="end" delay="0">
                  <p:rtn val="all"/>
                </p:endSync>
                <p:childTnLst>
                  <p:par>
                    <p:cTn id="13" fill="hold">
                      <p:stCondLst>
                        <p:cond delay="0"/>
                      </p:stCondLst>
                      <p:childTnLst>
                        <p:par>
                          <p:cTn id="14" fill="hold">
                            <p:stCondLst>
                              <p:cond delay="0"/>
                            </p:stCondLst>
                            <p:childTnLst>
                              <p:par>
                                <p:cTn id="15" presetID="38" presetClass="emph" presetSubtype="128" accel="20000" decel="20000" fill="hold" nodeType="clickEffect">
                                  <p:stCondLst>
                                    <p:cond delay="0"/>
                                  </p:stCondLst>
                                  <p:childTnLst>
                                    <p:anim calcmode="lin" valueType="num">
                                      <p:cBhvr additive="sum">
                                        <p:cTn id="16" dur="5000" fill="hold"/>
                                        <p:tgtEl>
                                          <p:spTgt spid="37"/>
                                        </p:tgtEl>
                                        <p:attrNameLst>
                                          <p:attrName>3d.view.rotation.y</p:attrName>
                                        </p:attrNameLst>
                                      </p:cBhvr>
                                      <p:tavLst>
                                        <p:tav tm="0">
                                          <p:val>
                                            <p:fltVal val="0"/>
                                          </p:val>
                                        </p:tav>
                                        <p:tav tm="3330">
                                          <p:val>
                                            <p:fltVal val="6.9747"/>
                                          </p:val>
                                        </p:tav>
                                        <p:tav tm="6660">
                                          <p:val>
                                            <p:fltVal val="12.1039"/>
                                          </p:val>
                                        </p:tav>
                                        <p:tav tm="9990">
                                          <p:val>
                                            <p:fltVal val="15.6713"/>
                                          </p:val>
                                        </p:tav>
                                        <p:tav tm="13320">
                                          <p:val>
                                            <p:fltVal val="17.9604"/>
                                          </p:val>
                                        </p:tav>
                                        <p:tav tm="16650">
                                          <p:val>
                                            <p:fltVal val="19.2548"/>
                                          </p:val>
                                        </p:tav>
                                        <p:tav tm="19970">
                                          <p:val>
                                            <p:fltVal val="19.8371"/>
                                          </p:val>
                                        </p:tav>
                                        <p:tav tm="23290">
                                          <p:val>
                                            <p:fltVal val="19.9936"/>
                                          </p:val>
                                        </p:tav>
                                        <p:tav tm="26620">
                                          <p:val>
                                            <p:fltVal val="19.9945"/>
                                          </p:val>
                                        </p:tav>
                                        <p:tav tm="29950">
                                          <p:val>
                                            <p:fltVal val="19.8447"/>
                                          </p:val>
                                        </p:tav>
                                        <p:tav tm="33280">
                                          <p:val>
                                            <p:fltVal val="19.2733"/>
                                          </p:val>
                                        </p:tav>
                                        <p:tav tm="36610">
                                          <p:val>
                                            <p:fltVal val="17.9968"/>
                                          </p:val>
                                        </p:tav>
                                        <p:tav tm="39940">
                                          <p:val>
                                            <p:fltVal val="15.7316"/>
                                          </p:val>
                                        </p:tav>
                                        <p:tav tm="43270">
                                          <p:val>
                                            <p:fltVal val="12.194"/>
                                          </p:val>
                                        </p:tav>
                                        <p:tav tm="46600">
                                          <p:val>
                                            <p:fltVal val="7.1005"/>
                                          </p:val>
                                        </p:tav>
                                        <p:tav tm="49930">
                                          <p:val>
                                            <p:fltVal val="0.1675"/>
                                          </p:val>
                                        </p:tav>
                                        <p:tav tm="53250">
                                          <p:val>
                                            <p:fltVal val="-6.8299"/>
                                          </p:val>
                                        </p:tav>
                                        <p:tav tm="56580">
                                          <p:val>
                                            <p:fltVal val="-12.0002"/>
                                          </p:val>
                                        </p:tav>
                                        <p:tav tm="59900">
                                          <p:val>
                                            <p:fltVal val="-15.593"/>
                                          </p:val>
                                        </p:tav>
                                        <p:tav tm="63220">
                                          <p:val>
                                            <p:fltVal val="-17.9075"/>
                                          </p:val>
                                        </p:tav>
                                        <p:tav tm="66540">
                                          <p:val>
                                            <p:fltVal val="-19.2249"/>
                                          </p:val>
                                        </p:tav>
                                        <p:tav tm="69870">
                                          <p:val>
                                            <p:fltVal val="-19.8271"/>
                                          </p:val>
                                        </p:tav>
                                        <p:tav tm="73190">
                                          <p:val>
                                            <p:fltVal val="-19.9924"/>
                                          </p:val>
                                        </p:tav>
                                        <p:tav tm="76510">
                                          <p:val>
                                            <p:fltVal val="-19.9955"/>
                                          </p:val>
                                        </p:tav>
                                        <p:tav tm="79830">
                                          <p:val>
                                            <p:fltVal val="-19.8557"/>
                                          </p:val>
                                        </p:tav>
                                        <p:tav tm="83160">
                                          <p:val>
                                            <p:fltVal val="-19.3045"/>
                                          </p:val>
                                        </p:tav>
                                        <p:tav tm="86480">
                                          <p:val>
                                            <p:fltVal val="-18.0634"/>
                                          </p:val>
                                        </p:tav>
                                        <p:tav tm="89800">
                                          <p:val>
                                            <p:fltVal val="-15.8505"/>
                                          </p:val>
                                        </p:tav>
                                        <p:tav tm="93120">
                                          <p:val>
                                            <p:fltVal val="-12.3847"/>
                                          </p:val>
                                        </p:tav>
                                        <p:tav tm="96450">
                                          <p:val>
                                            <p:fltVal val="-7.3674"/>
                                          </p:val>
                                        </p:tav>
                                        <p:tav tm="100000">
                                          <p:val>
                                            <p:fltVal val="0"/>
                                          </p:val>
                                        </p:tav>
                                      </p:tavLst>
                                    </p:anim>
                                  </p:childTnLst>
                                </p:cTn>
                              </p:par>
                            </p:childTnLst>
                          </p:cTn>
                        </p:par>
                      </p:childTnLst>
                    </p:cTn>
                  </p:par>
                </p:childTnLst>
              </p:cTn>
              <p:nextCondLst>
                <p:cond evt="onClick" delay="0">
                  <p:tgtEl>
                    <p:spTgt spid="37"/>
                  </p:tgtEl>
                </p:cond>
              </p:nextCondLst>
            </p:seq>
            <p:seq concurrent="1" nextAc="seek">
              <p:cTn id="17" restart="whenNotActive" fill="hold" evtFilter="cancelBubble" nodeType="interactiveSeq">
                <p:stCondLst>
                  <p:cond evt="onClick" delay="0">
                    <p:tgtEl>
                      <p:spTgt spid="50"/>
                    </p:tgtEl>
                  </p:cond>
                </p:stCondLst>
                <p:endSync evt="end" delay="0">
                  <p:rtn val="all"/>
                </p:endSync>
                <p:childTnLst>
                  <p:par>
                    <p:cTn id="18" fill="hold">
                      <p:stCondLst>
                        <p:cond delay="0"/>
                      </p:stCondLst>
                      <p:childTnLst>
                        <p:par>
                          <p:cTn id="19" fill="hold">
                            <p:stCondLst>
                              <p:cond delay="0"/>
                            </p:stCondLst>
                            <p:childTnLst>
                              <p:par>
                                <p:cTn id="20" presetID="38" presetClass="emph" presetSubtype="128" accel="20000" decel="20000" fill="hold" nodeType="clickEffect">
                                  <p:stCondLst>
                                    <p:cond delay="0"/>
                                  </p:stCondLst>
                                  <p:childTnLst>
                                    <p:anim calcmode="lin" valueType="num">
                                      <p:cBhvr additive="sum">
                                        <p:cTn id="21" dur="5000" fill="hold"/>
                                        <p:tgtEl>
                                          <p:spTgt spid="50"/>
                                        </p:tgtEl>
                                        <p:attrNameLst>
                                          <p:attrName>3d.view.rotation.y</p:attrName>
                                        </p:attrNameLst>
                                      </p:cBhvr>
                                      <p:tavLst>
                                        <p:tav tm="0">
                                          <p:val>
                                            <p:fltVal val="0"/>
                                          </p:val>
                                        </p:tav>
                                        <p:tav tm="3330">
                                          <p:val>
                                            <p:fltVal val="6.9747"/>
                                          </p:val>
                                        </p:tav>
                                        <p:tav tm="6660">
                                          <p:val>
                                            <p:fltVal val="12.1039"/>
                                          </p:val>
                                        </p:tav>
                                        <p:tav tm="9990">
                                          <p:val>
                                            <p:fltVal val="15.6713"/>
                                          </p:val>
                                        </p:tav>
                                        <p:tav tm="13320">
                                          <p:val>
                                            <p:fltVal val="17.9604"/>
                                          </p:val>
                                        </p:tav>
                                        <p:tav tm="16650">
                                          <p:val>
                                            <p:fltVal val="19.2548"/>
                                          </p:val>
                                        </p:tav>
                                        <p:tav tm="19970">
                                          <p:val>
                                            <p:fltVal val="19.8371"/>
                                          </p:val>
                                        </p:tav>
                                        <p:tav tm="23290">
                                          <p:val>
                                            <p:fltVal val="19.9936"/>
                                          </p:val>
                                        </p:tav>
                                        <p:tav tm="26620">
                                          <p:val>
                                            <p:fltVal val="19.9945"/>
                                          </p:val>
                                        </p:tav>
                                        <p:tav tm="29950">
                                          <p:val>
                                            <p:fltVal val="19.8447"/>
                                          </p:val>
                                        </p:tav>
                                        <p:tav tm="33280">
                                          <p:val>
                                            <p:fltVal val="19.2733"/>
                                          </p:val>
                                        </p:tav>
                                        <p:tav tm="36610">
                                          <p:val>
                                            <p:fltVal val="17.9968"/>
                                          </p:val>
                                        </p:tav>
                                        <p:tav tm="39940">
                                          <p:val>
                                            <p:fltVal val="15.7316"/>
                                          </p:val>
                                        </p:tav>
                                        <p:tav tm="43270">
                                          <p:val>
                                            <p:fltVal val="12.194"/>
                                          </p:val>
                                        </p:tav>
                                        <p:tav tm="46600">
                                          <p:val>
                                            <p:fltVal val="7.1005"/>
                                          </p:val>
                                        </p:tav>
                                        <p:tav tm="49930">
                                          <p:val>
                                            <p:fltVal val="0.1675"/>
                                          </p:val>
                                        </p:tav>
                                        <p:tav tm="53250">
                                          <p:val>
                                            <p:fltVal val="-6.8299"/>
                                          </p:val>
                                        </p:tav>
                                        <p:tav tm="56580">
                                          <p:val>
                                            <p:fltVal val="-12.0002"/>
                                          </p:val>
                                        </p:tav>
                                        <p:tav tm="59900">
                                          <p:val>
                                            <p:fltVal val="-15.593"/>
                                          </p:val>
                                        </p:tav>
                                        <p:tav tm="63220">
                                          <p:val>
                                            <p:fltVal val="-17.9075"/>
                                          </p:val>
                                        </p:tav>
                                        <p:tav tm="66540">
                                          <p:val>
                                            <p:fltVal val="-19.2249"/>
                                          </p:val>
                                        </p:tav>
                                        <p:tav tm="69870">
                                          <p:val>
                                            <p:fltVal val="-19.8271"/>
                                          </p:val>
                                        </p:tav>
                                        <p:tav tm="73190">
                                          <p:val>
                                            <p:fltVal val="-19.9924"/>
                                          </p:val>
                                        </p:tav>
                                        <p:tav tm="76510">
                                          <p:val>
                                            <p:fltVal val="-19.9955"/>
                                          </p:val>
                                        </p:tav>
                                        <p:tav tm="79830">
                                          <p:val>
                                            <p:fltVal val="-19.8557"/>
                                          </p:val>
                                        </p:tav>
                                        <p:tav tm="83160">
                                          <p:val>
                                            <p:fltVal val="-19.3045"/>
                                          </p:val>
                                        </p:tav>
                                        <p:tav tm="86480">
                                          <p:val>
                                            <p:fltVal val="-18.0634"/>
                                          </p:val>
                                        </p:tav>
                                        <p:tav tm="89800">
                                          <p:val>
                                            <p:fltVal val="-15.8505"/>
                                          </p:val>
                                        </p:tav>
                                        <p:tav tm="93120">
                                          <p:val>
                                            <p:fltVal val="-12.3847"/>
                                          </p:val>
                                        </p:tav>
                                        <p:tav tm="96450">
                                          <p:val>
                                            <p:fltVal val="-7.3674"/>
                                          </p:val>
                                        </p:tav>
                                        <p:tav tm="100000">
                                          <p:val>
                                            <p:fltVal val="0"/>
                                          </p:val>
                                        </p:tav>
                                      </p:tavLst>
                                    </p:anim>
                                  </p:childTnLst>
                                </p:cTn>
                              </p:par>
                            </p:childTnLst>
                          </p:cTn>
                        </p:par>
                      </p:childTnLst>
                    </p:cTn>
                  </p:par>
                </p:childTnLst>
              </p:cTn>
              <p:nextCondLst>
                <p:cond evt="onClick" delay="0">
                  <p:tgtEl>
                    <p:spTgt spid="50"/>
                  </p:tgtEl>
                </p:cond>
              </p:nextCondLst>
            </p:seq>
            <p:seq concurrent="1" nextAc="seek">
              <p:cTn id="22" restart="whenNotActive" fill="hold" evtFilter="cancelBubble" nodeType="interactiveSeq">
                <p:stCondLst>
                  <p:cond evt="onClick" delay="0">
                    <p:tgtEl>
                      <p:spTgt spid="252"/>
                    </p:tgtEl>
                  </p:cond>
                </p:stCondLst>
                <p:endSync evt="end" delay="0">
                  <p:rtn val="all"/>
                </p:endSync>
                <p:childTnLst>
                  <p:par>
                    <p:cTn id="23" fill="hold">
                      <p:stCondLst>
                        <p:cond delay="0"/>
                      </p:stCondLst>
                      <p:childTnLst>
                        <p:par>
                          <p:cTn id="24" fill="hold">
                            <p:stCondLst>
                              <p:cond delay="0"/>
                            </p:stCondLst>
                            <p:childTnLst>
                              <p:par>
                                <p:cTn id="25" presetID="38" presetClass="emph" presetSubtype="128" accel="20000" decel="20000" fill="hold" nodeType="clickEffect">
                                  <p:stCondLst>
                                    <p:cond delay="0"/>
                                  </p:stCondLst>
                                  <p:childTnLst>
                                    <p:anim calcmode="lin" valueType="num">
                                      <p:cBhvr additive="sum">
                                        <p:cTn id="26" dur="5000" fill="hold"/>
                                        <p:tgtEl>
                                          <p:spTgt spid="252"/>
                                        </p:tgtEl>
                                        <p:attrNameLst>
                                          <p:attrName>3d.view.rotation.y</p:attrName>
                                        </p:attrNameLst>
                                      </p:cBhvr>
                                      <p:tavLst>
                                        <p:tav tm="0">
                                          <p:val>
                                            <p:fltVal val="0"/>
                                          </p:val>
                                        </p:tav>
                                        <p:tav tm="3330">
                                          <p:val>
                                            <p:fltVal val="6.9747"/>
                                          </p:val>
                                        </p:tav>
                                        <p:tav tm="6660">
                                          <p:val>
                                            <p:fltVal val="12.1039"/>
                                          </p:val>
                                        </p:tav>
                                        <p:tav tm="9990">
                                          <p:val>
                                            <p:fltVal val="15.6713"/>
                                          </p:val>
                                        </p:tav>
                                        <p:tav tm="13320">
                                          <p:val>
                                            <p:fltVal val="17.9604"/>
                                          </p:val>
                                        </p:tav>
                                        <p:tav tm="16650">
                                          <p:val>
                                            <p:fltVal val="19.2548"/>
                                          </p:val>
                                        </p:tav>
                                        <p:tav tm="19970">
                                          <p:val>
                                            <p:fltVal val="19.8371"/>
                                          </p:val>
                                        </p:tav>
                                        <p:tav tm="23290">
                                          <p:val>
                                            <p:fltVal val="19.9936"/>
                                          </p:val>
                                        </p:tav>
                                        <p:tav tm="26620">
                                          <p:val>
                                            <p:fltVal val="19.9945"/>
                                          </p:val>
                                        </p:tav>
                                        <p:tav tm="29950">
                                          <p:val>
                                            <p:fltVal val="19.8447"/>
                                          </p:val>
                                        </p:tav>
                                        <p:tav tm="33280">
                                          <p:val>
                                            <p:fltVal val="19.2733"/>
                                          </p:val>
                                        </p:tav>
                                        <p:tav tm="36610">
                                          <p:val>
                                            <p:fltVal val="17.9968"/>
                                          </p:val>
                                        </p:tav>
                                        <p:tav tm="39940">
                                          <p:val>
                                            <p:fltVal val="15.7316"/>
                                          </p:val>
                                        </p:tav>
                                        <p:tav tm="43270">
                                          <p:val>
                                            <p:fltVal val="12.194"/>
                                          </p:val>
                                        </p:tav>
                                        <p:tav tm="46600">
                                          <p:val>
                                            <p:fltVal val="7.1005"/>
                                          </p:val>
                                        </p:tav>
                                        <p:tav tm="49930">
                                          <p:val>
                                            <p:fltVal val="0.1675"/>
                                          </p:val>
                                        </p:tav>
                                        <p:tav tm="53250">
                                          <p:val>
                                            <p:fltVal val="-6.8299"/>
                                          </p:val>
                                        </p:tav>
                                        <p:tav tm="56580">
                                          <p:val>
                                            <p:fltVal val="-12.0002"/>
                                          </p:val>
                                        </p:tav>
                                        <p:tav tm="59900">
                                          <p:val>
                                            <p:fltVal val="-15.593"/>
                                          </p:val>
                                        </p:tav>
                                        <p:tav tm="63220">
                                          <p:val>
                                            <p:fltVal val="-17.9075"/>
                                          </p:val>
                                        </p:tav>
                                        <p:tav tm="66540">
                                          <p:val>
                                            <p:fltVal val="-19.2249"/>
                                          </p:val>
                                        </p:tav>
                                        <p:tav tm="69870">
                                          <p:val>
                                            <p:fltVal val="-19.8271"/>
                                          </p:val>
                                        </p:tav>
                                        <p:tav tm="73190">
                                          <p:val>
                                            <p:fltVal val="-19.9924"/>
                                          </p:val>
                                        </p:tav>
                                        <p:tav tm="76510">
                                          <p:val>
                                            <p:fltVal val="-19.9955"/>
                                          </p:val>
                                        </p:tav>
                                        <p:tav tm="79830">
                                          <p:val>
                                            <p:fltVal val="-19.8557"/>
                                          </p:val>
                                        </p:tav>
                                        <p:tav tm="83160">
                                          <p:val>
                                            <p:fltVal val="-19.3045"/>
                                          </p:val>
                                        </p:tav>
                                        <p:tav tm="86480">
                                          <p:val>
                                            <p:fltVal val="-18.0634"/>
                                          </p:val>
                                        </p:tav>
                                        <p:tav tm="89800">
                                          <p:val>
                                            <p:fltVal val="-15.8505"/>
                                          </p:val>
                                        </p:tav>
                                        <p:tav tm="93120">
                                          <p:val>
                                            <p:fltVal val="-12.3847"/>
                                          </p:val>
                                        </p:tav>
                                        <p:tav tm="96450">
                                          <p:val>
                                            <p:fltVal val="-7.3674"/>
                                          </p:val>
                                        </p:tav>
                                        <p:tav tm="100000">
                                          <p:val>
                                            <p:fltVal val="0"/>
                                          </p:val>
                                        </p:tav>
                                      </p:tavLst>
                                    </p:anim>
                                  </p:childTnLst>
                                </p:cTn>
                              </p:par>
                            </p:childTnLst>
                          </p:cTn>
                        </p:par>
                      </p:childTnLst>
                    </p:cTn>
                  </p:par>
                </p:childTnLst>
              </p:cTn>
              <p:nextCondLst>
                <p:cond evt="onClick" delay="0">
                  <p:tgtEl>
                    <p:spTgt spid="252"/>
                  </p:tgtEl>
                </p:cond>
              </p:nextCondLst>
            </p:seq>
            <p:seq concurrent="1" nextAc="seek">
              <p:cTn id="27" restart="whenNotActive" fill="hold" evtFilter="cancelBubble" nodeType="interactiveSeq">
                <p:stCondLst>
                  <p:cond evt="onClick" delay="0">
                    <p:tgtEl>
                      <p:spTgt spid="104"/>
                    </p:tgtEl>
                  </p:cond>
                </p:stCondLst>
                <p:endSync evt="end" delay="0">
                  <p:rtn val="all"/>
                </p:endSync>
                <p:childTnLst>
                  <p:par>
                    <p:cTn id="28" fill="hold">
                      <p:stCondLst>
                        <p:cond delay="0"/>
                      </p:stCondLst>
                      <p:childTnLst>
                        <p:par>
                          <p:cTn id="29" fill="hold">
                            <p:stCondLst>
                              <p:cond delay="0"/>
                            </p:stCondLst>
                            <p:childTnLst>
                              <p:par>
                                <p:cTn id="30" presetID="38" presetClass="emph" presetSubtype="128" accel="20000" decel="20000" fill="hold" nodeType="clickEffect">
                                  <p:stCondLst>
                                    <p:cond delay="0"/>
                                  </p:stCondLst>
                                  <p:childTnLst>
                                    <p:anim calcmode="lin" valueType="num">
                                      <p:cBhvr additive="sum">
                                        <p:cTn id="31" dur="5000" fill="hold"/>
                                        <p:tgtEl>
                                          <p:spTgt spid="104"/>
                                        </p:tgtEl>
                                        <p:attrNameLst>
                                          <p:attrName>3d.view.rotation.y</p:attrName>
                                        </p:attrNameLst>
                                      </p:cBhvr>
                                      <p:tavLst>
                                        <p:tav tm="0">
                                          <p:val>
                                            <p:fltVal val="0"/>
                                          </p:val>
                                        </p:tav>
                                        <p:tav tm="3330">
                                          <p:val>
                                            <p:fltVal val="6.9747"/>
                                          </p:val>
                                        </p:tav>
                                        <p:tav tm="6660">
                                          <p:val>
                                            <p:fltVal val="12.1039"/>
                                          </p:val>
                                        </p:tav>
                                        <p:tav tm="9990">
                                          <p:val>
                                            <p:fltVal val="15.6713"/>
                                          </p:val>
                                        </p:tav>
                                        <p:tav tm="13320">
                                          <p:val>
                                            <p:fltVal val="17.9604"/>
                                          </p:val>
                                        </p:tav>
                                        <p:tav tm="16650">
                                          <p:val>
                                            <p:fltVal val="19.2548"/>
                                          </p:val>
                                        </p:tav>
                                        <p:tav tm="19970">
                                          <p:val>
                                            <p:fltVal val="19.8371"/>
                                          </p:val>
                                        </p:tav>
                                        <p:tav tm="23290">
                                          <p:val>
                                            <p:fltVal val="19.9936"/>
                                          </p:val>
                                        </p:tav>
                                        <p:tav tm="26620">
                                          <p:val>
                                            <p:fltVal val="19.9945"/>
                                          </p:val>
                                        </p:tav>
                                        <p:tav tm="29950">
                                          <p:val>
                                            <p:fltVal val="19.8447"/>
                                          </p:val>
                                        </p:tav>
                                        <p:tav tm="33280">
                                          <p:val>
                                            <p:fltVal val="19.2733"/>
                                          </p:val>
                                        </p:tav>
                                        <p:tav tm="36610">
                                          <p:val>
                                            <p:fltVal val="17.9968"/>
                                          </p:val>
                                        </p:tav>
                                        <p:tav tm="39940">
                                          <p:val>
                                            <p:fltVal val="15.7316"/>
                                          </p:val>
                                        </p:tav>
                                        <p:tav tm="43270">
                                          <p:val>
                                            <p:fltVal val="12.194"/>
                                          </p:val>
                                        </p:tav>
                                        <p:tav tm="46600">
                                          <p:val>
                                            <p:fltVal val="7.1005"/>
                                          </p:val>
                                        </p:tav>
                                        <p:tav tm="49930">
                                          <p:val>
                                            <p:fltVal val="0.1675"/>
                                          </p:val>
                                        </p:tav>
                                        <p:tav tm="53250">
                                          <p:val>
                                            <p:fltVal val="-6.8299"/>
                                          </p:val>
                                        </p:tav>
                                        <p:tav tm="56580">
                                          <p:val>
                                            <p:fltVal val="-12.0002"/>
                                          </p:val>
                                        </p:tav>
                                        <p:tav tm="59900">
                                          <p:val>
                                            <p:fltVal val="-15.593"/>
                                          </p:val>
                                        </p:tav>
                                        <p:tav tm="63220">
                                          <p:val>
                                            <p:fltVal val="-17.9075"/>
                                          </p:val>
                                        </p:tav>
                                        <p:tav tm="66540">
                                          <p:val>
                                            <p:fltVal val="-19.2249"/>
                                          </p:val>
                                        </p:tav>
                                        <p:tav tm="69870">
                                          <p:val>
                                            <p:fltVal val="-19.8271"/>
                                          </p:val>
                                        </p:tav>
                                        <p:tav tm="73190">
                                          <p:val>
                                            <p:fltVal val="-19.9924"/>
                                          </p:val>
                                        </p:tav>
                                        <p:tav tm="76510">
                                          <p:val>
                                            <p:fltVal val="-19.9955"/>
                                          </p:val>
                                        </p:tav>
                                        <p:tav tm="79830">
                                          <p:val>
                                            <p:fltVal val="-19.8557"/>
                                          </p:val>
                                        </p:tav>
                                        <p:tav tm="83160">
                                          <p:val>
                                            <p:fltVal val="-19.3045"/>
                                          </p:val>
                                        </p:tav>
                                        <p:tav tm="86480">
                                          <p:val>
                                            <p:fltVal val="-18.0634"/>
                                          </p:val>
                                        </p:tav>
                                        <p:tav tm="89800">
                                          <p:val>
                                            <p:fltVal val="-15.8505"/>
                                          </p:val>
                                        </p:tav>
                                        <p:tav tm="93120">
                                          <p:val>
                                            <p:fltVal val="-12.3847"/>
                                          </p:val>
                                        </p:tav>
                                        <p:tav tm="96450">
                                          <p:val>
                                            <p:fltVal val="-7.3674"/>
                                          </p:val>
                                        </p:tav>
                                        <p:tav tm="100000">
                                          <p:val>
                                            <p:fltVal val="0"/>
                                          </p:val>
                                        </p:tav>
                                      </p:tavLst>
                                    </p:anim>
                                  </p:childTnLst>
                                </p:cTn>
                              </p:par>
                            </p:childTnLst>
                          </p:cTn>
                        </p:par>
                      </p:childTnLst>
                    </p:cTn>
                  </p:par>
                </p:childTnLst>
              </p:cTn>
              <p:nextCondLst>
                <p:cond evt="onClick" delay="0">
                  <p:tgtEl>
                    <p:spTgt spid="104"/>
                  </p:tgtEl>
                </p:cond>
              </p:nextCondLst>
            </p:seq>
            <p:seq concurrent="1" nextAc="seek">
              <p:cTn id="32" restart="whenNotActive" fill="hold" evtFilter="cancelBubble" nodeType="interactiveSeq">
                <p:stCondLst>
                  <p:cond evt="onClick" delay="0">
                    <p:tgtEl>
                      <p:spTgt spid="2"/>
                    </p:tgtEl>
                  </p:cond>
                </p:stCondLst>
                <p:endSync evt="end" delay="0">
                  <p:rtn val="all"/>
                </p:endSync>
                <p:childTnLst>
                  <p:par>
                    <p:cTn id="33" fill="hold">
                      <p:stCondLst>
                        <p:cond delay="0"/>
                      </p:stCondLst>
                      <p:childTnLst>
                        <p:par>
                          <p:cTn id="34" fill="hold">
                            <p:stCondLst>
                              <p:cond delay="0"/>
                            </p:stCondLst>
                            <p:childTnLst>
                              <p:par>
                                <p:cTn id="35" presetID="38" presetClass="emph" presetSubtype="128" accel="20000" decel="20000" fill="hold" nodeType="clickEffect">
                                  <p:stCondLst>
                                    <p:cond delay="0"/>
                                  </p:stCondLst>
                                  <p:childTnLst>
                                    <p:anim calcmode="lin" valueType="num">
                                      <p:cBhvr additive="sum">
                                        <p:cTn id="36" dur="5000" fill="hold"/>
                                        <p:tgtEl>
                                          <p:spTgt spid="2"/>
                                        </p:tgtEl>
                                        <p:attrNameLst>
                                          <p:attrName>3d.view.rotation.y</p:attrName>
                                        </p:attrNameLst>
                                      </p:cBhvr>
                                      <p:tavLst>
                                        <p:tav tm="0">
                                          <p:val>
                                            <p:fltVal val="0"/>
                                          </p:val>
                                        </p:tav>
                                        <p:tav tm="3330">
                                          <p:val>
                                            <p:fltVal val="6.9747"/>
                                          </p:val>
                                        </p:tav>
                                        <p:tav tm="6660">
                                          <p:val>
                                            <p:fltVal val="12.1039"/>
                                          </p:val>
                                        </p:tav>
                                        <p:tav tm="9990">
                                          <p:val>
                                            <p:fltVal val="15.6713"/>
                                          </p:val>
                                        </p:tav>
                                        <p:tav tm="13320">
                                          <p:val>
                                            <p:fltVal val="17.9604"/>
                                          </p:val>
                                        </p:tav>
                                        <p:tav tm="16650">
                                          <p:val>
                                            <p:fltVal val="19.2548"/>
                                          </p:val>
                                        </p:tav>
                                        <p:tav tm="19970">
                                          <p:val>
                                            <p:fltVal val="19.8371"/>
                                          </p:val>
                                        </p:tav>
                                        <p:tav tm="23290">
                                          <p:val>
                                            <p:fltVal val="19.9936"/>
                                          </p:val>
                                        </p:tav>
                                        <p:tav tm="26620">
                                          <p:val>
                                            <p:fltVal val="19.9945"/>
                                          </p:val>
                                        </p:tav>
                                        <p:tav tm="29950">
                                          <p:val>
                                            <p:fltVal val="19.8447"/>
                                          </p:val>
                                        </p:tav>
                                        <p:tav tm="33280">
                                          <p:val>
                                            <p:fltVal val="19.2733"/>
                                          </p:val>
                                        </p:tav>
                                        <p:tav tm="36610">
                                          <p:val>
                                            <p:fltVal val="17.9968"/>
                                          </p:val>
                                        </p:tav>
                                        <p:tav tm="39940">
                                          <p:val>
                                            <p:fltVal val="15.7316"/>
                                          </p:val>
                                        </p:tav>
                                        <p:tav tm="43270">
                                          <p:val>
                                            <p:fltVal val="12.194"/>
                                          </p:val>
                                        </p:tav>
                                        <p:tav tm="46600">
                                          <p:val>
                                            <p:fltVal val="7.1005"/>
                                          </p:val>
                                        </p:tav>
                                        <p:tav tm="49930">
                                          <p:val>
                                            <p:fltVal val="0.1675"/>
                                          </p:val>
                                        </p:tav>
                                        <p:tav tm="53250">
                                          <p:val>
                                            <p:fltVal val="-6.8299"/>
                                          </p:val>
                                        </p:tav>
                                        <p:tav tm="56580">
                                          <p:val>
                                            <p:fltVal val="-12.0002"/>
                                          </p:val>
                                        </p:tav>
                                        <p:tav tm="59900">
                                          <p:val>
                                            <p:fltVal val="-15.593"/>
                                          </p:val>
                                        </p:tav>
                                        <p:tav tm="63220">
                                          <p:val>
                                            <p:fltVal val="-17.9075"/>
                                          </p:val>
                                        </p:tav>
                                        <p:tav tm="66540">
                                          <p:val>
                                            <p:fltVal val="-19.2249"/>
                                          </p:val>
                                        </p:tav>
                                        <p:tav tm="69870">
                                          <p:val>
                                            <p:fltVal val="-19.8271"/>
                                          </p:val>
                                        </p:tav>
                                        <p:tav tm="73190">
                                          <p:val>
                                            <p:fltVal val="-19.9924"/>
                                          </p:val>
                                        </p:tav>
                                        <p:tav tm="76510">
                                          <p:val>
                                            <p:fltVal val="-19.9955"/>
                                          </p:val>
                                        </p:tav>
                                        <p:tav tm="79830">
                                          <p:val>
                                            <p:fltVal val="-19.8557"/>
                                          </p:val>
                                        </p:tav>
                                        <p:tav tm="83160">
                                          <p:val>
                                            <p:fltVal val="-19.3045"/>
                                          </p:val>
                                        </p:tav>
                                        <p:tav tm="86480">
                                          <p:val>
                                            <p:fltVal val="-18.0634"/>
                                          </p:val>
                                        </p:tav>
                                        <p:tav tm="89800">
                                          <p:val>
                                            <p:fltVal val="-15.8505"/>
                                          </p:val>
                                        </p:tav>
                                        <p:tav tm="93120">
                                          <p:val>
                                            <p:fltVal val="-12.3847"/>
                                          </p:val>
                                        </p:tav>
                                        <p:tav tm="96450">
                                          <p:val>
                                            <p:fltVal val="-7.3674"/>
                                          </p:val>
                                        </p:tav>
                                        <p:tav tm="100000">
                                          <p:val>
                                            <p:fltVal val="0"/>
                                          </p:val>
                                        </p:tav>
                                      </p:tavLst>
                                    </p:anim>
                                  </p:childTnLst>
                                </p:cTn>
                              </p:par>
                            </p:childTnLst>
                          </p:cTn>
                        </p:par>
                      </p:childTnLst>
                    </p:cTn>
                  </p:par>
                </p:childTnLst>
              </p:cTn>
              <p:nextCondLst>
                <p:cond evt="onClick" delay="0">
                  <p:tgtEl>
                    <p:spTgt spid="2"/>
                  </p:tgtEl>
                </p:cond>
              </p:nextCondLst>
            </p:seq>
            <p:seq concurrent="1" nextAc="seek">
              <p:cTn id="37" restart="whenNotActive" fill="hold" evtFilter="cancelBubble" nodeType="interactiveSeq">
                <p:stCondLst>
                  <p:cond evt="onClick" delay="0">
                    <p:tgtEl>
                      <p:spTgt spid="105"/>
                    </p:tgtEl>
                  </p:cond>
                </p:stCondLst>
                <p:endSync evt="end" delay="0">
                  <p:rtn val="all"/>
                </p:endSync>
                <p:childTnLst>
                  <p:par>
                    <p:cTn id="38" fill="hold">
                      <p:stCondLst>
                        <p:cond delay="0"/>
                      </p:stCondLst>
                      <p:childTnLst>
                        <p:par>
                          <p:cTn id="39" fill="hold">
                            <p:stCondLst>
                              <p:cond delay="0"/>
                            </p:stCondLst>
                            <p:childTnLst>
                              <p:par>
                                <p:cTn id="40" presetID="38" presetClass="emph" presetSubtype="128" accel="20000" decel="20000" fill="hold" nodeType="clickEffect">
                                  <p:stCondLst>
                                    <p:cond delay="0"/>
                                  </p:stCondLst>
                                  <p:childTnLst>
                                    <p:anim calcmode="lin" valueType="num">
                                      <p:cBhvr additive="sum">
                                        <p:cTn id="41" dur="5000" fill="hold"/>
                                        <p:tgtEl>
                                          <p:spTgt spid="105"/>
                                        </p:tgtEl>
                                        <p:attrNameLst>
                                          <p:attrName>3d.view.rotation.y</p:attrName>
                                        </p:attrNameLst>
                                      </p:cBhvr>
                                      <p:tavLst>
                                        <p:tav tm="0">
                                          <p:val>
                                            <p:fltVal val="0"/>
                                          </p:val>
                                        </p:tav>
                                        <p:tav tm="3330">
                                          <p:val>
                                            <p:fltVal val="6.9747"/>
                                          </p:val>
                                        </p:tav>
                                        <p:tav tm="6660">
                                          <p:val>
                                            <p:fltVal val="12.1039"/>
                                          </p:val>
                                        </p:tav>
                                        <p:tav tm="9990">
                                          <p:val>
                                            <p:fltVal val="15.6713"/>
                                          </p:val>
                                        </p:tav>
                                        <p:tav tm="13320">
                                          <p:val>
                                            <p:fltVal val="17.9604"/>
                                          </p:val>
                                        </p:tav>
                                        <p:tav tm="16650">
                                          <p:val>
                                            <p:fltVal val="19.2548"/>
                                          </p:val>
                                        </p:tav>
                                        <p:tav tm="19970">
                                          <p:val>
                                            <p:fltVal val="19.8371"/>
                                          </p:val>
                                        </p:tav>
                                        <p:tav tm="23290">
                                          <p:val>
                                            <p:fltVal val="19.9936"/>
                                          </p:val>
                                        </p:tav>
                                        <p:tav tm="26620">
                                          <p:val>
                                            <p:fltVal val="19.9945"/>
                                          </p:val>
                                        </p:tav>
                                        <p:tav tm="29950">
                                          <p:val>
                                            <p:fltVal val="19.8447"/>
                                          </p:val>
                                        </p:tav>
                                        <p:tav tm="33280">
                                          <p:val>
                                            <p:fltVal val="19.2733"/>
                                          </p:val>
                                        </p:tav>
                                        <p:tav tm="36610">
                                          <p:val>
                                            <p:fltVal val="17.9968"/>
                                          </p:val>
                                        </p:tav>
                                        <p:tav tm="39940">
                                          <p:val>
                                            <p:fltVal val="15.7316"/>
                                          </p:val>
                                        </p:tav>
                                        <p:tav tm="43270">
                                          <p:val>
                                            <p:fltVal val="12.194"/>
                                          </p:val>
                                        </p:tav>
                                        <p:tav tm="46600">
                                          <p:val>
                                            <p:fltVal val="7.1005"/>
                                          </p:val>
                                        </p:tav>
                                        <p:tav tm="49930">
                                          <p:val>
                                            <p:fltVal val="0.1675"/>
                                          </p:val>
                                        </p:tav>
                                        <p:tav tm="53250">
                                          <p:val>
                                            <p:fltVal val="-6.8299"/>
                                          </p:val>
                                        </p:tav>
                                        <p:tav tm="56580">
                                          <p:val>
                                            <p:fltVal val="-12.0002"/>
                                          </p:val>
                                        </p:tav>
                                        <p:tav tm="59900">
                                          <p:val>
                                            <p:fltVal val="-15.593"/>
                                          </p:val>
                                        </p:tav>
                                        <p:tav tm="63220">
                                          <p:val>
                                            <p:fltVal val="-17.9075"/>
                                          </p:val>
                                        </p:tav>
                                        <p:tav tm="66540">
                                          <p:val>
                                            <p:fltVal val="-19.2249"/>
                                          </p:val>
                                        </p:tav>
                                        <p:tav tm="69870">
                                          <p:val>
                                            <p:fltVal val="-19.8271"/>
                                          </p:val>
                                        </p:tav>
                                        <p:tav tm="73190">
                                          <p:val>
                                            <p:fltVal val="-19.9924"/>
                                          </p:val>
                                        </p:tav>
                                        <p:tav tm="76510">
                                          <p:val>
                                            <p:fltVal val="-19.9955"/>
                                          </p:val>
                                        </p:tav>
                                        <p:tav tm="79830">
                                          <p:val>
                                            <p:fltVal val="-19.8557"/>
                                          </p:val>
                                        </p:tav>
                                        <p:tav tm="83160">
                                          <p:val>
                                            <p:fltVal val="-19.3045"/>
                                          </p:val>
                                        </p:tav>
                                        <p:tav tm="86480">
                                          <p:val>
                                            <p:fltVal val="-18.0634"/>
                                          </p:val>
                                        </p:tav>
                                        <p:tav tm="89800">
                                          <p:val>
                                            <p:fltVal val="-15.8505"/>
                                          </p:val>
                                        </p:tav>
                                        <p:tav tm="93120">
                                          <p:val>
                                            <p:fltVal val="-12.3847"/>
                                          </p:val>
                                        </p:tav>
                                        <p:tav tm="96450">
                                          <p:val>
                                            <p:fltVal val="-7.3674"/>
                                          </p:val>
                                        </p:tav>
                                        <p:tav tm="100000">
                                          <p:val>
                                            <p:fltVal val="0"/>
                                          </p:val>
                                        </p:tav>
                                      </p:tavLst>
                                    </p:anim>
                                  </p:childTnLst>
                                </p:cTn>
                              </p:par>
                            </p:childTnLst>
                          </p:cTn>
                        </p:par>
                      </p:childTnLst>
                    </p:cTn>
                  </p:par>
                </p:childTnLst>
              </p:cTn>
              <p:nextCondLst>
                <p:cond evt="onClick" delay="0">
                  <p:tgtEl>
                    <p:spTgt spid="105"/>
                  </p:tgtEl>
                </p:cond>
              </p:nextCondLst>
            </p:seq>
            <p:seq concurrent="1" nextAc="seek">
              <p:cTn id="42" restart="whenNotActive" fill="hold" evtFilter="cancelBubble" nodeType="interactiveSeq">
                <p:stCondLst>
                  <p:cond evt="onClick" delay="0">
                    <p:tgtEl>
                      <p:spTgt spid="106"/>
                    </p:tgtEl>
                  </p:cond>
                </p:stCondLst>
                <p:endSync evt="end" delay="0">
                  <p:rtn val="all"/>
                </p:endSync>
                <p:childTnLst>
                  <p:par>
                    <p:cTn id="43" fill="hold">
                      <p:stCondLst>
                        <p:cond delay="0"/>
                      </p:stCondLst>
                      <p:childTnLst>
                        <p:par>
                          <p:cTn id="44" fill="hold">
                            <p:stCondLst>
                              <p:cond delay="0"/>
                            </p:stCondLst>
                            <p:childTnLst>
                              <p:par>
                                <p:cTn id="45" presetID="38" presetClass="emph" presetSubtype="128" accel="20000" decel="20000" fill="hold" nodeType="clickEffect">
                                  <p:stCondLst>
                                    <p:cond delay="0"/>
                                  </p:stCondLst>
                                  <p:childTnLst>
                                    <p:anim calcmode="lin" valueType="num">
                                      <p:cBhvr additive="sum">
                                        <p:cTn id="46" dur="5000" fill="hold"/>
                                        <p:tgtEl>
                                          <p:spTgt spid="106"/>
                                        </p:tgtEl>
                                        <p:attrNameLst>
                                          <p:attrName>3d.view.rotation.y</p:attrName>
                                        </p:attrNameLst>
                                      </p:cBhvr>
                                      <p:tavLst>
                                        <p:tav tm="0">
                                          <p:val>
                                            <p:fltVal val="0"/>
                                          </p:val>
                                        </p:tav>
                                        <p:tav tm="3330">
                                          <p:val>
                                            <p:fltVal val="6.9747"/>
                                          </p:val>
                                        </p:tav>
                                        <p:tav tm="6660">
                                          <p:val>
                                            <p:fltVal val="12.1039"/>
                                          </p:val>
                                        </p:tav>
                                        <p:tav tm="9990">
                                          <p:val>
                                            <p:fltVal val="15.6713"/>
                                          </p:val>
                                        </p:tav>
                                        <p:tav tm="13320">
                                          <p:val>
                                            <p:fltVal val="17.9604"/>
                                          </p:val>
                                        </p:tav>
                                        <p:tav tm="16650">
                                          <p:val>
                                            <p:fltVal val="19.2548"/>
                                          </p:val>
                                        </p:tav>
                                        <p:tav tm="19970">
                                          <p:val>
                                            <p:fltVal val="19.8371"/>
                                          </p:val>
                                        </p:tav>
                                        <p:tav tm="23290">
                                          <p:val>
                                            <p:fltVal val="19.9936"/>
                                          </p:val>
                                        </p:tav>
                                        <p:tav tm="26620">
                                          <p:val>
                                            <p:fltVal val="19.9945"/>
                                          </p:val>
                                        </p:tav>
                                        <p:tav tm="29950">
                                          <p:val>
                                            <p:fltVal val="19.8447"/>
                                          </p:val>
                                        </p:tav>
                                        <p:tav tm="33280">
                                          <p:val>
                                            <p:fltVal val="19.2733"/>
                                          </p:val>
                                        </p:tav>
                                        <p:tav tm="36610">
                                          <p:val>
                                            <p:fltVal val="17.9968"/>
                                          </p:val>
                                        </p:tav>
                                        <p:tav tm="39940">
                                          <p:val>
                                            <p:fltVal val="15.7316"/>
                                          </p:val>
                                        </p:tav>
                                        <p:tav tm="43270">
                                          <p:val>
                                            <p:fltVal val="12.194"/>
                                          </p:val>
                                        </p:tav>
                                        <p:tav tm="46600">
                                          <p:val>
                                            <p:fltVal val="7.1005"/>
                                          </p:val>
                                        </p:tav>
                                        <p:tav tm="49930">
                                          <p:val>
                                            <p:fltVal val="0.1675"/>
                                          </p:val>
                                        </p:tav>
                                        <p:tav tm="53250">
                                          <p:val>
                                            <p:fltVal val="-6.8299"/>
                                          </p:val>
                                        </p:tav>
                                        <p:tav tm="56580">
                                          <p:val>
                                            <p:fltVal val="-12.0002"/>
                                          </p:val>
                                        </p:tav>
                                        <p:tav tm="59900">
                                          <p:val>
                                            <p:fltVal val="-15.593"/>
                                          </p:val>
                                        </p:tav>
                                        <p:tav tm="63220">
                                          <p:val>
                                            <p:fltVal val="-17.9075"/>
                                          </p:val>
                                        </p:tav>
                                        <p:tav tm="66540">
                                          <p:val>
                                            <p:fltVal val="-19.2249"/>
                                          </p:val>
                                        </p:tav>
                                        <p:tav tm="69870">
                                          <p:val>
                                            <p:fltVal val="-19.8271"/>
                                          </p:val>
                                        </p:tav>
                                        <p:tav tm="73190">
                                          <p:val>
                                            <p:fltVal val="-19.9924"/>
                                          </p:val>
                                        </p:tav>
                                        <p:tav tm="76510">
                                          <p:val>
                                            <p:fltVal val="-19.9955"/>
                                          </p:val>
                                        </p:tav>
                                        <p:tav tm="79830">
                                          <p:val>
                                            <p:fltVal val="-19.8557"/>
                                          </p:val>
                                        </p:tav>
                                        <p:tav tm="83160">
                                          <p:val>
                                            <p:fltVal val="-19.3045"/>
                                          </p:val>
                                        </p:tav>
                                        <p:tav tm="86480">
                                          <p:val>
                                            <p:fltVal val="-18.0634"/>
                                          </p:val>
                                        </p:tav>
                                        <p:tav tm="89800">
                                          <p:val>
                                            <p:fltVal val="-15.8505"/>
                                          </p:val>
                                        </p:tav>
                                        <p:tav tm="93120">
                                          <p:val>
                                            <p:fltVal val="-12.3847"/>
                                          </p:val>
                                        </p:tav>
                                        <p:tav tm="96450">
                                          <p:val>
                                            <p:fltVal val="-7.3674"/>
                                          </p:val>
                                        </p:tav>
                                        <p:tav tm="100000">
                                          <p:val>
                                            <p:fltVal val="0"/>
                                          </p:val>
                                        </p:tav>
                                      </p:tavLst>
                                    </p:anim>
                                  </p:childTnLst>
                                </p:cTn>
                              </p:par>
                            </p:childTnLst>
                          </p:cTn>
                        </p:par>
                      </p:childTnLst>
                    </p:cTn>
                  </p:par>
                </p:childTnLst>
              </p:cTn>
              <p:nextCondLst>
                <p:cond evt="onClick" delay="0">
                  <p:tgtEl>
                    <p:spTgt spid="10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A8F2794-8AF9-4084-AC35-2BEE81F247E9}"/>
                  </a:ext>
                </a:extLst>
              </p:cNvPr>
              <p:cNvSpPr>
                <a:spLocks noGrp="1"/>
              </p:cNvSpPr>
              <p:nvPr>
                <p:ph idx="1"/>
              </p:nvPr>
            </p:nvSpPr>
            <p:spPr>
              <a:xfrm>
                <a:off x="323528" y="2966469"/>
                <a:ext cx="7384587" cy="1481276"/>
              </a:xfrm>
            </p:spPr>
            <p:txBody>
              <a:bodyPr>
                <a:noAutofit/>
              </a:bodyPr>
              <a:lstStyle/>
              <a:p>
                <a:pPr marL="0" indent="0">
                  <a:buNone/>
                </a:pPr>
                <a:r>
                  <a:rPr lang="en-US" sz="2000" dirty="0">
                    <a:effectLst/>
                    <a:cs typeface="Arial" pitchFamily="34" charset="0"/>
                  </a:rPr>
                  <a:t>Number of nodes and edges of such Hypercube are:           </a:t>
                </a:r>
                <a14:m>
                  <m:oMath xmlns:m="http://schemas.openxmlformats.org/officeDocument/2006/math">
                    <m:sSubSup>
                      <m:sSubSupPr>
                        <m:ctrlPr>
                          <a:rPr lang="en-US" sz="2000" i="1" smtClean="0">
                            <a:effectLst/>
                            <a:latin typeface="Cambria Math" panose="02040503050406030204" pitchFamily="18" charset="0"/>
                            <a:ea typeface="PMingLiU" panose="02020500000000000000" pitchFamily="18" charset="-120"/>
                          </a:rPr>
                        </m:ctrlPr>
                      </m:sSubSupPr>
                      <m:e>
                        <m:r>
                          <a:rPr lang="bg-BG" sz="2000" i="1">
                            <a:effectLst/>
                            <a:latin typeface="Cambria Math" panose="02040503050406030204" pitchFamily="18" charset="0"/>
                            <a:ea typeface="PMingLiU" panose="02020500000000000000" pitchFamily="18" charset="-120"/>
                          </a:rPr>
                          <m:t>𝐸</m:t>
                        </m:r>
                      </m:e>
                      <m:sub>
                        <m:r>
                          <a:rPr lang="bg-BG" sz="2000" i="1">
                            <a:effectLst/>
                            <a:latin typeface="Cambria Math" panose="02040503050406030204" pitchFamily="18" charset="0"/>
                            <a:ea typeface="PMingLiU" panose="02020500000000000000" pitchFamily="18" charset="-120"/>
                          </a:rPr>
                          <m:t>0,</m:t>
                        </m:r>
                        <m:r>
                          <a:rPr lang="en-US" sz="2000" b="0" i="1" smtClean="0">
                            <a:effectLst/>
                            <a:latin typeface="Cambria Math" panose="02040503050406030204" pitchFamily="18" charset="0"/>
                            <a:ea typeface="PMingLiU" panose="02020500000000000000" pitchFamily="18" charset="-120"/>
                          </a:rPr>
                          <m:t>𝑑</m:t>
                        </m:r>
                      </m:sub>
                      <m:sup/>
                    </m:sSubSup>
                    <m:r>
                      <a:rPr lang="bg-BG" sz="2000" i="1">
                        <a:effectLst/>
                        <a:latin typeface="Cambria Math" panose="02040503050406030204" pitchFamily="18" charset="0"/>
                        <a:ea typeface="PMingLiU" panose="02020500000000000000" pitchFamily="18" charset="-120"/>
                      </a:rPr>
                      <m:t>=</m:t>
                    </m:r>
                    <m:sSup>
                      <m:sSupPr>
                        <m:ctrlPr>
                          <a:rPr lang="en-US" sz="2000" i="1">
                            <a:effectLst/>
                            <a:latin typeface="Cambria Math" panose="02040503050406030204" pitchFamily="18" charset="0"/>
                            <a:ea typeface="PMingLiU" panose="02020500000000000000" pitchFamily="18" charset="-120"/>
                          </a:rPr>
                        </m:ctrlPr>
                      </m:sSupPr>
                      <m:e>
                        <m:r>
                          <a:rPr lang="bg-BG" sz="2000" i="1">
                            <a:effectLst/>
                            <a:latin typeface="Cambria Math" panose="02040503050406030204" pitchFamily="18" charset="0"/>
                            <a:ea typeface="PMingLiU" panose="02020500000000000000" pitchFamily="18" charset="-120"/>
                          </a:rPr>
                          <m:t>2</m:t>
                        </m:r>
                      </m:e>
                      <m:sup>
                        <m:r>
                          <a:rPr lang="en-US" sz="2000" b="0" i="1" smtClean="0">
                            <a:effectLst/>
                            <a:latin typeface="Cambria Math" panose="02040503050406030204" pitchFamily="18" charset="0"/>
                            <a:ea typeface="PMingLiU" panose="02020500000000000000" pitchFamily="18" charset="-120"/>
                          </a:rPr>
                          <m:t>𝑑</m:t>
                        </m:r>
                      </m:sup>
                    </m:sSup>
                  </m:oMath>
                </a14:m>
                <a:r>
                  <a:rPr lang="en-US" sz="2000" dirty="0">
                    <a:effectLst/>
                    <a:ea typeface="Times New Roman" panose="02020603050405020304" pitchFamily="18" charset="0"/>
                    <a:cs typeface="Arial" panose="020B0604020202020204" pitchFamily="34" charset="0"/>
                  </a:rPr>
                  <a:t>                                  </a:t>
                </a:r>
                <a14:m>
                  <m:oMath xmlns:m="http://schemas.openxmlformats.org/officeDocument/2006/math">
                    <m:sSubSup>
                      <m:sSubSupPr>
                        <m:ctrlPr>
                          <a:rPr lang="en-US" sz="2000" i="1">
                            <a:effectLst/>
                            <a:latin typeface="Cambria Math" panose="02040503050406030204" pitchFamily="18" charset="0"/>
                            <a:ea typeface="PMingLiU" panose="02020500000000000000" pitchFamily="18" charset="-120"/>
                          </a:rPr>
                        </m:ctrlPr>
                      </m:sSubSupPr>
                      <m:e>
                        <m:r>
                          <a:rPr lang="bg-BG" sz="2000" i="1">
                            <a:effectLst/>
                            <a:latin typeface="Cambria Math" panose="02040503050406030204" pitchFamily="18" charset="0"/>
                            <a:ea typeface="PMingLiU" panose="02020500000000000000" pitchFamily="18" charset="-120"/>
                          </a:rPr>
                          <m:t>𝐸</m:t>
                        </m:r>
                      </m:e>
                      <m:sub>
                        <m:r>
                          <a:rPr lang="bg-BG" sz="2000" i="1">
                            <a:effectLst/>
                            <a:latin typeface="Cambria Math" panose="02040503050406030204" pitchFamily="18" charset="0"/>
                            <a:ea typeface="PMingLiU" panose="02020500000000000000" pitchFamily="18" charset="-120"/>
                          </a:rPr>
                          <m:t>1,</m:t>
                        </m:r>
                        <m:r>
                          <a:rPr lang="en-US" sz="2000" b="0" i="1" smtClean="0">
                            <a:effectLst/>
                            <a:latin typeface="Cambria Math" panose="02040503050406030204" pitchFamily="18" charset="0"/>
                            <a:ea typeface="PMingLiU" panose="02020500000000000000" pitchFamily="18" charset="-120"/>
                          </a:rPr>
                          <m:t>𝑑</m:t>
                        </m:r>
                      </m:sub>
                      <m:sup/>
                    </m:sSubSup>
                    <m:r>
                      <a:rPr lang="bg-BG" sz="2000" i="1">
                        <a:effectLst/>
                        <a:latin typeface="Cambria Math" panose="02040503050406030204" pitchFamily="18" charset="0"/>
                        <a:ea typeface="PMingLiU" panose="02020500000000000000" pitchFamily="18" charset="-120"/>
                      </a:rPr>
                      <m:t>=</m:t>
                    </m:r>
                    <m:r>
                      <a:rPr lang="en-US" sz="2000" b="0" i="1" smtClean="0">
                        <a:effectLst/>
                        <a:latin typeface="Cambria Math" panose="02040503050406030204" pitchFamily="18" charset="0"/>
                        <a:ea typeface="PMingLiU" panose="02020500000000000000" pitchFamily="18" charset="-120"/>
                      </a:rPr>
                      <m:t>𝑅</m:t>
                    </m:r>
                    <m:sSup>
                      <m:sSupPr>
                        <m:ctrlPr>
                          <a:rPr lang="en-US" sz="2000" i="1">
                            <a:effectLst/>
                            <a:latin typeface="Cambria Math" panose="02040503050406030204" pitchFamily="18" charset="0"/>
                            <a:ea typeface="PMingLiU" panose="02020500000000000000" pitchFamily="18" charset="-120"/>
                          </a:rPr>
                        </m:ctrlPr>
                      </m:sSupPr>
                      <m:e>
                        <m:r>
                          <a:rPr lang="bg-BG" sz="2000" i="1">
                            <a:effectLst/>
                            <a:latin typeface="Cambria Math" panose="02040503050406030204" pitchFamily="18" charset="0"/>
                            <a:ea typeface="PMingLiU" panose="02020500000000000000" pitchFamily="18" charset="-120"/>
                          </a:rPr>
                          <m:t>2</m:t>
                        </m:r>
                      </m:e>
                      <m:sup>
                        <m:r>
                          <a:rPr lang="en-US" sz="2000" b="0" i="1" smtClean="0">
                            <a:effectLst/>
                            <a:latin typeface="Cambria Math" panose="02040503050406030204" pitchFamily="18" charset="0"/>
                            <a:ea typeface="PMingLiU" panose="02020500000000000000" pitchFamily="18" charset="-120"/>
                          </a:rPr>
                          <m:t>𝑑</m:t>
                        </m:r>
                        <m:r>
                          <a:rPr lang="bg-BG" sz="2000" i="1">
                            <a:effectLst/>
                            <a:latin typeface="Cambria Math" panose="02040503050406030204" pitchFamily="18" charset="0"/>
                            <a:ea typeface="PMingLiU" panose="02020500000000000000" pitchFamily="18" charset="-120"/>
                          </a:rPr>
                          <m:t>−1</m:t>
                        </m:r>
                      </m:sup>
                    </m:sSup>
                  </m:oMath>
                </a14:m>
                <a:endParaRPr lang="en-US" sz="2000" dirty="0">
                  <a:effectLst/>
                  <a:ea typeface="Times New Roman" panose="02020603050405020304" pitchFamily="18"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p:txBody>
          </p:sp>
        </mc:Choice>
        <mc:Fallback xmlns="">
          <p:sp>
            <p:nvSpPr>
              <p:cNvPr id="3" name="Content Placeholder 2">
                <a:extLst>
                  <a:ext uri="{FF2B5EF4-FFF2-40B4-BE49-F238E27FC236}">
                    <a16:creationId xmlns:a16="http://schemas.microsoft.com/office/drawing/2014/main" id="{7A8F2794-8AF9-4084-AC35-2BEE81F247E9}"/>
                  </a:ext>
                </a:extLst>
              </p:cNvPr>
              <p:cNvSpPr>
                <a:spLocks noGrp="1" noRot="1" noChangeAspect="1" noMove="1" noResize="1" noEditPoints="1" noAdjustHandles="1" noChangeArrowheads="1" noChangeShapeType="1" noTextEdit="1"/>
              </p:cNvSpPr>
              <p:nvPr>
                <p:ph idx="1"/>
              </p:nvPr>
            </p:nvSpPr>
            <p:spPr>
              <a:xfrm>
                <a:off x="323528" y="2966469"/>
                <a:ext cx="7384587" cy="1481276"/>
              </a:xfrm>
              <a:blipFill>
                <a:blip r:embed="rId2"/>
                <a:stretch>
                  <a:fillRect l="-826" t="-412"/>
                </a:stretch>
              </a:blipFill>
            </p:spPr>
            <p:txBody>
              <a:bodyPr/>
              <a:lstStyle/>
              <a:p>
                <a:r>
                  <a:rPr lang="en-US">
                    <a:noFill/>
                  </a:rPr>
                  <a:t> </a:t>
                </a:r>
              </a:p>
            </p:txBody>
          </p:sp>
        </mc:Fallback>
      </mc:AlternateContent>
      <p:sp>
        <p:nvSpPr>
          <p:cNvPr id="7" name="Title 1">
            <a:extLst>
              <a:ext uri="{FF2B5EF4-FFF2-40B4-BE49-F238E27FC236}">
                <a16:creationId xmlns:a16="http://schemas.microsoft.com/office/drawing/2014/main" id="{EFC46652-2AAD-48E7-B462-16752C0EC6D1}"/>
              </a:ext>
            </a:extLst>
          </p:cNvPr>
          <p:cNvSpPr txBox="1">
            <a:spLocks/>
          </p:cNvSpPr>
          <p:nvPr/>
        </p:nvSpPr>
        <p:spPr>
          <a:xfrm>
            <a:off x="-22689" y="224857"/>
            <a:ext cx="9144000" cy="648072"/>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defTabSz="914400"/>
            <a:r>
              <a:rPr lang="en-US" sz="2800" b="1" dirty="0">
                <a:solidFill>
                  <a:schemeClr val="accent2">
                    <a:lumMod val="50000"/>
                  </a:schemeClr>
                </a:solidFill>
                <a:latin typeface="Times New Roman Cyr" pitchFamily="18" charset="0"/>
                <a:cs typeface="Times New Roman Cyr" pitchFamily="18" charset="0"/>
              </a:rPr>
              <a:t>Hypercube and Node Numbering</a:t>
            </a:r>
            <a:endParaRPr lang="bg-BG" sz="2800" b="1" dirty="0">
              <a:solidFill>
                <a:schemeClr val="accent2">
                  <a:lumMod val="50000"/>
                </a:schemeClr>
              </a:solidFill>
              <a:latin typeface="Times New Roman Cyr" pitchFamily="18" charset="0"/>
              <a:cs typeface="Times New Roman Cyr" pitchFamily="18" charset="0"/>
            </a:endParaRPr>
          </a:p>
        </p:txBody>
      </p:sp>
      <p:sp>
        <p:nvSpPr>
          <p:cNvPr id="207" name="TextBox 206">
            <a:extLst>
              <a:ext uri="{FF2B5EF4-FFF2-40B4-BE49-F238E27FC236}">
                <a16:creationId xmlns:a16="http://schemas.microsoft.com/office/drawing/2014/main" id="{7DD80EEC-FA3B-4B4B-A3C5-7B573AF395B1}"/>
              </a:ext>
            </a:extLst>
          </p:cNvPr>
          <p:cNvSpPr txBox="1"/>
          <p:nvPr/>
        </p:nvSpPr>
        <p:spPr>
          <a:xfrm>
            <a:off x="1187625" y="1159188"/>
            <a:ext cx="7384588" cy="400110"/>
          </a:xfrm>
          <a:prstGeom prst="rect">
            <a:avLst/>
          </a:prstGeom>
          <a:noFill/>
        </p:spPr>
        <p:txBody>
          <a:bodyPr wrap="square">
            <a:spAutoFit/>
          </a:bodyPr>
          <a:lstStyle/>
          <a:p>
            <a:pPr marL="0" indent="0">
              <a:buNone/>
            </a:pPr>
            <a:r>
              <a:rPr lang="en-US" sz="2000" dirty="0">
                <a:latin typeface="Arial" panose="020B0604020202020204" pitchFamily="34" charset="0"/>
                <a:cs typeface="Arial" panose="020B0604020202020204" pitchFamily="34" charset="0"/>
              </a:rPr>
              <a:t>Hypercubes with different dimensions (0 - 3):</a:t>
            </a:r>
          </a:p>
        </p:txBody>
      </p:sp>
      <mc:AlternateContent xmlns:mc="http://schemas.openxmlformats.org/markup-compatibility/2006" xmlns:am3d="http://schemas.microsoft.com/office/drawing/2017/model3d">
        <mc:Choice Requires="am3d">
          <p:graphicFrame>
            <p:nvGraphicFramePr>
              <p:cNvPr id="2" name="3D модел 1">
                <a:extLst>
                  <a:ext uri="{FF2B5EF4-FFF2-40B4-BE49-F238E27FC236}">
                    <a16:creationId xmlns:a16="http://schemas.microsoft.com/office/drawing/2014/main" id="{D2181FEE-3E70-46B2-B4B5-4BC47E419624}"/>
                  </a:ext>
                </a:extLst>
              </p:cNvPr>
              <p:cNvGraphicFramePr>
                <a:graphicFrameLocks noChangeAspect="1"/>
              </p:cNvGraphicFramePr>
              <p:nvPr/>
            </p:nvGraphicFramePr>
            <p:xfrm>
              <a:off x="1925519" y="1701023"/>
              <a:ext cx="1517081" cy="1005066"/>
            </p:xfrm>
            <a:graphic>
              <a:graphicData uri="http://schemas.microsoft.com/office/drawing/2017/model3d">
                <am3d:model3d r:embed="rId3">
                  <am3d:spPr>
                    <a:xfrm>
                      <a:off x="0" y="0"/>
                      <a:ext cx="1517081" cy="1005066"/>
                    </a:xfrm>
                    <a:prstGeom prst="rect">
                      <a:avLst/>
                    </a:prstGeom>
                  </am3d:spPr>
                  <am3d:camera>
                    <am3d:pos x="0" y="0" z="49958541"/>
                    <am3d:up dx="0" dy="36000000" dz="0"/>
                    <am3d:lookAt x="0" y="0" z="0"/>
                    <am3d:perspective fov="2700000"/>
                  </am3d:camera>
                  <am3d:trans>
                    <am3d:meterPerModelUnit n="63274" d="1000000"/>
                    <am3d:preTrans dx="0" dy="0" dz="0"/>
                    <am3d:scale>
                      <am3d:sx n="1000000" d="1000000"/>
                      <am3d:sy n="1000000" d="1000000"/>
                      <am3d:sz n="1000000" d="1000000"/>
                    </am3d:scale>
                    <am3d:rot ax="5486385" ay="44428" az="-1633059"/>
                    <am3d:postTrans dx="0" dy="0" dz="0"/>
                  </am3d:trans>
                  <am3d:raster rName="Office3DRenderer" rVer="16.0.8326">
                    <am3d:blip r:embed="rId4"/>
                  </am3d:raster>
                  <am3d:objViewport viewportSz="176360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2" name="3D модел 1">
                <a:extLst>
                  <a:ext uri="{FF2B5EF4-FFF2-40B4-BE49-F238E27FC236}">
                    <a16:creationId xmlns:a16="http://schemas.microsoft.com/office/drawing/2014/main" id="{D2181FEE-3E70-46B2-B4B5-4BC47E419624}"/>
                  </a:ext>
                </a:extLst>
              </p:cNvPr>
              <p:cNvPicPr>
                <a:picLocks noGrp="1" noRot="1" noChangeAspect="1" noMove="1" noResize="1" noEditPoints="1" noAdjustHandles="1" noChangeArrowheads="1" noChangeShapeType="1" noCrop="1"/>
              </p:cNvPicPr>
              <p:nvPr/>
            </p:nvPicPr>
            <p:blipFill>
              <a:blip r:embed="rId5"/>
              <a:stretch>
                <a:fillRect/>
              </a:stretch>
            </p:blipFill>
            <p:spPr>
              <a:xfrm>
                <a:off x="1925519" y="1701023"/>
                <a:ext cx="1517081" cy="1005066"/>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5" name="3D модел 4">
                <a:extLst>
                  <a:ext uri="{FF2B5EF4-FFF2-40B4-BE49-F238E27FC236}">
                    <a16:creationId xmlns:a16="http://schemas.microsoft.com/office/drawing/2014/main" id="{BAF3ED6F-4909-4CC2-BD12-D0B145745137}"/>
                  </a:ext>
                </a:extLst>
              </p:cNvPr>
              <p:cNvGraphicFramePr>
                <a:graphicFrameLocks noChangeAspect="1"/>
              </p:cNvGraphicFramePr>
              <p:nvPr/>
            </p:nvGraphicFramePr>
            <p:xfrm>
              <a:off x="4156674" y="1327735"/>
              <a:ext cx="1832109" cy="1718195"/>
            </p:xfrm>
            <a:graphic>
              <a:graphicData uri="http://schemas.microsoft.com/office/drawing/2017/model3d">
                <am3d:model3d r:embed="rId6">
                  <am3d:spPr>
                    <a:xfrm>
                      <a:off x="0" y="0"/>
                      <a:ext cx="1832109" cy="1718195"/>
                    </a:xfrm>
                    <a:prstGeom prst="rect">
                      <a:avLst/>
                    </a:prstGeom>
                  </am3d:spPr>
                  <am3d:camera>
                    <am3d:pos x="0" y="0" z="67258493"/>
                    <am3d:up dx="0" dy="36000000" dz="0"/>
                    <am3d:lookAt x="0" y="0" z="0"/>
                    <am3d:perspective fov="2700000"/>
                  </am3d:camera>
                  <am3d:trans>
                    <am3d:meterPerModelUnit n="62695" d="1000000"/>
                    <am3d:preTrans dx="13542308" dy="-13485893" dz="0"/>
                    <am3d:scale>
                      <am3d:sx n="1000000" d="1000000"/>
                      <am3d:sy n="1000000" d="1000000"/>
                      <am3d:sz n="1000000" d="1000000"/>
                    </am3d:scale>
                    <am3d:rot ax="-2912558" ay="-978044" az="1057564"/>
                    <am3d:postTrans dx="0" dy="0" dz="0"/>
                  </am3d:trans>
                  <am3d:raster rName="Office3DRenderer" rVer="16.0.8326">
                    <am3d:blip r:embed="rId7"/>
                  </am3d:raster>
                  <am3d:objViewport viewportSz="230674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5" name="3D модел 4">
                <a:extLst>
                  <a:ext uri="{FF2B5EF4-FFF2-40B4-BE49-F238E27FC236}">
                    <a16:creationId xmlns:a16="http://schemas.microsoft.com/office/drawing/2014/main" id="{BAF3ED6F-4909-4CC2-BD12-D0B145745137}"/>
                  </a:ext>
                </a:extLst>
              </p:cNvPr>
              <p:cNvPicPr>
                <a:picLocks noGrp="1" noRot="1" noChangeAspect="1" noMove="1" noResize="1" noEditPoints="1" noAdjustHandles="1" noChangeArrowheads="1" noChangeShapeType="1" noCrop="1"/>
              </p:cNvPicPr>
              <p:nvPr/>
            </p:nvPicPr>
            <p:blipFill>
              <a:blip r:embed="rId8"/>
              <a:stretch>
                <a:fillRect/>
              </a:stretch>
            </p:blipFill>
            <p:spPr>
              <a:xfrm>
                <a:off x="4156674" y="1327735"/>
                <a:ext cx="1832109" cy="1718195"/>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4" name="3D модел 3">
                <a:extLst>
                  <a:ext uri="{FF2B5EF4-FFF2-40B4-BE49-F238E27FC236}">
                    <a16:creationId xmlns:a16="http://schemas.microsoft.com/office/drawing/2014/main" id="{5C76B1D2-BE06-4798-B829-5DCF1A79A3EA}"/>
                  </a:ext>
                </a:extLst>
              </p:cNvPr>
              <p:cNvGraphicFramePr>
                <a:graphicFrameLocks noChangeAspect="1"/>
              </p:cNvGraphicFramePr>
              <p:nvPr/>
            </p:nvGraphicFramePr>
            <p:xfrm>
              <a:off x="537227" y="1890701"/>
              <a:ext cx="730655" cy="730654"/>
            </p:xfrm>
            <a:graphic>
              <a:graphicData uri="http://schemas.microsoft.com/office/drawing/2017/model3d">
                <am3d:model3d r:embed="rId9">
                  <am3d:spPr>
                    <a:xfrm>
                      <a:off x="0" y="0"/>
                      <a:ext cx="730655" cy="730654"/>
                    </a:xfrm>
                    <a:prstGeom prst="rect">
                      <a:avLst/>
                    </a:prstGeom>
                  </am3d:spPr>
                  <am3d:camera>
                    <am3d:pos x="0" y="0" z="80162077"/>
                    <am3d:up dx="0" dy="36000000" dz="0"/>
                    <am3d:lookAt x="0" y="0" z="0"/>
                    <am3d:perspective fov="2700000"/>
                  </am3d:camera>
                  <am3d:trans>
                    <am3d:meterPerModelUnit n="250000" d="1000000"/>
                    <am3d:preTrans dx="0" dy="0" dz="0"/>
                    <am3d:scale>
                      <am3d:sx n="1000000" d="1000000"/>
                      <am3d:sy n="1000000" d="1000000"/>
                      <am3d:sz n="1000000" d="1000000"/>
                    </am3d:scale>
                    <am3d:rot ax="1313320" ay="1950998" az="731213"/>
                    <am3d:postTrans dx="0" dy="0" dz="0"/>
                  </am3d:trans>
                  <am3d:raster rName="Office3DRenderer" rVer="16.0.8326">
                    <am3d:blip r:embed="rId10"/>
                  </am3d:raster>
                  <am3d:objViewport viewportSz="118612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4" name="3D модел 3">
                <a:extLst>
                  <a:ext uri="{FF2B5EF4-FFF2-40B4-BE49-F238E27FC236}">
                    <a16:creationId xmlns:a16="http://schemas.microsoft.com/office/drawing/2014/main" id="{5C76B1D2-BE06-4798-B829-5DCF1A79A3EA}"/>
                  </a:ext>
                </a:extLst>
              </p:cNvPr>
              <p:cNvPicPr>
                <a:picLocks noGrp="1" noRot="1" noChangeAspect="1" noMove="1" noResize="1" noEditPoints="1" noAdjustHandles="1" noChangeArrowheads="1" noChangeShapeType="1" noCrop="1"/>
              </p:cNvPicPr>
              <p:nvPr/>
            </p:nvPicPr>
            <p:blipFill>
              <a:blip r:embed="rId11"/>
              <a:stretch>
                <a:fillRect/>
              </a:stretch>
            </p:blipFill>
            <p:spPr>
              <a:xfrm>
                <a:off x="537227" y="1890701"/>
                <a:ext cx="730655" cy="730654"/>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10" name="3D модел 9">
                <a:extLst>
                  <a:ext uri="{FF2B5EF4-FFF2-40B4-BE49-F238E27FC236}">
                    <a16:creationId xmlns:a16="http://schemas.microsoft.com/office/drawing/2014/main" id="{478C8A2E-6C09-416A-83D1-D8C4766346BA}"/>
                  </a:ext>
                </a:extLst>
              </p:cNvPr>
              <p:cNvGraphicFramePr>
                <a:graphicFrameLocks noChangeAspect="1"/>
              </p:cNvGraphicFramePr>
              <p:nvPr/>
            </p:nvGraphicFramePr>
            <p:xfrm>
              <a:off x="6822850" y="1383986"/>
              <a:ext cx="1581111" cy="1676357"/>
            </p:xfrm>
            <a:graphic>
              <a:graphicData uri="http://schemas.microsoft.com/office/drawing/2017/model3d">
                <am3d:model3d r:embed="rId12">
                  <am3d:spPr>
                    <a:xfrm>
                      <a:off x="0" y="0"/>
                      <a:ext cx="1581111" cy="1676357"/>
                    </a:xfrm>
                    <a:prstGeom prst="rect">
                      <a:avLst/>
                    </a:prstGeom>
                  </am3d:spPr>
                  <am3d:camera>
                    <am3d:pos x="0" y="0" z="81053154"/>
                    <am3d:up dx="0" dy="36000000" dz="0"/>
                    <am3d:lookAt x="0" y="0" z="0"/>
                    <am3d:perspective fov="2700000"/>
                  </am3d:camera>
                  <am3d:trans>
                    <am3d:meterPerModelUnit n="62500" d="1000000"/>
                    <am3d:preTrans dx="0" dy="0" dz="13500000"/>
                    <am3d:scale>
                      <am3d:sx n="1000000" d="1000000"/>
                      <am3d:sy n="1000000" d="1000000"/>
                      <am3d:sz n="1000000" d="1000000"/>
                    </am3d:scale>
                    <am3d:rot ax="1765059" ay="-1212644" az="-661432"/>
                    <am3d:postTrans dx="0" dy="0" dz="0"/>
                  </am3d:trans>
                  <am3d:raster rName="Office3DRenderer" rVer="16.0.8326">
                    <am3d:blip r:embed="rId13"/>
                  </am3d:raster>
                  <am3d:objViewport viewportSz="190495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0" name="3D модел 9">
                <a:extLst>
                  <a:ext uri="{FF2B5EF4-FFF2-40B4-BE49-F238E27FC236}">
                    <a16:creationId xmlns:a16="http://schemas.microsoft.com/office/drawing/2014/main" id="{478C8A2E-6C09-416A-83D1-D8C4766346BA}"/>
                  </a:ext>
                </a:extLst>
              </p:cNvPr>
              <p:cNvPicPr>
                <a:picLocks noGrp="1" noRot="1" noChangeAspect="1" noMove="1" noResize="1" noEditPoints="1" noAdjustHandles="1" noChangeArrowheads="1" noChangeShapeType="1" noCrop="1"/>
              </p:cNvPicPr>
              <p:nvPr/>
            </p:nvPicPr>
            <p:blipFill>
              <a:blip r:embed="rId14"/>
              <a:stretch>
                <a:fillRect/>
              </a:stretch>
            </p:blipFill>
            <p:spPr>
              <a:xfrm>
                <a:off x="6822850" y="1383986"/>
                <a:ext cx="1581111" cy="1676357"/>
              </a:xfrm>
              <a:prstGeom prst="rect">
                <a:avLst/>
              </a:prstGeom>
            </p:spPr>
          </p:pic>
        </mc:Fallback>
      </mc:AlternateContent>
      <p:sp>
        <p:nvSpPr>
          <p:cNvPr id="41" name="TextBox 17">
            <a:extLst>
              <a:ext uri="{FF2B5EF4-FFF2-40B4-BE49-F238E27FC236}">
                <a16:creationId xmlns:a16="http://schemas.microsoft.com/office/drawing/2014/main" id="{FFFFE0F4-5AF4-4972-BF5F-E3C5CA02E3BA}"/>
              </a:ext>
            </a:extLst>
          </p:cNvPr>
          <p:cNvSpPr txBox="1"/>
          <p:nvPr/>
        </p:nvSpPr>
        <p:spPr>
          <a:xfrm>
            <a:off x="827583" y="4095082"/>
            <a:ext cx="5196703" cy="1938974"/>
          </a:xfrm>
          <a:prstGeom prst="rect">
            <a:avLst/>
          </a:prstGeom>
          <a:noFill/>
        </p:spPr>
        <p:txBody>
          <a:bodyPr wrap="square" lIns="91422" tIns="45711" rIns="91422" bIns="45711" rtlCol="0">
            <a:spAutoFit/>
          </a:bodyPr>
          <a:lstStyle/>
          <a:p>
            <a:pPr algn="just"/>
            <a:r>
              <a:rPr lang="en-US" sz="2000" dirty="0">
                <a:latin typeface="Arial" pitchFamily="34" charset="0"/>
                <a:cs typeface="Arial" pitchFamily="34" charset="0"/>
              </a:rPr>
              <a:t>	Each node (and also edges) can be numbered with binary string label. Zeroth node can be arbitrary chosen.</a:t>
            </a:r>
          </a:p>
          <a:p>
            <a:pPr algn="just"/>
            <a:r>
              <a:rPr lang="en-US" sz="2000" dirty="0">
                <a:latin typeface="Arial" pitchFamily="34" charset="0"/>
                <a:cs typeface="Arial" pitchFamily="34" charset="0"/>
              </a:rPr>
              <a:t>	</a:t>
            </a:r>
            <a:r>
              <a:rPr lang="en-US" sz="2000" dirty="0">
                <a:solidFill>
                  <a:schemeClr val="tx2"/>
                </a:solidFill>
                <a:latin typeface="Arial" pitchFamily="34" charset="0"/>
                <a:cs typeface="Arial" pitchFamily="34" charset="0"/>
              </a:rPr>
              <a:t>Two nodes in a hypercube are neighbors, if </a:t>
            </a:r>
            <a:r>
              <a:rPr lang="en-GB" sz="2000" dirty="0">
                <a:solidFill>
                  <a:schemeClr val="tx2"/>
                </a:solidFill>
                <a:latin typeface="Arial" pitchFamily="34" charset="0"/>
                <a:cs typeface="Arial" pitchFamily="34" charset="0"/>
              </a:rPr>
              <a:t>they differ by only one symbol </a:t>
            </a:r>
            <a:r>
              <a:rPr lang="en-US" sz="2000" dirty="0">
                <a:solidFill>
                  <a:schemeClr val="tx2"/>
                </a:solidFill>
                <a:latin typeface="Arial" pitchFamily="34" charset="0"/>
                <a:cs typeface="Arial" pitchFamily="34" charset="0"/>
              </a:rPr>
              <a:t>(</a:t>
            </a:r>
            <a:r>
              <a:rPr lang="en-GB" sz="2000" dirty="0">
                <a:solidFill>
                  <a:schemeClr val="tx2"/>
                </a:solidFill>
                <a:latin typeface="Arial" pitchFamily="34" charset="0"/>
                <a:cs typeface="Arial" pitchFamily="34" charset="0"/>
              </a:rPr>
              <a:t>their Hamming distance is 1</a:t>
            </a:r>
            <a:r>
              <a:rPr lang="en-US" sz="2000" dirty="0">
                <a:solidFill>
                  <a:schemeClr val="tx2"/>
                </a:solidFill>
                <a:latin typeface="Arial" pitchFamily="34" charset="0"/>
                <a:cs typeface="Arial" pitchFamily="34" charset="0"/>
              </a:rPr>
              <a:t>).</a:t>
            </a:r>
            <a:endParaRPr lang="bg-BG" sz="2000" dirty="0">
              <a:solidFill>
                <a:schemeClr val="tx2"/>
              </a:solidFill>
              <a:latin typeface="Arial" pitchFamily="34" charset="0"/>
              <a:cs typeface="Arial" pitchFamily="34" charset="0"/>
            </a:endParaRPr>
          </a:p>
        </p:txBody>
      </p:sp>
      <mc:AlternateContent xmlns:mc="http://schemas.openxmlformats.org/markup-compatibility/2006" xmlns:am3d="http://schemas.microsoft.com/office/drawing/2017/model3d">
        <mc:Choice Requires="am3d">
          <p:graphicFrame>
            <p:nvGraphicFramePr>
              <p:cNvPr id="11" name="3D модел 10">
                <a:extLst>
                  <a:ext uri="{FF2B5EF4-FFF2-40B4-BE49-F238E27FC236}">
                    <a16:creationId xmlns:a16="http://schemas.microsoft.com/office/drawing/2014/main" id="{BBE27AE2-A265-4222-B672-C92267DAB7D6}"/>
                  </a:ext>
                </a:extLst>
              </p:cNvPr>
              <p:cNvGraphicFramePr>
                <a:graphicFrameLocks noChangeAspect="1"/>
              </p:cNvGraphicFramePr>
              <p:nvPr/>
            </p:nvGraphicFramePr>
            <p:xfrm>
              <a:off x="5988783" y="3385688"/>
              <a:ext cx="3065905" cy="2266103"/>
            </p:xfrm>
            <a:graphic>
              <a:graphicData uri="http://schemas.microsoft.com/office/drawing/2017/model3d">
                <am3d:model3d r:embed="rId15">
                  <am3d:spPr>
                    <a:xfrm>
                      <a:off x="0" y="0"/>
                      <a:ext cx="3065905" cy="2266103"/>
                    </a:xfrm>
                    <a:prstGeom prst="rect">
                      <a:avLst/>
                    </a:prstGeom>
                  </am3d:spPr>
                  <am3d:camera>
                    <am3d:pos x="0" y="0" z="58898293"/>
                    <am3d:up dx="0" dy="36000000" dz="0"/>
                    <am3d:lookAt x="0" y="0" z="0"/>
                    <am3d:perspective fov="2700000"/>
                  </am3d:camera>
                  <am3d:trans>
                    <am3d:meterPerModelUnit n="726619" d="1000000"/>
                    <am3d:preTrans dx="-267351" dy="-680116" dz="1307"/>
                    <am3d:scale>
                      <am3d:sx n="1000000" d="1000000"/>
                      <am3d:sy n="1000000" d="1000000"/>
                      <am3d:sz n="1000000" d="1000000"/>
                    </am3d:scale>
                    <am3d:rot ax="10703637" ay="-50275" az="-10798568"/>
                    <am3d:postTrans dx="0" dy="0" dz="0"/>
                  </am3d:trans>
                  <am3d:raster rName="Office3DRenderer" rVer="16.0.8326">
                    <am3d:blip r:embed="rId16"/>
                  </am3d:raster>
                  <am3d:objViewport viewportSz="397996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1" name="3D модел 10">
                <a:extLst>
                  <a:ext uri="{FF2B5EF4-FFF2-40B4-BE49-F238E27FC236}">
                    <a16:creationId xmlns:a16="http://schemas.microsoft.com/office/drawing/2014/main" id="{BBE27AE2-A265-4222-B672-C92267DAB7D6}"/>
                  </a:ext>
                </a:extLst>
              </p:cNvPr>
              <p:cNvPicPr>
                <a:picLocks noGrp="1" noRot="1" noChangeAspect="1" noMove="1" noResize="1" noEditPoints="1" noAdjustHandles="1" noChangeArrowheads="1" noChangeShapeType="1" noCrop="1"/>
              </p:cNvPicPr>
              <p:nvPr/>
            </p:nvPicPr>
            <p:blipFill>
              <a:blip r:embed="rId17"/>
              <a:stretch>
                <a:fillRect/>
              </a:stretch>
            </p:blipFill>
            <p:spPr>
              <a:xfrm>
                <a:off x="5988783" y="3385688"/>
                <a:ext cx="3065905" cy="2266103"/>
              </a:xfrm>
              <a:prstGeom prst="rect">
                <a:avLst/>
              </a:prstGeom>
            </p:spPr>
          </p:pic>
        </mc:Fallback>
      </mc:AlternateContent>
      <p:sp>
        <p:nvSpPr>
          <p:cNvPr id="67" name="Footer Placeholder 4">
            <a:extLst>
              <a:ext uri="{FF2B5EF4-FFF2-40B4-BE49-F238E27FC236}">
                <a16:creationId xmlns:a16="http://schemas.microsoft.com/office/drawing/2014/main" id="{26CFC7AC-CE00-4F27-9B34-F459C8A7223E}"/>
              </a:ext>
            </a:extLst>
          </p:cNvPr>
          <p:cNvSpPr>
            <a:spLocks noGrp="1"/>
          </p:cNvSpPr>
          <p:nvPr>
            <p:ph type="ftr" sz="quarter" idx="11"/>
          </p:nvPr>
        </p:nvSpPr>
        <p:spPr>
          <a:xfrm>
            <a:off x="3276982" y="6349424"/>
            <a:ext cx="4824536" cy="365125"/>
          </a:xfrm>
        </p:spPr>
        <p:txBody>
          <a:bodyPr/>
          <a:lstStyle/>
          <a:p>
            <a:r>
              <a:rPr lang="en-US" sz="1700" dirty="0">
                <a:solidFill>
                  <a:srgbClr val="FFC000"/>
                </a:solidFill>
              </a:rPr>
              <a:t>Petar </a:t>
            </a:r>
            <a:r>
              <a:rPr lang="en-US" sz="1700" dirty="0" err="1">
                <a:solidFill>
                  <a:srgbClr val="FFC000"/>
                </a:solidFill>
              </a:rPr>
              <a:t>Danev</a:t>
            </a:r>
            <a:r>
              <a:rPr lang="en-US" sz="1700" dirty="0">
                <a:solidFill>
                  <a:srgbClr val="FFC000"/>
                </a:solidFill>
              </a:rPr>
              <a:t> &amp; </a:t>
            </a:r>
            <a:r>
              <a:rPr lang="en-US" sz="1700" dirty="0" err="1">
                <a:solidFill>
                  <a:srgbClr val="FFC000"/>
                </a:solidFill>
              </a:rPr>
              <a:t>Hristo</a:t>
            </a:r>
            <a:r>
              <a:rPr lang="en-US" sz="1700" dirty="0">
                <a:solidFill>
                  <a:srgbClr val="FFC000"/>
                </a:solidFill>
              </a:rPr>
              <a:t> </a:t>
            </a:r>
            <a:r>
              <a:rPr lang="en-US" sz="1700" dirty="0" err="1">
                <a:solidFill>
                  <a:srgbClr val="FFC000"/>
                </a:solidFill>
              </a:rPr>
              <a:t>Tonchev</a:t>
            </a:r>
            <a:endParaRPr lang="bg-BG" sz="1700" dirty="0">
              <a:solidFill>
                <a:srgbClr val="FFC000"/>
              </a:solidFill>
            </a:endParaRPr>
          </a:p>
        </p:txBody>
      </p:sp>
      <p:sp>
        <p:nvSpPr>
          <p:cNvPr id="68" name="Slide Number Placeholder 5">
            <a:extLst>
              <a:ext uri="{FF2B5EF4-FFF2-40B4-BE49-F238E27FC236}">
                <a16:creationId xmlns:a16="http://schemas.microsoft.com/office/drawing/2014/main" id="{5A33796E-D032-4A8F-9008-E051B8F69A13}"/>
              </a:ext>
            </a:extLst>
          </p:cNvPr>
          <p:cNvSpPr>
            <a:spLocks noGrp="1"/>
          </p:cNvSpPr>
          <p:nvPr>
            <p:ph type="sldNum" sz="quarter" idx="12"/>
          </p:nvPr>
        </p:nvSpPr>
        <p:spPr>
          <a:xfrm>
            <a:off x="7812360" y="6380161"/>
            <a:ext cx="578317" cy="365125"/>
          </a:xfrm>
        </p:spPr>
        <p:txBody>
          <a:bodyPr/>
          <a:lstStyle/>
          <a:p>
            <a:fld id="{666D7441-A661-464A-8616-59533B53E3BB}" type="slidenum">
              <a:rPr lang="bg-BG" sz="2000" smtClean="0"/>
              <a:pPr/>
              <a:t>12</a:t>
            </a:fld>
            <a:endParaRPr lang="bg-BG" sz="2000" dirty="0"/>
          </a:p>
        </p:txBody>
      </p:sp>
      <p:sp>
        <p:nvSpPr>
          <p:cNvPr id="9" name="Контейнер за дата 8">
            <a:extLst>
              <a:ext uri="{FF2B5EF4-FFF2-40B4-BE49-F238E27FC236}">
                <a16:creationId xmlns:a16="http://schemas.microsoft.com/office/drawing/2014/main" id="{E7560A05-B0F0-FE55-A6EC-B4D74574E251}"/>
              </a:ext>
            </a:extLst>
          </p:cNvPr>
          <p:cNvSpPr>
            <a:spLocks noGrp="1"/>
          </p:cNvSpPr>
          <p:nvPr>
            <p:ph type="dt" sz="half" idx="10"/>
          </p:nvPr>
        </p:nvSpPr>
        <p:spPr>
          <a:xfrm>
            <a:off x="753323" y="6348146"/>
            <a:ext cx="2057400" cy="365125"/>
          </a:xfrm>
        </p:spPr>
        <p:txBody>
          <a:bodyPr/>
          <a:lstStyle/>
          <a:p>
            <a:fld id="{EAAF582D-13FA-400D-B6A5-E759123A8581}" type="datetime1">
              <a:rPr lang="en-US" sz="1700" smtClean="0">
                <a:solidFill>
                  <a:srgbClr val="FFC000"/>
                </a:solidFill>
              </a:rPr>
              <a:t>12/22/2022</a:t>
            </a:fld>
            <a:endParaRPr lang="bg-BG" sz="1700" dirty="0">
              <a:solidFill>
                <a:srgbClr val="FFC000"/>
              </a:solidFill>
            </a:endParaRPr>
          </a:p>
        </p:txBody>
      </p:sp>
    </p:spTree>
    <p:extLst>
      <p:ext uri="{BB962C8B-B14F-4D97-AF65-F5344CB8AC3E}">
        <p14:creationId xmlns:p14="http://schemas.microsoft.com/office/powerpoint/2010/main" val="1175729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F247856-0F04-4F54-8C20-D26D622AE38C}"/>
              </a:ext>
            </a:extLst>
          </p:cNvPr>
          <p:cNvSpPr>
            <a:spLocks noGrp="1"/>
          </p:cNvSpPr>
          <p:nvPr>
            <p:ph type="sldNum" sz="quarter" idx="12"/>
          </p:nvPr>
        </p:nvSpPr>
        <p:spPr>
          <a:xfrm>
            <a:off x="7740352" y="6331942"/>
            <a:ext cx="578317" cy="365125"/>
          </a:xfrm>
        </p:spPr>
        <p:txBody>
          <a:bodyPr/>
          <a:lstStyle/>
          <a:p>
            <a:fld id="{666D7441-A661-464A-8616-59533B53E3BB}" type="slidenum">
              <a:rPr lang="bg-BG" sz="2000" smtClean="0"/>
              <a:pPr/>
              <a:t>13</a:t>
            </a:fld>
            <a:endParaRPr lang="bg-BG" sz="2000" dirty="0"/>
          </a:p>
        </p:txBody>
      </p:sp>
      <mc:AlternateContent xmlns:mc="http://schemas.openxmlformats.org/markup-compatibility/2006" xmlns:a14="http://schemas.microsoft.com/office/drawing/2010/main">
        <mc:Choice Requires="a14">
          <p:sp>
            <p:nvSpPr>
              <p:cNvPr id="8" name="Object 3">
                <a:extLst>
                  <a:ext uri="{FF2B5EF4-FFF2-40B4-BE49-F238E27FC236}">
                    <a16:creationId xmlns:a16="http://schemas.microsoft.com/office/drawing/2014/main" id="{06A7F4A6-DCF8-4F3F-859B-1BEEBB0ADED6}"/>
                  </a:ext>
                </a:extLst>
              </p:cNvPr>
              <p:cNvSpPr txBox="1"/>
              <p:nvPr/>
            </p:nvSpPr>
            <p:spPr bwMode="auto">
              <a:xfrm>
                <a:off x="727079" y="4951971"/>
                <a:ext cx="5401138" cy="1611313"/>
              </a:xfrm>
              <a:prstGeom prst="rect">
                <a:avLst/>
              </a:prstGeom>
              <a:noFill/>
              <a:ln>
                <a:noFill/>
              </a:ln>
              <a:effectLst/>
            </p:spPr>
            <p:txBody>
              <a:bodyPr>
                <a:normAutofit fontScale="85000" lnSpcReduction="10000"/>
              </a:bodyPr>
              <a:lstStyle/>
              <a:p>
                <a:pPr/>
                <a14:m>
                  <m:oMathPara xmlns:m="http://schemas.openxmlformats.org/officeDocument/2006/math">
                    <m:oMathParaPr>
                      <m:jc m:val="left"/>
                    </m:oMathParaPr>
                    <m:oMath xmlns:m="http://schemas.openxmlformats.org/officeDocument/2006/math">
                      <m:r>
                        <a:rPr lang="en-US" sz="2400" i="1" smtClean="0">
                          <a:solidFill>
                            <a:srgbClr val="000000"/>
                          </a:solidFill>
                          <a:latin typeface="Cambria Math" panose="02040503050406030204" pitchFamily="18" charset="0"/>
                        </a:rPr>
                        <m:t>𝐺</m:t>
                      </m:r>
                      <m:r>
                        <a:rPr lang="en-US" sz="2400" i="1" smtClean="0">
                          <a:solidFill>
                            <a:srgbClr val="000000"/>
                          </a:solidFill>
                          <a:latin typeface="Cambria Math" panose="02040503050406030204" pitchFamily="18" charset="0"/>
                        </a:rPr>
                        <m:t>=</m:t>
                      </m:r>
                      <m:d>
                        <m:dPr>
                          <m:ctrlPr>
                            <a:rPr lang="en-US" sz="2400" i="1">
                              <a:solidFill>
                                <a:srgbClr val="000000"/>
                              </a:solidFill>
                              <a:latin typeface="Cambria Math" panose="02040503050406030204" pitchFamily="18" charset="0"/>
                            </a:rPr>
                          </m:ctrlPr>
                        </m:dPr>
                        <m:e>
                          <m:m>
                            <m:mPr>
                              <m:plcHide m:val="on"/>
                              <m:mcs>
                                <m:mc>
                                  <m:mcPr>
                                    <m:count m:val="4"/>
                                    <m:mcJc m:val="center"/>
                                  </m:mcPr>
                                </m:mc>
                              </m:mcs>
                              <m:ctrlPr>
                                <a:rPr lang="en-US" sz="2400" i="1">
                                  <a:solidFill>
                                    <a:srgbClr val="000000"/>
                                  </a:solidFill>
                                  <a:latin typeface="Cambria Math" panose="02040503050406030204" pitchFamily="18" charset="0"/>
                                </a:rPr>
                              </m:ctrlPr>
                            </m:mPr>
                            <m:mr>
                              <m:e>
                                <m:r>
                                  <a:rPr lang="en-US" sz="2400" i="1">
                                    <a:solidFill>
                                      <a:srgbClr val="000000"/>
                                    </a:solidFill>
                                    <a:latin typeface="Cambria Math" panose="02040503050406030204" pitchFamily="18" charset="0"/>
                                  </a:rPr>
                                  <m:t>−1+2/</m:t>
                                </m:r>
                                <m:r>
                                  <a:rPr lang="en-US" sz="2400" b="0" i="1" smtClean="0">
                                    <a:solidFill>
                                      <a:srgbClr val="000000"/>
                                    </a:solidFill>
                                    <a:latin typeface="Cambria Math" panose="02040503050406030204" pitchFamily="18" charset="0"/>
                                  </a:rPr>
                                  <m:t>𝑛</m:t>
                                </m:r>
                              </m:e>
                              <m:e>
                                <m:r>
                                  <a:rPr lang="en-US" sz="2400" i="1">
                                    <a:solidFill>
                                      <a:srgbClr val="000000"/>
                                    </a:solidFill>
                                    <a:latin typeface="Cambria Math" panose="02040503050406030204" pitchFamily="18" charset="0"/>
                                  </a:rPr>
                                  <m:t>2/</m:t>
                                </m:r>
                                <m:r>
                                  <a:rPr lang="en-US" sz="2400" b="0" i="1" smtClean="0">
                                    <a:solidFill>
                                      <a:srgbClr val="000000"/>
                                    </a:solidFill>
                                    <a:latin typeface="Cambria Math" panose="02040503050406030204" pitchFamily="18" charset="0"/>
                                  </a:rPr>
                                  <m:t>𝑛</m:t>
                                </m:r>
                              </m:e>
                              <m:e>
                                <m:r>
                                  <a:rPr lang="en-US" sz="2400" i="1">
                                    <a:solidFill>
                                      <a:srgbClr val="000000"/>
                                    </a:solidFill>
                                    <a:latin typeface="Cambria Math" panose="02040503050406030204" pitchFamily="18" charset="0"/>
                                  </a:rPr>
                                  <m:t>…</m:t>
                                </m:r>
                              </m:e>
                              <m:e>
                                <m:r>
                                  <a:rPr lang="en-US" sz="2400" i="1">
                                    <a:solidFill>
                                      <a:srgbClr val="000000"/>
                                    </a:solidFill>
                                    <a:latin typeface="Cambria Math" panose="02040503050406030204" pitchFamily="18" charset="0"/>
                                  </a:rPr>
                                  <m:t>2/</m:t>
                                </m:r>
                                <m:r>
                                  <a:rPr lang="en-US" sz="2400" b="0" i="1" smtClean="0">
                                    <a:solidFill>
                                      <a:srgbClr val="000000"/>
                                    </a:solidFill>
                                    <a:latin typeface="Cambria Math" panose="02040503050406030204" pitchFamily="18" charset="0"/>
                                  </a:rPr>
                                  <m:t>𝑛</m:t>
                                </m:r>
                              </m:e>
                            </m:mr>
                            <m:mr>
                              <m:e>
                                <m:r>
                                  <a:rPr lang="en-US" sz="2400" i="1">
                                    <a:solidFill>
                                      <a:srgbClr val="000000"/>
                                    </a:solidFill>
                                    <a:latin typeface="Cambria Math" panose="02040503050406030204" pitchFamily="18" charset="0"/>
                                  </a:rPr>
                                  <m:t>2/</m:t>
                                </m:r>
                                <m:r>
                                  <a:rPr lang="en-US" sz="2400" b="0" i="1" smtClean="0">
                                    <a:solidFill>
                                      <a:srgbClr val="000000"/>
                                    </a:solidFill>
                                    <a:latin typeface="Cambria Math" panose="02040503050406030204" pitchFamily="18" charset="0"/>
                                  </a:rPr>
                                  <m:t>𝑛</m:t>
                                </m:r>
                              </m:e>
                              <m:e>
                                <m:r>
                                  <a:rPr lang="en-US" sz="2400" i="1">
                                    <a:solidFill>
                                      <a:srgbClr val="000000"/>
                                    </a:solidFill>
                                    <a:latin typeface="Cambria Math" panose="02040503050406030204" pitchFamily="18" charset="0"/>
                                  </a:rPr>
                                  <m:t>−1+2/</m:t>
                                </m:r>
                                <m:r>
                                  <a:rPr lang="en-US" sz="2400" b="0" i="1" smtClean="0">
                                    <a:solidFill>
                                      <a:srgbClr val="000000"/>
                                    </a:solidFill>
                                    <a:latin typeface="Cambria Math" panose="02040503050406030204" pitchFamily="18" charset="0"/>
                                  </a:rPr>
                                  <m:t>𝑛</m:t>
                                </m:r>
                              </m:e>
                              <m:e>
                                <m:r>
                                  <a:rPr lang="en-US" sz="2400" i="1">
                                    <a:solidFill>
                                      <a:srgbClr val="000000"/>
                                    </a:solidFill>
                                    <a:latin typeface="Cambria Math" panose="02040503050406030204" pitchFamily="18" charset="0"/>
                                  </a:rPr>
                                  <m:t>…</m:t>
                                </m:r>
                              </m:e>
                              <m:e>
                                <m:r>
                                  <a:rPr lang="en-US" sz="2400" i="1">
                                    <a:solidFill>
                                      <a:srgbClr val="000000"/>
                                    </a:solidFill>
                                    <a:latin typeface="Cambria Math" panose="02040503050406030204" pitchFamily="18" charset="0"/>
                                  </a:rPr>
                                  <m:t>2/</m:t>
                                </m:r>
                                <m:r>
                                  <a:rPr lang="en-US" sz="2400" b="0" i="1" smtClean="0">
                                    <a:solidFill>
                                      <a:srgbClr val="000000"/>
                                    </a:solidFill>
                                    <a:latin typeface="Cambria Math" panose="02040503050406030204" pitchFamily="18" charset="0"/>
                                  </a:rPr>
                                  <m:t>𝑛</m:t>
                                </m:r>
                              </m:e>
                            </m:mr>
                            <m:mr>
                              <m:e>
                                <m:r>
                                  <a:rPr lang="en-US" sz="2400" i="1">
                                    <a:solidFill>
                                      <a:srgbClr val="000000"/>
                                    </a:solidFill>
                                    <a:latin typeface="Cambria Math" panose="02040503050406030204" pitchFamily="18" charset="0"/>
                                  </a:rPr>
                                  <m:t>⋮</m:t>
                                </m:r>
                              </m:e>
                              <m:e>
                                <m:r>
                                  <a:rPr lang="en-US" sz="2400" i="1">
                                    <a:solidFill>
                                      <a:srgbClr val="000000"/>
                                    </a:solidFill>
                                    <a:latin typeface="Cambria Math" panose="02040503050406030204" pitchFamily="18" charset="0"/>
                                  </a:rPr>
                                  <m:t>⋮</m:t>
                                </m:r>
                              </m:e>
                              <m:e>
                                <m:r>
                                  <a:rPr lang="en-US" sz="2400" i="1">
                                    <a:solidFill>
                                      <a:srgbClr val="000000"/>
                                    </a:solidFill>
                                    <a:latin typeface="Cambria Math" panose="02040503050406030204" pitchFamily="18" charset="0"/>
                                  </a:rPr>
                                  <m:t>⋱</m:t>
                                </m:r>
                              </m:e>
                              <m:e>
                                <m:r>
                                  <a:rPr lang="en-US" sz="2400" i="1">
                                    <a:solidFill>
                                      <a:srgbClr val="000000"/>
                                    </a:solidFill>
                                    <a:latin typeface="Cambria Math" panose="02040503050406030204" pitchFamily="18" charset="0"/>
                                  </a:rPr>
                                  <m:t>⋮</m:t>
                                </m:r>
                              </m:e>
                            </m:mr>
                            <m:mr>
                              <m:e>
                                <m:r>
                                  <a:rPr lang="en-US" sz="2400" i="1">
                                    <a:solidFill>
                                      <a:srgbClr val="000000"/>
                                    </a:solidFill>
                                    <a:latin typeface="Cambria Math" panose="02040503050406030204" pitchFamily="18" charset="0"/>
                                  </a:rPr>
                                  <m:t>2/</m:t>
                                </m:r>
                                <m:r>
                                  <a:rPr lang="en-US" sz="2400" b="0" i="1" smtClean="0">
                                    <a:solidFill>
                                      <a:srgbClr val="000000"/>
                                    </a:solidFill>
                                    <a:latin typeface="Cambria Math" panose="02040503050406030204" pitchFamily="18" charset="0"/>
                                  </a:rPr>
                                  <m:t>𝑛</m:t>
                                </m:r>
                              </m:e>
                              <m:e>
                                <m:r>
                                  <a:rPr lang="en-US" sz="2400" i="1">
                                    <a:solidFill>
                                      <a:srgbClr val="000000"/>
                                    </a:solidFill>
                                    <a:latin typeface="Cambria Math" panose="02040503050406030204" pitchFamily="18" charset="0"/>
                                  </a:rPr>
                                  <m:t>2/</m:t>
                                </m:r>
                                <m:r>
                                  <a:rPr lang="en-US" sz="2400" b="0" i="1" smtClean="0">
                                    <a:solidFill>
                                      <a:srgbClr val="000000"/>
                                    </a:solidFill>
                                    <a:latin typeface="Cambria Math" panose="02040503050406030204" pitchFamily="18" charset="0"/>
                                  </a:rPr>
                                  <m:t>𝑛</m:t>
                                </m:r>
                              </m:e>
                              <m:e>
                                <m:r>
                                  <a:rPr lang="en-US" sz="2400" i="1">
                                    <a:solidFill>
                                      <a:srgbClr val="000000"/>
                                    </a:solidFill>
                                    <a:latin typeface="Cambria Math" panose="02040503050406030204" pitchFamily="18" charset="0"/>
                                  </a:rPr>
                                  <m:t>…</m:t>
                                </m:r>
                              </m:e>
                              <m:e>
                                <m:r>
                                  <a:rPr lang="en-US" sz="2400" i="1">
                                    <a:solidFill>
                                      <a:srgbClr val="000000"/>
                                    </a:solidFill>
                                    <a:latin typeface="Cambria Math" panose="02040503050406030204" pitchFamily="18" charset="0"/>
                                  </a:rPr>
                                  <m:t>−1+2/</m:t>
                                </m:r>
                                <m:r>
                                  <a:rPr lang="en-US" sz="2400" b="0" i="1" smtClean="0">
                                    <a:solidFill>
                                      <a:srgbClr val="000000"/>
                                    </a:solidFill>
                                    <a:latin typeface="Cambria Math" panose="02040503050406030204" pitchFamily="18" charset="0"/>
                                  </a:rPr>
                                  <m:t>𝑛</m:t>
                                </m:r>
                              </m:e>
                            </m:mr>
                          </m:m>
                        </m:e>
                      </m:d>
                    </m:oMath>
                  </m:oMathPara>
                </a14:m>
                <a:endParaRPr lang="en-US" sz="2400" dirty="0"/>
              </a:p>
            </p:txBody>
          </p:sp>
        </mc:Choice>
        <mc:Fallback xmlns="">
          <p:sp>
            <p:nvSpPr>
              <p:cNvPr id="8" name="Object 3">
                <a:extLst>
                  <a:ext uri="{FF2B5EF4-FFF2-40B4-BE49-F238E27FC236}">
                    <a16:creationId xmlns:a16="http://schemas.microsoft.com/office/drawing/2014/main" id="{06A7F4A6-DCF8-4F3F-859B-1BEEBB0ADED6}"/>
                  </a:ext>
                </a:extLst>
              </p:cNvPr>
              <p:cNvSpPr txBox="1">
                <a:spLocks noRot="1" noChangeAspect="1" noMove="1" noResize="1" noEditPoints="1" noAdjustHandles="1" noChangeArrowheads="1" noChangeShapeType="1" noTextEdit="1"/>
              </p:cNvSpPr>
              <p:nvPr/>
            </p:nvSpPr>
            <p:spPr bwMode="auto">
              <a:xfrm>
                <a:off x="727079" y="4951971"/>
                <a:ext cx="5401138" cy="1611313"/>
              </a:xfrm>
              <a:prstGeom prst="rect">
                <a:avLst/>
              </a:prstGeom>
              <a:blipFill>
                <a:blip r:embed="rId2"/>
                <a:stretch>
                  <a:fillRect/>
                </a:stretch>
              </a:blipFill>
              <a:ln>
                <a:noFill/>
              </a:ln>
              <a:effectLst/>
            </p:spPr>
            <p:txBody>
              <a:bodyPr/>
              <a:lstStyle/>
              <a:p>
                <a:r>
                  <a:rPr lang="en-US">
                    <a:noFill/>
                  </a:rPr>
                  <a:t> </a:t>
                </a:r>
              </a:p>
            </p:txBody>
          </p:sp>
        </mc:Fallback>
      </mc:AlternateContent>
      <p:sp>
        <p:nvSpPr>
          <p:cNvPr id="9" name="TextBox 8">
            <a:extLst>
              <a:ext uri="{FF2B5EF4-FFF2-40B4-BE49-F238E27FC236}">
                <a16:creationId xmlns:a16="http://schemas.microsoft.com/office/drawing/2014/main" id="{71830D99-2034-4DE6-9143-84D2346153DB}"/>
              </a:ext>
            </a:extLst>
          </p:cNvPr>
          <p:cNvSpPr txBox="1"/>
          <p:nvPr/>
        </p:nvSpPr>
        <p:spPr>
          <a:xfrm>
            <a:off x="683568" y="1027612"/>
            <a:ext cx="4733902" cy="3170099"/>
          </a:xfrm>
          <a:prstGeom prst="rect">
            <a:avLst/>
          </a:prstGeom>
          <a:noFill/>
        </p:spPr>
        <p:txBody>
          <a:bodyPr wrap="square">
            <a:spAutoFit/>
          </a:bodyPr>
          <a:lstStyle/>
          <a:p>
            <a:r>
              <a:rPr lang="en-US" sz="2000" dirty="0">
                <a:latin typeface="Arial" pitchFamily="34" charset="0"/>
                <a:cs typeface="Arial" pitchFamily="34" charset="0"/>
              </a:rPr>
              <a:t>	</a:t>
            </a:r>
            <a:r>
              <a:rPr lang="en-US" sz="2000" u="sng" dirty="0">
                <a:latin typeface="Arial" pitchFamily="34" charset="0"/>
                <a:cs typeface="Arial" pitchFamily="34" charset="0"/>
              </a:rPr>
              <a:t>Walk coin</a:t>
            </a:r>
            <a:r>
              <a:rPr lang="bg-BG" sz="2000" u="sng" dirty="0">
                <a:latin typeface="Arial" pitchFamily="34" charset="0"/>
                <a:cs typeface="Arial" pitchFamily="34" charset="0"/>
              </a:rPr>
              <a:t> </a:t>
            </a:r>
            <a:r>
              <a:rPr lang="en-US" sz="2000" u="sng" dirty="0">
                <a:latin typeface="Arial" pitchFamily="34" charset="0"/>
                <a:cs typeface="Arial" pitchFamily="34" charset="0"/>
              </a:rPr>
              <a:t>gives probabilities for transition between nodes connected by an edge</a:t>
            </a:r>
            <a:r>
              <a:rPr lang="en-US" sz="2000" dirty="0">
                <a:latin typeface="Arial" pitchFamily="34" charset="0"/>
                <a:cs typeface="Arial" pitchFamily="34" charset="0"/>
              </a:rPr>
              <a:t>. </a:t>
            </a:r>
          </a:p>
          <a:p>
            <a:pPr marL="342900" indent="-342900">
              <a:buFont typeface="Arial" panose="020B0604020202020204" pitchFamily="34" charset="0"/>
              <a:buChar char="•"/>
            </a:pPr>
            <a:r>
              <a:rPr lang="en-US" sz="2000" dirty="0">
                <a:latin typeface="Arial" pitchFamily="34" charset="0"/>
                <a:cs typeface="Arial" pitchFamily="34" charset="0"/>
              </a:rPr>
              <a:t>The system can be in superposition of nodes, so during the evolution it can go to different superposition of states.</a:t>
            </a:r>
          </a:p>
          <a:p>
            <a:pPr marL="342900" indent="-342900">
              <a:buFont typeface="Arial" panose="020B0604020202020204" pitchFamily="34" charset="0"/>
              <a:buChar char="•"/>
            </a:pPr>
            <a:r>
              <a:rPr lang="en-US" sz="2000" dirty="0">
                <a:latin typeface="Arial" pitchFamily="34" charset="0"/>
                <a:cs typeface="Arial" pitchFamily="34" charset="0"/>
              </a:rPr>
              <a:t>If probability to go in each direction is the same, then off diagonal matrix elements should be the same.</a:t>
            </a:r>
          </a:p>
        </p:txBody>
      </p:sp>
      <p:sp>
        <p:nvSpPr>
          <p:cNvPr id="10" name="Title 1">
            <a:extLst>
              <a:ext uri="{FF2B5EF4-FFF2-40B4-BE49-F238E27FC236}">
                <a16:creationId xmlns:a16="http://schemas.microsoft.com/office/drawing/2014/main" id="{73A67FAF-34B4-4517-9B4E-AE66963FF303}"/>
              </a:ext>
            </a:extLst>
          </p:cNvPr>
          <p:cNvSpPr txBox="1">
            <a:spLocks/>
          </p:cNvSpPr>
          <p:nvPr/>
        </p:nvSpPr>
        <p:spPr>
          <a:xfrm>
            <a:off x="107504" y="220133"/>
            <a:ext cx="9144000" cy="648072"/>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defTabSz="914400"/>
            <a:r>
              <a:rPr lang="en-US" sz="2800" b="1" dirty="0">
                <a:solidFill>
                  <a:schemeClr val="accent2">
                    <a:lumMod val="50000"/>
                  </a:schemeClr>
                </a:solidFill>
                <a:latin typeface="Times New Roman Cyr" pitchFamily="18" charset="0"/>
                <a:cs typeface="Times New Roman Cyr" pitchFamily="18" charset="0"/>
              </a:rPr>
              <a:t>Walk Coin</a:t>
            </a:r>
            <a:endParaRPr lang="bg-BG" sz="2800" b="1" dirty="0">
              <a:solidFill>
                <a:schemeClr val="accent2">
                  <a:lumMod val="50000"/>
                </a:schemeClr>
              </a:solidFill>
              <a:latin typeface="Times New Roman Cyr" pitchFamily="18" charset="0"/>
              <a:cs typeface="Times New Roman Cyr" pitchFamily="18" charset="0"/>
            </a:endParaRPr>
          </a:p>
        </p:txBody>
      </p:sp>
      <p:sp>
        <p:nvSpPr>
          <p:cNvPr id="58" name="TextBox 57">
            <a:extLst>
              <a:ext uri="{FF2B5EF4-FFF2-40B4-BE49-F238E27FC236}">
                <a16:creationId xmlns:a16="http://schemas.microsoft.com/office/drawing/2014/main" id="{08102027-CEAD-48A3-8D61-A639D37CAEE9}"/>
              </a:ext>
            </a:extLst>
          </p:cNvPr>
          <p:cNvSpPr txBox="1"/>
          <p:nvPr/>
        </p:nvSpPr>
        <p:spPr>
          <a:xfrm>
            <a:off x="547597" y="4197711"/>
            <a:ext cx="5580620" cy="707886"/>
          </a:xfrm>
          <a:prstGeom prst="rect">
            <a:avLst/>
          </a:prstGeom>
          <a:noFill/>
        </p:spPr>
        <p:txBody>
          <a:bodyPr wrap="square">
            <a:spAutoFit/>
          </a:bodyPr>
          <a:lstStyle/>
          <a:p>
            <a:r>
              <a:rPr lang="en-US" sz="2000" dirty="0">
                <a:solidFill>
                  <a:schemeClr val="tx2"/>
                </a:solidFill>
                <a:latin typeface="Arial" pitchFamily="34" charset="0"/>
                <a:cs typeface="Arial" pitchFamily="34" charset="0"/>
              </a:rPr>
              <a:t>	</a:t>
            </a:r>
            <a:r>
              <a:rPr lang="en-US" sz="2000" dirty="0">
                <a:latin typeface="Arial" pitchFamily="34" charset="0"/>
                <a:cs typeface="Arial" pitchFamily="34" charset="0"/>
              </a:rPr>
              <a:t>Original QRWS algorithm uses Grover coin G for traversing a graph. For coin with size n:</a:t>
            </a:r>
          </a:p>
        </p:txBody>
      </p:sp>
      <mc:AlternateContent xmlns:mc="http://schemas.openxmlformats.org/markup-compatibility/2006" xmlns:am3d="http://schemas.microsoft.com/office/drawing/2017/model3d">
        <mc:Choice Requires="am3d">
          <p:graphicFrame>
            <p:nvGraphicFramePr>
              <p:cNvPr id="56" name="3D модел 55">
                <a:extLst>
                  <a:ext uri="{FF2B5EF4-FFF2-40B4-BE49-F238E27FC236}">
                    <a16:creationId xmlns:a16="http://schemas.microsoft.com/office/drawing/2014/main" id="{A299860B-33BB-4E7C-9AEE-F285F1941CC2}"/>
                  </a:ext>
                </a:extLst>
              </p:cNvPr>
              <p:cNvGraphicFramePr>
                <a:graphicFrameLocks noChangeAspect="1"/>
              </p:cNvGraphicFramePr>
              <p:nvPr/>
            </p:nvGraphicFramePr>
            <p:xfrm>
              <a:off x="4860032" y="351279"/>
              <a:ext cx="3965036" cy="4741165"/>
            </p:xfrm>
            <a:graphic>
              <a:graphicData uri="http://schemas.microsoft.com/office/drawing/2017/model3d">
                <am3d:model3d r:embed="rId3">
                  <am3d:spPr>
                    <a:xfrm>
                      <a:off x="0" y="0"/>
                      <a:ext cx="3965036" cy="4741165"/>
                    </a:xfrm>
                    <a:prstGeom prst="rect">
                      <a:avLst/>
                    </a:prstGeom>
                  </am3d:spPr>
                  <am3d:camera>
                    <am3d:pos x="0" y="0" z="74569933"/>
                    <am3d:up dx="0" dy="36000000" dz="0"/>
                    <am3d:lookAt x="0" y="0" z="0"/>
                    <am3d:perspective fov="2700000"/>
                  </am3d:camera>
                  <am3d:trans>
                    <am3d:meterPerModelUnit n="16759" d="1000000"/>
                    <am3d:preTrans dx="855732" dy="-86460" dz="12067"/>
                    <am3d:scale>
                      <am3d:sx n="1000000" d="1000000"/>
                      <am3d:sy n="1000000" d="1000000"/>
                      <am3d:sz n="1000000" d="1000000"/>
                    </am3d:scale>
                    <am3d:rot ax="1220250" ay="1411179" az="504841"/>
                    <am3d:postTrans dx="0" dy="0" dz="0"/>
                  </am3d:trans>
                  <am3d:raster rName="Office3DRenderer" rVer="16.0.8326">
                    <am3d:blip r:embed="rId4"/>
                  </am3d:raster>
                  <am3d:objViewport viewportSz="525258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56" name="3D модел 55">
                <a:extLst>
                  <a:ext uri="{FF2B5EF4-FFF2-40B4-BE49-F238E27FC236}">
                    <a16:creationId xmlns:a16="http://schemas.microsoft.com/office/drawing/2014/main" id="{A299860B-33BB-4E7C-9AEE-F285F1941CC2}"/>
                  </a:ext>
                </a:extLst>
              </p:cNvPr>
              <p:cNvPicPr>
                <a:picLocks noGrp="1" noRot="1" noChangeAspect="1" noMove="1" noResize="1" noEditPoints="1" noAdjustHandles="1" noChangeArrowheads="1" noChangeShapeType="1" noCrop="1"/>
              </p:cNvPicPr>
              <p:nvPr/>
            </p:nvPicPr>
            <p:blipFill>
              <a:blip r:embed="rId5"/>
              <a:stretch>
                <a:fillRect/>
              </a:stretch>
            </p:blipFill>
            <p:spPr>
              <a:xfrm>
                <a:off x="4860032" y="351279"/>
                <a:ext cx="3965036" cy="4741165"/>
              </a:xfrm>
              <a:prstGeom prst="rect">
                <a:avLst/>
              </a:prstGeom>
            </p:spPr>
          </p:pic>
        </mc:Fallback>
      </mc:AlternateContent>
      <p:sp>
        <p:nvSpPr>
          <p:cNvPr id="59" name="Footer Placeholder 4">
            <a:extLst>
              <a:ext uri="{FF2B5EF4-FFF2-40B4-BE49-F238E27FC236}">
                <a16:creationId xmlns:a16="http://schemas.microsoft.com/office/drawing/2014/main" id="{A0ED568B-4B82-4B53-B9F0-1D8A0A110C6E}"/>
              </a:ext>
            </a:extLst>
          </p:cNvPr>
          <p:cNvSpPr>
            <a:spLocks noGrp="1"/>
          </p:cNvSpPr>
          <p:nvPr>
            <p:ph type="ftr" sz="quarter" idx="11"/>
          </p:nvPr>
        </p:nvSpPr>
        <p:spPr>
          <a:xfrm>
            <a:off x="3204974" y="6331942"/>
            <a:ext cx="4824536" cy="365125"/>
          </a:xfrm>
        </p:spPr>
        <p:txBody>
          <a:bodyPr/>
          <a:lstStyle/>
          <a:p>
            <a:r>
              <a:rPr lang="en-US" sz="1700" dirty="0">
                <a:solidFill>
                  <a:srgbClr val="FFC000"/>
                </a:solidFill>
              </a:rPr>
              <a:t>Petar </a:t>
            </a:r>
            <a:r>
              <a:rPr lang="en-US" sz="1700" dirty="0" err="1">
                <a:solidFill>
                  <a:srgbClr val="FFC000"/>
                </a:solidFill>
              </a:rPr>
              <a:t>Danev</a:t>
            </a:r>
            <a:r>
              <a:rPr lang="en-US" sz="1700" dirty="0">
                <a:solidFill>
                  <a:srgbClr val="FFC000"/>
                </a:solidFill>
              </a:rPr>
              <a:t> &amp; </a:t>
            </a:r>
            <a:r>
              <a:rPr lang="en-US" sz="1700" dirty="0" err="1">
                <a:solidFill>
                  <a:srgbClr val="FFC000"/>
                </a:solidFill>
              </a:rPr>
              <a:t>Hristo</a:t>
            </a:r>
            <a:r>
              <a:rPr lang="en-US" sz="1700" dirty="0">
                <a:solidFill>
                  <a:srgbClr val="FFC000"/>
                </a:solidFill>
              </a:rPr>
              <a:t> </a:t>
            </a:r>
            <a:r>
              <a:rPr lang="en-US" sz="1700" dirty="0" err="1">
                <a:solidFill>
                  <a:srgbClr val="FFC000"/>
                </a:solidFill>
              </a:rPr>
              <a:t>Tonchev</a:t>
            </a:r>
            <a:endParaRPr lang="bg-BG" sz="1700" dirty="0">
              <a:solidFill>
                <a:srgbClr val="FFC000"/>
              </a:solidFill>
            </a:endParaRPr>
          </a:p>
        </p:txBody>
      </p:sp>
      <p:sp>
        <p:nvSpPr>
          <p:cNvPr id="4" name="Контейнер за дата 3">
            <a:extLst>
              <a:ext uri="{FF2B5EF4-FFF2-40B4-BE49-F238E27FC236}">
                <a16:creationId xmlns:a16="http://schemas.microsoft.com/office/drawing/2014/main" id="{EC788A8A-C88A-A870-544F-94CD56B5A73D}"/>
              </a:ext>
            </a:extLst>
          </p:cNvPr>
          <p:cNvSpPr>
            <a:spLocks noGrp="1"/>
          </p:cNvSpPr>
          <p:nvPr>
            <p:ph type="dt" sz="half" idx="10"/>
          </p:nvPr>
        </p:nvSpPr>
        <p:spPr>
          <a:xfrm>
            <a:off x="733992" y="6307125"/>
            <a:ext cx="2057400" cy="365125"/>
          </a:xfrm>
        </p:spPr>
        <p:txBody>
          <a:bodyPr/>
          <a:lstStyle/>
          <a:p>
            <a:fld id="{55E72D27-DBB8-4F87-B4FF-AF08D27625DA}" type="datetime1">
              <a:rPr lang="en-US" sz="1700" smtClean="0">
                <a:solidFill>
                  <a:srgbClr val="FFC000"/>
                </a:solidFill>
              </a:rPr>
              <a:t>12/22/2022</a:t>
            </a:fld>
            <a:endParaRPr lang="bg-BG" sz="1700" dirty="0">
              <a:solidFill>
                <a:srgbClr val="FFC000"/>
              </a:solidFill>
            </a:endParaRPr>
          </a:p>
        </p:txBody>
      </p:sp>
    </p:spTree>
    <p:extLst>
      <p:ext uri="{BB962C8B-B14F-4D97-AF65-F5344CB8AC3E}">
        <p14:creationId xmlns:p14="http://schemas.microsoft.com/office/powerpoint/2010/main" val="26337019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6"/>
                    </p:tgtEl>
                  </p:cond>
                </p:stCondLst>
                <p:endSync evt="end" delay="0">
                  <p:rtn val="all"/>
                </p:endSync>
                <p:childTnLst>
                  <p:par>
                    <p:cTn id="3" fill="hold">
                      <p:stCondLst>
                        <p:cond delay="0"/>
                      </p:stCondLst>
                      <p:childTnLst>
                        <p:par>
                          <p:cTn id="4" fill="hold">
                            <p:stCondLst>
                              <p:cond delay="0"/>
                            </p:stCondLst>
                            <p:childTnLst>
                              <p:par>
                                <p:cTn id="5" presetID="38" presetClass="emph" presetSubtype="128" fill="hold" nodeType="clickEffect">
                                  <p:stCondLst>
                                    <p:cond delay="0"/>
                                  </p:stCondLst>
                                  <p:childTnLst>
                                    <p:anim calcmode="lin" valueType="num">
                                      <p:cBhvr additive="sum">
                                        <p:cTn id="6" dur="5000" fill="hold"/>
                                        <p:tgtEl>
                                          <p:spTgt spid="56"/>
                                        </p:tgtEl>
                                        <p:attrNameLst>
                                          <p:attrName>3d.view.rotation.y</p:attrName>
                                        </p:attrNameLst>
                                      </p:cBhvr>
                                      <p:tavLst>
                                        <p:tav tm="0">
                                          <p:val>
                                            <p:fltVal val="0"/>
                                          </p:val>
                                        </p:tav>
                                        <p:tav tm="3330">
                                          <p:val>
                                            <p:fltVal val="3.4873"/>
                                          </p:val>
                                        </p:tav>
                                        <p:tav tm="6660">
                                          <p:val>
                                            <p:fltVal val="6.0519"/>
                                          </p:val>
                                        </p:tav>
                                        <p:tav tm="9990">
                                          <p:val>
                                            <p:fltVal val="7.8356"/>
                                          </p:val>
                                        </p:tav>
                                        <p:tav tm="13320">
                                          <p:val>
                                            <p:fltVal val="8.9802"/>
                                          </p:val>
                                        </p:tav>
                                        <p:tav tm="16650">
                                          <p:val>
                                            <p:fltVal val="9.6274"/>
                                          </p:val>
                                        </p:tav>
                                        <p:tav tm="19970">
                                          <p:val>
                                            <p:fltVal val="9.9185"/>
                                          </p:val>
                                        </p:tav>
                                        <p:tav tm="23290">
                                          <p:val>
                                            <p:fltVal val="9.9968"/>
                                          </p:val>
                                        </p:tav>
                                        <p:tav tm="26620">
                                          <p:val>
                                            <p:fltVal val="9.9972"/>
                                          </p:val>
                                        </p:tav>
                                        <p:tav tm="29950">
                                          <p:val>
                                            <p:fltVal val="9.9223"/>
                                          </p:val>
                                        </p:tav>
                                        <p:tav tm="33280">
                                          <p:val>
                                            <p:fltVal val="9.6366"/>
                                          </p:val>
                                        </p:tav>
                                        <p:tav tm="36610">
                                          <p:val>
                                            <p:fltVal val="8.9984"/>
                                          </p:val>
                                        </p:tav>
                                        <p:tav tm="39940">
                                          <p:val>
                                            <p:fltVal val="7.8658"/>
                                          </p:val>
                                        </p:tav>
                                        <p:tav tm="43270">
                                          <p:val>
                                            <p:fltVal val="6.097"/>
                                          </p:val>
                                        </p:tav>
                                        <p:tav tm="46600">
                                          <p:val>
                                            <p:fltVal val="3.5502"/>
                                          </p:val>
                                        </p:tav>
                                        <p:tav tm="49930">
                                          <p:val>
                                            <p:fltVal val="0.0837"/>
                                          </p:val>
                                        </p:tav>
                                        <p:tav tm="53250">
                                          <p:val>
                                            <p:fltVal val="-3.4149"/>
                                          </p:val>
                                        </p:tav>
                                        <p:tav tm="56580">
                                          <p:val>
                                            <p:fltVal val="-6.0001"/>
                                          </p:val>
                                        </p:tav>
                                        <p:tav tm="59900">
                                          <p:val>
                                            <p:fltVal val="-7.7965"/>
                                          </p:val>
                                        </p:tav>
                                        <p:tav tm="63220">
                                          <p:val>
                                            <p:fltVal val="-8.9537"/>
                                          </p:val>
                                        </p:tav>
                                        <p:tav tm="66540">
                                          <p:val>
                                            <p:fltVal val="-9.6124"/>
                                          </p:val>
                                        </p:tav>
                                        <p:tav tm="69870">
                                          <p:val>
                                            <p:fltVal val="-9.9135"/>
                                          </p:val>
                                        </p:tav>
                                        <p:tav tm="73190">
                                          <p:val>
                                            <p:fltVal val="-9.9962"/>
                                          </p:val>
                                        </p:tav>
                                        <p:tav tm="76510">
                                          <p:val>
                                            <p:fltVal val="-9.9977"/>
                                          </p:val>
                                        </p:tav>
                                        <p:tav tm="79830">
                                          <p:val>
                                            <p:fltVal val="-9.9278"/>
                                          </p:val>
                                        </p:tav>
                                        <p:tav tm="83160">
                                          <p:val>
                                            <p:fltVal val="-9.6522"/>
                                          </p:val>
                                        </p:tav>
                                        <p:tav tm="86480">
                                          <p:val>
                                            <p:fltVal val="-9.0317"/>
                                          </p:val>
                                        </p:tav>
                                        <p:tav tm="89800">
                                          <p:val>
                                            <p:fltVal val="-7.9252"/>
                                          </p:val>
                                        </p:tav>
                                        <p:tav tm="93120">
                                          <p:val>
                                            <p:fltVal val="-6.1923"/>
                                          </p:val>
                                        </p:tav>
                                        <p:tav tm="96450">
                                          <p:val>
                                            <p:fltVal val="-3.6837"/>
                                          </p:val>
                                        </p:tav>
                                        <p:tav tm="100000">
                                          <p:val>
                                            <p:fltVal val="0"/>
                                          </p:val>
                                        </p:tav>
                                      </p:tavLst>
                                    </p:anim>
                                  </p:childTnLst>
                                </p:cTn>
                              </p:par>
                            </p:childTnLst>
                          </p:cTn>
                        </p:par>
                      </p:childTnLst>
                    </p:cTn>
                  </p:par>
                </p:childTnLst>
              </p:cTn>
              <p:nextCondLst>
                <p:cond evt="onClick" delay="0">
                  <p:tgtEl>
                    <p:spTgt spid="5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E3C20-DBA2-405D-9DC7-0F51039B864D}"/>
              </a:ext>
            </a:extLst>
          </p:cNvPr>
          <p:cNvSpPr>
            <a:spLocks noGrp="1"/>
          </p:cNvSpPr>
          <p:nvPr>
            <p:ph type="title"/>
          </p:nvPr>
        </p:nvSpPr>
        <p:spPr>
          <a:xfrm>
            <a:off x="448548" y="2420888"/>
            <a:ext cx="8229600" cy="1143000"/>
          </a:xfrm>
        </p:spPr>
        <p:txBody>
          <a:bodyPr>
            <a:normAutofit/>
          </a:bodyPr>
          <a:lstStyle/>
          <a:p>
            <a:pPr algn="ctr"/>
            <a:r>
              <a:rPr lang="en-US" dirty="0">
                <a:solidFill>
                  <a:schemeClr val="bg1"/>
                </a:solidFill>
              </a:rPr>
              <a:t>Robustness of QRWS with modified coin</a:t>
            </a:r>
          </a:p>
        </p:txBody>
      </p:sp>
      <p:sp>
        <p:nvSpPr>
          <p:cNvPr id="6" name="Slide Number Placeholder 5">
            <a:extLst>
              <a:ext uri="{FF2B5EF4-FFF2-40B4-BE49-F238E27FC236}">
                <a16:creationId xmlns:a16="http://schemas.microsoft.com/office/drawing/2014/main" id="{E3DFE911-3B17-455A-9D50-99D6364A3C3D}"/>
              </a:ext>
            </a:extLst>
          </p:cNvPr>
          <p:cNvSpPr>
            <a:spLocks noGrp="1"/>
          </p:cNvSpPr>
          <p:nvPr>
            <p:ph type="sldNum" sz="quarter" idx="12"/>
          </p:nvPr>
        </p:nvSpPr>
        <p:spPr>
          <a:xfrm>
            <a:off x="7829590" y="6341075"/>
            <a:ext cx="578317" cy="365125"/>
          </a:xfrm>
        </p:spPr>
        <p:txBody>
          <a:bodyPr/>
          <a:lstStyle/>
          <a:p>
            <a:fld id="{666D7441-A661-464A-8616-59533B53E3BB}" type="slidenum">
              <a:rPr lang="bg-BG" sz="2000" smtClean="0"/>
              <a:pPr/>
              <a:t>14</a:t>
            </a:fld>
            <a:endParaRPr lang="bg-BG" sz="2000" dirty="0"/>
          </a:p>
        </p:txBody>
      </p:sp>
      <p:sp>
        <p:nvSpPr>
          <p:cNvPr id="8" name="Footer Placeholder 4">
            <a:extLst>
              <a:ext uri="{FF2B5EF4-FFF2-40B4-BE49-F238E27FC236}">
                <a16:creationId xmlns:a16="http://schemas.microsoft.com/office/drawing/2014/main" id="{18CB86C6-9CA3-4FB1-BCAC-D3084EADFB3F}"/>
              </a:ext>
            </a:extLst>
          </p:cNvPr>
          <p:cNvSpPr>
            <a:spLocks noGrp="1"/>
          </p:cNvSpPr>
          <p:nvPr>
            <p:ph type="ftr" sz="quarter" idx="11"/>
          </p:nvPr>
        </p:nvSpPr>
        <p:spPr>
          <a:xfrm>
            <a:off x="3319856" y="6352371"/>
            <a:ext cx="4824536" cy="365125"/>
          </a:xfrm>
        </p:spPr>
        <p:txBody>
          <a:bodyPr/>
          <a:lstStyle/>
          <a:p>
            <a:r>
              <a:rPr lang="en-US" sz="1700" dirty="0">
                <a:solidFill>
                  <a:srgbClr val="FFC000"/>
                </a:solidFill>
              </a:rPr>
              <a:t>Petar </a:t>
            </a:r>
            <a:r>
              <a:rPr lang="en-US" sz="1700" dirty="0" err="1">
                <a:solidFill>
                  <a:srgbClr val="FFC000"/>
                </a:solidFill>
              </a:rPr>
              <a:t>Danev</a:t>
            </a:r>
            <a:r>
              <a:rPr lang="en-US" sz="1700" dirty="0">
                <a:solidFill>
                  <a:srgbClr val="FFC000"/>
                </a:solidFill>
              </a:rPr>
              <a:t> &amp; </a:t>
            </a:r>
            <a:r>
              <a:rPr lang="en-US" sz="1700" dirty="0" err="1">
                <a:solidFill>
                  <a:srgbClr val="FFC000"/>
                </a:solidFill>
              </a:rPr>
              <a:t>Hristo</a:t>
            </a:r>
            <a:r>
              <a:rPr lang="en-US" sz="1700" dirty="0">
                <a:solidFill>
                  <a:srgbClr val="FFC000"/>
                </a:solidFill>
              </a:rPr>
              <a:t> </a:t>
            </a:r>
            <a:r>
              <a:rPr lang="en-US" sz="1700" dirty="0" err="1">
                <a:solidFill>
                  <a:srgbClr val="FFC000"/>
                </a:solidFill>
              </a:rPr>
              <a:t>Tonchev</a:t>
            </a:r>
            <a:endParaRPr lang="bg-BG" sz="1700" dirty="0">
              <a:solidFill>
                <a:srgbClr val="FFC000"/>
              </a:solidFill>
            </a:endParaRPr>
          </a:p>
        </p:txBody>
      </p:sp>
      <p:sp>
        <p:nvSpPr>
          <p:cNvPr id="5" name="Контейнер за дата 4">
            <a:extLst>
              <a:ext uri="{FF2B5EF4-FFF2-40B4-BE49-F238E27FC236}">
                <a16:creationId xmlns:a16="http://schemas.microsoft.com/office/drawing/2014/main" id="{682A0E11-BC4D-4343-0F15-A9C4CB48AC19}"/>
              </a:ext>
            </a:extLst>
          </p:cNvPr>
          <p:cNvSpPr>
            <a:spLocks noGrp="1"/>
          </p:cNvSpPr>
          <p:nvPr>
            <p:ph type="dt" sz="half" idx="10"/>
          </p:nvPr>
        </p:nvSpPr>
        <p:spPr>
          <a:xfrm>
            <a:off x="736093" y="6341075"/>
            <a:ext cx="2057400" cy="365125"/>
          </a:xfrm>
        </p:spPr>
        <p:txBody>
          <a:bodyPr/>
          <a:lstStyle/>
          <a:p>
            <a:fld id="{DF835B3D-EF67-4438-B5CE-5BAE51BC91EC}" type="datetime1">
              <a:rPr lang="en-US" sz="1700" smtClean="0">
                <a:solidFill>
                  <a:srgbClr val="FFC000"/>
                </a:solidFill>
              </a:rPr>
              <a:t>12/22/2022</a:t>
            </a:fld>
            <a:endParaRPr lang="bg-BG" sz="1700" dirty="0">
              <a:solidFill>
                <a:srgbClr val="FFC000"/>
              </a:solidFill>
            </a:endParaRPr>
          </a:p>
        </p:txBody>
      </p:sp>
    </p:spTree>
    <p:extLst>
      <p:ext uri="{BB962C8B-B14F-4D97-AF65-F5344CB8AC3E}">
        <p14:creationId xmlns:p14="http://schemas.microsoft.com/office/powerpoint/2010/main" val="17183227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C495CA7-445E-41DC-90BF-FD8A1294D90A}"/>
              </a:ext>
            </a:extLst>
          </p:cNvPr>
          <p:cNvSpPr>
            <a:spLocks noGrp="1"/>
          </p:cNvSpPr>
          <p:nvPr>
            <p:ph type="sldNum" sz="quarter" idx="12"/>
          </p:nvPr>
        </p:nvSpPr>
        <p:spPr>
          <a:xfrm>
            <a:off x="7740352" y="6331943"/>
            <a:ext cx="578317" cy="365125"/>
          </a:xfrm>
        </p:spPr>
        <p:txBody>
          <a:bodyPr/>
          <a:lstStyle/>
          <a:p>
            <a:fld id="{666D7441-A661-464A-8616-59533B53E3BB}" type="slidenum">
              <a:rPr lang="bg-BG" sz="2000" smtClean="0"/>
              <a:pPr/>
              <a:t>15</a:t>
            </a:fld>
            <a:endParaRPr lang="bg-BG" sz="2000" dirty="0"/>
          </a:p>
        </p:txBody>
      </p:sp>
      <p:sp>
        <p:nvSpPr>
          <p:cNvPr id="7" name="Title 1">
            <a:extLst>
              <a:ext uri="{FF2B5EF4-FFF2-40B4-BE49-F238E27FC236}">
                <a16:creationId xmlns:a16="http://schemas.microsoft.com/office/drawing/2014/main" id="{4BBC75AD-5073-423D-8434-3DEA82EC9044}"/>
              </a:ext>
            </a:extLst>
          </p:cNvPr>
          <p:cNvSpPr txBox="1">
            <a:spLocks/>
          </p:cNvSpPr>
          <p:nvPr/>
        </p:nvSpPr>
        <p:spPr>
          <a:xfrm>
            <a:off x="-51920" y="189994"/>
            <a:ext cx="9144000" cy="648072"/>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defTabSz="914400"/>
            <a:r>
              <a:rPr lang="en-US" sz="2800" b="1" dirty="0">
                <a:solidFill>
                  <a:schemeClr val="accent2">
                    <a:lumMod val="50000"/>
                  </a:schemeClr>
                </a:solidFill>
                <a:latin typeface="Times New Roman Cyr" pitchFamily="18" charset="0"/>
                <a:cs typeface="Times New Roman Cyr" pitchFamily="18" charset="0"/>
              </a:rPr>
              <a:t>Modification of the walk coin</a:t>
            </a:r>
            <a:endParaRPr lang="bg-BG" sz="2800" b="1" dirty="0">
              <a:solidFill>
                <a:schemeClr val="accent2">
                  <a:lumMod val="50000"/>
                </a:schemeClr>
              </a:solidFill>
              <a:latin typeface="Times New Roman Cyr" pitchFamily="18" charset="0"/>
              <a:cs typeface="Times New Roman Cyr" pitchFamily="18" charset="0"/>
            </a:endParaRPr>
          </a:p>
        </p:txBody>
      </p: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0C13AB9C-EF40-4A01-84EB-BA0A1F15023C}"/>
                  </a:ext>
                </a:extLst>
              </p:cNvPr>
              <p:cNvSpPr/>
              <p:nvPr/>
            </p:nvSpPr>
            <p:spPr>
              <a:xfrm>
                <a:off x="1045968" y="5114404"/>
                <a:ext cx="6901224" cy="707868"/>
              </a:xfrm>
              <a:prstGeom prst="rect">
                <a:avLst/>
              </a:prstGeom>
            </p:spPr>
            <p:txBody>
              <a:bodyPr wrap="square" lIns="91422" tIns="45711" rIns="91422" bIns="45711">
                <a:spAutoFit/>
              </a:bodyPr>
              <a:lstStyle/>
              <a:p>
                <a:r>
                  <a:rPr lang="en-US" sz="2000" dirty="0">
                    <a:cs typeface="Arial" pitchFamily="34" charset="0"/>
                  </a:rPr>
                  <a:t>	The probability to find solution </a:t>
                </a:r>
                <a14:m>
                  <m:oMath xmlns:m="http://schemas.openxmlformats.org/officeDocument/2006/math">
                    <m:r>
                      <a:rPr lang="en-US" sz="2000" i="1">
                        <a:latin typeface="Cambria Math" panose="02040503050406030204" pitchFamily="18" charset="0"/>
                      </a:rPr>
                      <m:t>𝑝</m:t>
                    </m:r>
                    <m:r>
                      <a:rPr lang="en-US" sz="2000" i="1">
                        <a:latin typeface="Cambria Math" panose="02040503050406030204" pitchFamily="18" charset="0"/>
                      </a:rPr>
                      <m:t>=</m:t>
                    </m:r>
                  </m:oMath>
                </a14:m>
                <a:r>
                  <a:rPr lang="en-US" sz="2000" dirty="0"/>
                  <a:t> </a:t>
                </a:r>
                <a14:m>
                  <m:oMath xmlns:m="http://schemas.openxmlformats.org/officeDocument/2006/math">
                    <m:r>
                      <a:rPr lang="en-US" sz="2000" i="1">
                        <a:latin typeface="Cambria Math" panose="02040503050406030204" pitchFamily="18" charset="0"/>
                      </a:rPr>
                      <m:t>𝑝</m:t>
                    </m:r>
                    <m:r>
                      <a:rPr lang="en-US" sz="2000" i="1">
                        <a:latin typeface="Cambria Math" panose="02040503050406030204" pitchFamily="18" charset="0"/>
                      </a:rPr>
                      <m:t>(</m:t>
                    </m:r>
                    <m:r>
                      <m:rPr>
                        <m:sty m:val="p"/>
                      </m:rPr>
                      <a:rPr lang="el-GR" sz="2000" i="1" smtClean="0">
                        <a:latin typeface="Cambria Math" panose="02040503050406030204" pitchFamily="18" charset="0"/>
                      </a:rPr>
                      <m:t>ζ</m:t>
                    </m:r>
                    <m:r>
                      <a:rPr lang="en-US" sz="2000" i="1">
                        <a:latin typeface="Cambria Math" panose="02040503050406030204" pitchFamily="18" charset="0"/>
                      </a:rPr>
                      <m:t>,</m:t>
                    </m:r>
                    <m:r>
                      <a:rPr lang="en-US" sz="2000" i="1">
                        <a:latin typeface="Cambria Math" panose="02040503050406030204" pitchFamily="18" charset="0"/>
                      </a:rPr>
                      <m:t>𝜙</m:t>
                    </m:r>
                    <m:r>
                      <a:rPr lang="en-US" sz="2000">
                        <a:latin typeface="Cambria Math" panose="02040503050406030204" pitchFamily="18" charset="0"/>
                      </a:rPr>
                      <m:t>,</m:t>
                    </m:r>
                    <m:r>
                      <m:rPr>
                        <m:sty m:val="p"/>
                      </m:rPr>
                      <a:rPr lang="en-US" sz="2000">
                        <a:latin typeface="Cambria Math" panose="02040503050406030204" pitchFamily="18" charset="0"/>
                      </a:rPr>
                      <m:t>n</m:t>
                    </m:r>
                    <m:r>
                      <a:rPr lang="en-US" sz="2000" i="1">
                        <a:latin typeface="Cambria Math" panose="02040503050406030204" pitchFamily="18" charset="0"/>
                      </a:rPr>
                      <m:t>)</m:t>
                    </m:r>
                  </m:oMath>
                </a14:m>
                <a:r>
                  <a:rPr lang="en-US" sz="2000" dirty="0">
                    <a:cs typeface="Arial" pitchFamily="34" charset="0"/>
                  </a:rPr>
                  <a:t> depends on </a:t>
                </a:r>
                <a14:m>
                  <m:oMath xmlns:m="http://schemas.openxmlformats.org/officeDocument/2006/math">
                    <m:r>
                      <m:rPr>
                        <m:sty m:val="p"/>
                      </m:rPr>
                      <a:rPr lang="el-GR" sz="2000" i="1">
                        <a:latin typeface="Cambria Math" panose="02040503050406030204" pitchFamily="18" charset="0"/>
                      </a:rPr>
                      <m:t>ζ</m:t>
                    </m:r>
                  </m:oMath>
                </a14:m>
                <a:r>
                  <a:rPr lang="en-US" sz="2000" dirty="0">
                    <a:cs typeface="Arial" pitchFamily="34" charset="0"/>
                  </a:rPr>
                  <a:t>,</a:t>
                </a:r>
                <a14:m>
                  <m:oMath xmlns:m="http://schemas.openxmlformats.org/officeDocument/2006/math">
                    <m:r>
                      <a:rPr lang="en-US" sz="2000" b="0" i="0" smtClean="0">
                        <a:latin typeface="Cambria Math" panose="02040503050406030204" pitchFamily="18" charset="0"/>
                      </a:rPr>
                      <m:t>   </m:t>
                    </m:r>
                    <m:r>
                      <a:rPr lang="en-US" sz="2000" i="1">
                        <a:latin typeface="Cambria Math" panose="02040503050406030204" pitchFamily="18" charset="0"/>
                      </a:rPr>
                      <m:t>𝜙</m:t>
                    </m:r>
                  </m:oMath>
                </a14:m>
                <a:r>
                  <a:rPr lang="en-US" sz="2000" dirty="0">
                    <a:cs typeface="Arial" pitchFamily="34" charset="0"/>
                  </a:rPr>
                  <a:t> and coin register size n.</a:t>
                </a:r>
                <a:endParaRPr lang="bg-BG" sz="2000" dirty="0">
                  <a:cs typeface="Arial" pitchFamily="34" charset="0"/>
                </a:endParaRPr>
              </a:p>
            </p:txBody>
          </p:sp>
        </mc:Choice>
        <mc:Fallback xmlns="">
          <p:sp>
            <p:nvSpPr>
              <p:cNvPr id="9" name="Rectangle 8">
                <a:extLst>
                  <a:ext uri="{FF2B5EF4-FFF2-40B4-BE49-F238E27FC236}">
                    <a16:creationId xmlns:a16="http://schemas.microsoft.com/office/drawing/2014/main" id="{0C13AB9C-EF40-4A01-84EB-BA0A1F15023C}"/>
                  </a:ext>
                </a:extLst>
              </p:cNvPr>
              <p:cNvSpPr>
                <a:spLocks noRot="1" noChangeAspect="1" noMove="1" noResize="1" noEditPoints="1" noAdjustHandles="1" noChangeArrowheads="1" noChangeShapeType="1" noTextEdit="1"/>
              </p:cNvSpPr>
              <p:nvPr/>
            </p:nvSpPr>
            <p:spPr>
              <a:xfrm>
                <a:off x="1045968" y="5114404"/>
                <a:ext cx="6901224" cy="707868"/>
              </a:xfrm>
              <a:prstGeom prst="rect">
                <a:avLst/>
              </a:prstGeom>
              <a:blipFill>
                <a:blip r:embed="rId2"/>
                <a:stretch>
                  <a:fillRect l="-972" t="-4310" b="-155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Object 10">
                <a:extLst>
                  <a:ext uri="{FF2B5EF4-FFF2-40B4-BE49-F238E27FC236}">
                    <a16:creationId xmlns:a16="http://schemas.microsoft.com/office/drawing/2014/main" id="{8A898FC5-1DD5-4600-8B5E-4C72C118D1FF}"/>
                  </a:ext>
                </a:extLst>
              </p:cNvPr>
              <p:cNvSpPr txBox="1"/>
              <p:nvPr/>
            </p:nvSpPr>
            <p:spPr bwMode="auto">
              <a:xfrm>
                <a:off x="2915817" y="4172784"/>
                <a:ext cx="2514972" cy="863600"/>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d>
                        <m:dPr>
                          <m:begChr m:val="|"/>
                          <m:endChr m:val="⟩"/>
                          <m:ctrlPr>
                            <a:rPr lang="en-US" sz="2000" i="1" smtClean="0">
                              <a:solidFill>
                                <a:srgbClr val="000000"/>
                              </a:solidFill>
                              <a:latin typeface="Cambria Math" panose="02040503050406030204" pitchFamily="18" charset="0"/>
                            </a:rPr>
                          </m:ctrlPr>
                        </m:dPr>
                        <m:e>
                          <m:r>
                            <a:rPr lang="en-US" sz="2000" i="1">
                              <a:latin typeface="Cambria Math" panose="02040503050406030204" pitchFamily="18" charset="0"/>
                            </a:rPr>
                            <m:t>𝜒</m:t>
                          </m:r>
                        </m:e>
                      </m:d>
                      <m:r>
                        <a:rPr lang="en-US" sz="2000" i="1" smtClean="0">
                          <a:solidFill>
                            <a:schemeClr val="tx1"/>
                          </a:solidFill>
                          <a:latin typeface="Cambria Math" panose="02040503050406030204" pitchFamily="18" charset="0"/>
                        </a:rPr>
                        <m:t>=</m:t>
                      </m:r>
                      <m:f>
                        <m:fPr>
                          <m:ctrlPr>
                            <a:rPr lang="en-US" sz="2000" i="1">
                              <a:solidFill>
                                <a:schemeClr val="tx1"/>
                              </a:solidFill>
                              <a:latin typeface="Cambria Math" panose="02040503050406030204" pitchFamily="18" charset="0"/>
                            </a:rPr>
                          </m:ctrlPr>
                        </m:fPr>
                        <m:num>
                          <m:r>
                            <a:rPr lang="en-US" sz="2000" i="1">
                              <a:solidFill>
                                <a:schemeClr val="tx1"/>
                              </a:solidFill>
                              <a:latin typeface="Cambria Math" panose="02040503050406030204" pitchFamily="18" charset="0"/>
                            </a:rPr>
                            <m:t>1</m:t>
                          </m:r>
                        </m:num>
                        <m:den>
                          <m:rad>
                            <m:radPr>
                              <m:degHide m:val="on"/>
                              <m:ctrlPr>
                                <a:rPr lang="en-US" sz="2000" i="1">
                                  <a:solidFill>
                                    <a:schemeClr val="tx1"/>
                                  </a:solidFill>
                                  <a:latin typeface="Cambria Math" panose="02040503050406030204" pitchFamily="18" charset="0"/>
                                </a:rPr>
                              </m:ctrlPr>
                            </m:radPr>
                            <m:deg/>
                            <m:e>
                              <m:sSub>
                                <m:sSubPr>
                                  <m:ctrlPr>
                                    <a:rPr lang="en-US" sz="2000" i="1">
                                      <a:solidFill>
                                        <a:schemeClr val="tx1"/>
                                      </a:solidFill>
                                      <a:latin typeface="Cambria Math" panose="02040503050406030204" pitchFamily="18" charset="0"/>
                                      <a:cs typeface="Arial" pitchFamily="34" charset="0"/>
                                    </a:rPr>
                                  </m:ctrlPr>
                                </m:sSubPr>
                                <m:e>
                                  <m:r>
                                    <a:rPr lang="en-US" sz="2000">
                                      <a:solidFill>
                                        <a:schemeClr val="tx1"/>
                                      </a:solidFill>
                                      <a:latin typeface="Cambria Math" panose="02040503050406030204" pitchFamily="18" charset="0"/>
                                      <a:cs typeface="Arial" pitchFamily="34" charset="0"/>
                                    </a:rPr>
                                    <m:t>𝑚</m:t>
                                  </m:r>
                                </m:e>
                                <m:sub>
                                  <m:r>
                                    <a:rPr lang="en-US" sz="2000">
                                      <a:solidFill>
                                        <a:schemeClr val="tx1"/>
                                      </a:solidFill>
                                      <a:latin typeface="Cambria Math" panose="02040503050406030204" pitchFamily="18" charset="0"/>
                                      <a:cs typeface="Arial" pitchFamily="34" charset="0"/>
                                    </a:rPr>
                                    <m:t>𝑛</m:t>
                                  </m:r>
                                </m:sub>
                              </m:sSub>
                            </m:e>
                          </m:rad>
                        </m:den>
                      </m:f>
                      <m:nary>
                        <m:naryPr>
                          <m:chr m:val="∑"/>
                          <m:ctrlPr>
                            <a:rPr lang="en-US" sz="2000" i="1">
                              <a:solidFill>
                                <a:schemeClr val="tx1"/>
                              </a:solidFill>
                              <a:latin typeface="Cambria Math" panose="02040503050406030204" pitchFamily="18" charset="0"/>
                            </a:rPr>
                          </m:ctrlPr>
                        </m:naryPr>
                        <m:sub>
                          <m:r>
                            <a:rPr lang="en-US" sz="2000" i="1">
                              <a:solidFill>
                                <a:schemeClr val="tx1"/>
                              </a:solidFill>
                              <a:latin typeface="Cambria Math" panose="02040503050406030204" pitchFamily="18" charset="0"/>
                            </a:rPr>
                            <m:t>𝑗</m:t>
                          </m:r>
                          <m:r>
                            <a:rPr lang="en-US" sz="2000" i="1">
                              <a:solidFill>
                                <a:schemeClr val="tx1"/>
                              </a:solidFill>
                              <a:latin typeface="Cambria Math" panose="02040503050406030204" pitchFamily="18" charset="0"/>
                            </a:rPr>
                            <m:t>=0</m:t>
                          </m:r>
                        </m:sub>
                        <m:sup>
                          <m:sSub>
                            <m:sSubPr>
                              <m:ctrlPr>
                                <a:rPr lang="en-US" sz="2000" i="1">
                                  <a:solidFill>
                                    <a:schemeClr val="tx1"/>
                                  </a:solidFill>
                                  <a:latin typeface="Cambria Math" panose="02040503050406030204" pitchFamily="18" charset="0"/>
                                  <a:cs typeface="Arial" pitchFamily="34" charset="0"/>
                                </a:rPr>
                              </m:ctrlPr>
                            </m:sSubPr>
                            <m:e>
                              <m:r>
                                <a:rPr lang="en-US" sz="2000">
                                  <a:solidFill>
                                    <a:schemeClr val="tx1"/>
                                  </a:solidFill>
                                  <a:latin typeface="Cambria Math" panose="02040503050406030204" pitchFamily="18" charset="0"/>
                                  <a:cs typeface="Arial" pitchFamily="34" charset="0"/>
                                </a:rPr>
                                <m:t>𝑚</m:t>
                              </m:r>
                            </m:e>
                            <m:sub>
                              <m:r>
                                <a:rPr lang="en-US" sz="2000">
                                  <a:solidFill>
                                    <a:schemeClr val="tx1"/>
                                  </a:solidFill>
                                  <a:latin typeface="Cambria Math" panose="02040503050406030204" pitchFamily="18" charset="0"/>
                                  <a:cs typeface="Arial" pitchFamily="34" charset="0"/>
                                </a:rPr>
                                <m:t>𝑛</m:t>
                              </m:r>
                            </m:sub>
                          </m:sSub>
                          <m:r>
                            <a:rPr lang="en-US" sz="2000" i="1">
                              <a:solidFill>
                                <a:schemeClr val="tx1"/>
                              </a:solidFill>
                              <a:latin typeface="Cambria Math" panose="02040503050406030204" pitchFamily="18" charset="0"/>
                            </a:rPr>
                            <m:t>−1</m:t>
                          </m:r>
                        </m:sup>
                        <m:e>
                          <m:d>
                            <m:dPr>
                              <m:begChr m:val="|"/>
                              <m:endChr m:val="⟩"/>
                              <m:ctrlPr>
                                <a:rPr lang="en-US" sz="2000" i="1">
                                  <a:solidFill>
                                    <a:schemeClr val="tx1"/>
                                  </a:solidFill>
                                  <a:latin typeface="Cambria Math" panose="02040503050406030204" pitchFamily="18" charset="0"/>
                                </a:rPr>
                              </m:ctrlPr>
                            </m:dPr>
                            <m:e>
                              <m:r>
                                <a:rPr lang="en-US" sz="2000" i="1">
                                  <a:solidFill>
                                    <a:schemeClr val="tx1"/>
                                  </a:solidFill>
                                  <a:latin typeface="Cambria Math" panose="02040503050406030204" pitchFamily="18" charset="0"/>
                                </a:rPr>
                                <m:t>𝑗</m:t>
                              </m:r>
                            </m:e>
                          </m:d>
                        </m:e>
                      </m:nary>
                    </m:oMath>
                  </m:oMathPara>
                </a14:m>
                <a:endParaRPr lang="en-US" sz="2000" dirty="0"/>
              </a:p>
            </p:txBody>
          </p:sp>
        </mc:Choice>
        <mc:Fallback xmlns="">
          <p:sp>
            <p:nvSpPr>
              <p:cNvPr id="12" name="Object 10">
                <a:extLst>
                  <a:ext uri="{FF2B5EF4-FFF2-40B4-BE49-F238E27FC236}">
                    <a16:creationId xmlns:a16="http://schemas.microsoft.com/office/drawing/2014/main" id="{8A898FC5-1DD5-4600-8B5E-4C72C118D1FF}"/>
                  </a:ext>
                </a:extLst>
              </p:cNvPr>
              <p:cNvSpPr txBox="1">
                <a:spLocks noRot="1" noChangeAspect="1" noMove="1" noResize="1" noEditPoints="1" noAdjustHandles="1" noChangeArrowheads="1" noChangeShapeType="1" noTextEdit="1"/>
              </p:cNvSpPr>
              <p:nvPr/>
            </p:nvSpPr>
            <p:spPr bwMode="auto">
              <a:xfrm>
                <a:off x="2915817" y="4172784"/>
                <a:ext cx="2514972" cy="863600"/>
              </a:xfrm>
              <a:prstGeom prst="rect">
                <a:avLst/>
              </a:prstGeom>
              <a:blipFill>
                <a:blip r:embed="rId3"/>
                <a:stretch>
                  <a:fillRect b="-85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A6F03B99-51DD-45D5-AC48-B026BE32C084}"/>
                  </a:ext>
                </a:extLst>
              </p:cNvPr>
              <p:cNvSpPr txBox="1"/>
              <p:nvPr/>
            </p:nvSpPr>
            <p:spPr>
              <a:xfrm>
                <a:off x="1469426" y="1484211"/>
                <a:ext cx="6556140" cy="729367"/>
              </a:xfrm>
              <a:prstGeom prst="rect">
                <a:avLst/>
              </a:prstGeom>
              <a:noFill/>
              <a:ln w="38100">
                <a:solidFill>
                  <a:schemeClr val="tx2"/>
                </a:solid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i="1">
                              <a:latin typeface="Cambria Math" panose="02040503050406030204" pitchFamily="18" charset="0"/>
                            </a:rPr>
                            <m:t>𝐶</m:t>
                          </m:r>
                        </m:e>
                        <m:sub>
                          <m:r>
                            <a:rPr lang="en-US" sz="2000" i="1">
                              <a:latin typeface="Cambria Math" panose="02040503050406030204" pitchFamily="18" charset="0"/>
                            </a:rPr>
                            <m:t>0</m:t>
                          </m:r>
                        </m:sub>
                      </m:sSub>
                      <m:d>
                        <m:dPr>
                          <m:ctrlPr>
                            <a:rPr lang="en-US" sz="2000" i="1">
                              <a:latin typeface="Cambria Math" panose="02040503050406030204" pitchFamily="18" charset="0"/>
                            </a:rPr>
                          </m:ctrlPr>
                        </m:dPr>
                        <m:e>
                          <m:r>
                            <a:rPr lang="en-US" sz="2000" i="1">
                              <a:latin typeface="Cambria Math" panose="02040503050406030204" pitchFamily="18" charset="0"/>
                            </a:rPr>
                            <m:t>𝜙</m:t>
                          </m:r>
                          <m:r>
                            <a:rPr lang="en-US" sz="2000" i="1">
                              <a:latin typeface="Cambria Math" panose="02040503050406030204" pitchFamily="18" charset="0"/>
                            </a:rPr>
                            <m:t>,</m:t>
                          </m:r>
                          <m:r>
                            <a:rPr lang="en-US" sz="2000" i="1">
                              <a:latin typeface="Cambria Math" panose="02040503050406030204" pitchFamily="18" charset="0"/>
                            </a:rPr>
                            <m:t>𝜒</m:t>
                          </m:r>
                          <m:r>
                            <a:rPr lang="en-US" sz="2000" i="1">
                              <a:latin typeface="Cambria Math" panose="02040503050406030204" pitchFamily="18" charset="0"/>
                            </a:rPr>
                            <m:t>,</m:t>
                          </m:r>
                          <m:r>
                            <m:rPr>
                              <m:sty m:val="p"/>
                            </m:rPr>
                            <a:rPr lang="el-GR" sz="2000" i="1">
                              <a:latin typeface="Cambria Math" panose="02040503050406030204" pitchFamily="18" charset="0"/>
                            </a:rPr>
                            <m:t>ζ</m:t>
                          </m:r>
                        </m:e>
                      </m:d>
                      <m:r>
                        <a:rPr lang="en-US" sz="2000" i="1">
                          <a:latin typeface="Cambria Math" panose="02040503050406030204" pitchFamily="18" charset="0"/>
                        </a:rPr>
                        <m:t>=</m:t>
                      </m:r>
                      <m:limLow>
                        <m:limLowPr>
                          <m:ctrlPr>
                            <a:rPr lang="en-US" sz="2000" i="1">
                              <a:latin typeface="Cambria Math" panose="02040503050406030204" pitchFamily="18" charset="0"/>
                            </a:rPr>
                          </m:ctrlPr>
                        </m:limLowPr>
                        <m:e>
                          <m:groupChr>
                            <m:groupChrPr>
                              <m:chr m:val="⏟"/>
                              <m:ctrlPr>
                                <a:rPr lang="en-US" sz="2000" i="1">
                                  <a:latin typeface="Cambria Math" panose="02040503050406030204" pitchFamily="18" charset="0"/>
                                </a:rPr>
                              </m:ctrlPr>
                            </m:groupChrPr>
                            <m:e>
                              <m:sSup>
                                <m:sSupPr>
                                  <m:ctrlPr>
                                    <a:rPr lang="en-US" sz="2000" i="1">
                                      <a:latin typeface="Cambria Math" panose="02040503050406030204" pitchFamily="18" charset="0"/>
                                    </a:rPr>
                                  </m:ctrlPr>
                                </m:sSupPr>
                                <m:e>
                                  <m:r>
                                    <a:rPr lang="en-US" sz="2000" i="1">
                                      <a:latin typeface="Cambria Math" panose="02040503050406030204" pitchFamily="18" charset="0"/>
                                    </a:rPr>
                                    <m:t>𝑒</m:t>
                                  </m:r>
                                </m:e>
                                <m:sup>
                                  <m:r>
                                    <a:rPr lang="en-US" sz="2000" i="1">
                                      <a:latin typeface="Cambria Math" panose="02040503050406030204" pitchFamily="18" charset="0"/>
                                    </a:rPr>
                                    <m:t>𝑖</m:t>
                                  </m:r>
                                  <m:r>
                                    <m:rPr>
                                      <m:sty m:val="p"/>
                                    </m:rPr>
                                    <a:rPr lang="el-GR" sz="2000" i="1">
                                      <a:latin typeface="Cambria Math" panose="02040503050406030204" pitchFamily="18" charset="0"/>
                                    </a:rPr>
                                    <m:t>ζ</m:t>
                                  </m:r>
                                </m:sup>
                              </m:sSup>
                            </m:e>
                          </m:groupChr>
                        </m:e>
                        <m:lim>
                          <m:r>
                            <a:rPr lang="en-US" sz="2000" i="1">
                              <a:latin typeface="Cambria Math" panose="02040503050406030204" pitchFamily="18" charset="0"/>
                            </a:rPr>
                            <m:t>𝑃h𝑎𝑠𝑒</m:t>
                          </m:r>
                          <m:r>
                            <a:rPr lang="en-US" sz="2000" i="1">
                              <a:latin typeface="Cambria Math" panose="02040503050406030204" pitchFamily="18" charset="0"/>
                            </a:rPr>
                            <m:t> </m:t>
                          </m:r>
                          <m:r>
                            <a:rPr lang="en-US" sz="2000" i="1">
                              <a:latin typeface="Cambria Math" panose="02040503050406030204" pitchFamily="18" charset="0"/>
                            </a:rPr>
                            <m:t>𝑔𝑎𝑡𝑒</m:t>
                          </m:r>
                        </m:lim>
                      </m:limLow>
                      <m:r>
                        <a:rPr lang="en-US" sz="2000" i="1">
                          <a:latin typeface="Cambria Math" panose="02040503050406030204" pitchFamily="18" charset="0"/>
                        </a:rPr>
                        <m:t>×</m:t>
                      </m:r>
                      <m:limLow>
                        <m:limLowPr>
                          <m:ctrlPr>
                            <a:rPr lang="en-US" sz="2000" i="1">
                              <a:latin typeface="Cambria Math" panose="02040503050406030204" pitchFamily="18" charset="0"/>
                            </a:rPr>
                          </m:ctrlPr>
                        </m:limLowPr>
                        <m:e>
                          <m:groupChr>
                            <m:groupChrPr>
                              <m:chr m:val="⏟"/>
                              <m:ctrlPr>
                                <a:rPr lang="en-US" sz="2000" i="1">
                                  <a:latin typeface="Cambria Math" panose="02040503050406030204" pitchFamily="18" charset="0"/>
                                </a:rPr>
                              </m:ctrlPr>
                            </m:groupChrPr>
                            <m:e>
                              <m:d>
                                <m:dPr>
                                  <m:ctrlPr>
                                    <a:rPr lang="en-US" sz="2000" i="1">
                                      <a:latin typeface="Cambria Math" panose="02040503050406030204" pitchFamily="18" charset="0"/>
                                    </a:rPr>
                                  </m:ctrlPr>
                                </m:dPr>
                                <m:e>
                                  <m:r>
                                    <a:rPr lang="en-US" sz="2000" i="1">
                                      <a:latin typeface="Cambria Math" panose="02040503050406030204" pitchFamily="18" charset="0"/>
                                    </a:rPr>
                                    <m:t>𝐼</m:t>
                                  </m:r>
                                  <m:r>
                                    <a:rPr lang="en-US" sz="2000" i="1">
                                      <a:latin typeface="Cambria Math" panose="02040503050406030204" pitchFamily="18" charset="0"/>
                                    </a:rPr>
                                    <m:t>−(1−</m:t>
                                  </m:r>
                                  <m:sSup>
                                    <m:sSupPr>
                                      <m:ctrlPr>
                                        <a:rPr lang="en-US" sz="2000" i="1">
                                          <a:latin typeface="Cambria Math" panose="02040503050406030204" pitchFamily="18" charset="0"/>
                                        </a:rPr>
                                      </m:ctrlPr>
                                    </m:sSupPr>
                                    <m:e>
                                      <m:r>
                                        <a:rPr lang="en-US" sz="2000" i="1">
                                          <a:latin typeface="Cambria Math" panose="02040503050406030204" pitchFamily="18" charset="0"/>
                                        </a:rPr>
                                        <m:t>𝑒</m:t>
                                      </m:r>
                                    </m:e>
                                    <m:sup>
                                      <m:r>
                                        <a:rPr lang="en-US" sz="2000" i="1">
                                          <a:latin typeface="Cambria Math" panose="02040503050406030204" pitchFamily="18" charset="0"/>
                                        </a:rPr>
                                        <m:t>𝑖</m:t>
                                      </m:r>
                                      <m:r>
                                        <a:rPr lang="en-US" sz="2000" i="1">
                                          <a:latin typeface="Cambria Math" panose="02040503050406030204" pitchFamily="18" charset="0"/>
                                        </a:rPr>
                                        <m:t>𝜙</m:t>
                                      </m:r>
                                    </m:sup>
                                  </m:sSup>
                                  <m:r>
                                    <a:rPr lang="en-US" sz="2000" i="1">
                                      <a:latin typeface="Cambria Math" panose="02040503050406030204" pitchFamily="18" charset="0"/>
                                    </a:rPr>
                                    <m:t>)</m:t>
                                  </m:r>
                                  <m:d>
                                    <m:dPr>
                                      <m:begChr m:val="|"/>
                                      <m:endChr m:val="⟩"/>
                                      <m:ctrlPr>
                                        <a:rPr lang="en-US" sz="2000" i="1">
                                          <a:latin typeface="Cambria Math" panose="02040503050406030204" pitchFamily="18" charset="0"/>
                                        </a:rPr>
                                      </m:ctrlPr>
                                    </m:dPr>
                                    <m:e>
                                      <m:r>
                                        <a:rPr lang="en-US" sz="2000" i="1">
                                          <a:latin typeface="Cambria Math" panose="02040503050406030204" pitchFamily="18" charset="0"/>
                                        </a:rPr>
                                        <m:t>𝜒</m:t>
                                      </m:r>
                                    </m:e>
                                  </m:d>
                                  <m:d>
                                    <m:dPr>
                                      <m:begChr m:val="⟨"/>
                                      <m:endChr m:val="|"/>
                                      <m:ctrlPr>
                                        <a:rPr lang="en-US" sz="2000" i="1">
                                          <a:latin typeface="Cambria Math" panose="02040503050406030204" pitchFamily="18" charset="0"/>
                                        </a:rPr>
                                      </m:ctrlPr>
                                    </m:dPr>
                                    <m:e>
                                      <m:r>
                                        <a:rPr lang="en-US" sz="2000" i="1">
                                          <a:latin typeface="Cambria Math" panose="02040503050406030204" pitchFamily="18" charset="0"/>
                                        </a:rPr>
                                        <m:t>𝜒</m:t>
                                      </m:r>
                                    </m:e>
                                  </m:d>
                                </m:e>
                              </m:d>
                            </m:e>
                          </m:groupChr>
                        </m:e>
                        <m:lim>
                          <m:r>
                            <a:rPr lang="en-US" sz="2000" b="0" i="1" smtClean="0">
                              <a:latin typeface="Cambria Math" panose="02040503050406030204" pitchFamily="18" charset="0"/>
                            </a:rPr>
                            <m:t>𝐺𝑒𝑛𝑒𝑟𝑎𝑙𝑖𝑧𝑒𝑑</m:t>
                          </m:r>
                          <m:r>
                            <a:rPr lang="en-US" sz="2000" b="0" i="1" smtClean="0">
                              <a:latin typeface="Cambria Math" panose="02040503050406030204" pitchFamily="18" charset="0"/>
                            </a:rPr>
                            <m:t> </m:t>
                          </m:r>
                          <m:r>
                            <a:rPr lang="en-US" sz="2000" b="0" i="1" smtClean="0">
                              <a:latin typeface="Cambria Math" panose="02040503050406030204" pitchFamily="18" charset="0"/>
                            </a:rPr>
                            <m:t>𝐻𝑜𝑢𝑠𝑒h𝑜𝑙𝑑𝑒𝑟</m:t>
                          </m:r>
                          <m:r>
                            <a:rPr lang="en-US" sz="2000" b="0" i="1" smtClean="0">
                              <a:latin typeface="Cambria Math" panose="02040503050406030204" pitchFamily="18" charset="0"/>
                            </a:rPr>
                            <m:t> </m:t>
                          </m:r>
                          <m:r>
                            <a:rPr lang="en-US" sz="2000" b="0" i="1" smtClean="0">
                              <a:latin typeface="Cambria Math" panose="02040503050406030204" pitchFamily="18" charset="0"/>
                            </a:rPr>
                            <m:t>𝑟𝑒𝑓𝑙𝑒𝑐𝑡𝑖𝑜𝑛</m:t>
                          </m:r>
                        </m:lim>
                      </m:limLow>
                    </m:oMath>
                  </m:oMathPara>
                </a14:m>
                <a:endParaRPr lang="en-US" sz="2000" i="1" dirty="0">
                  <a:latin typeface="Cambria Math" panose="02040503050406030204" pitchFamily="18" charset="0"/>
                </a:endParaRPr>
              </a:p>
            </p:txBody>
          </p:sp>
        </mc:Choice>
        <mc:Fallback xmlns="">
          <p:sp>
            <p:nvSpPr>
              <p:cNvPr id="25" name="TextBox 24">
                <a:extLst>
                  <a:ext uri="{FF2B5EF4-FFF2-40B4-BE49-F238E27FC236}">
                    <a16:creationId xmlns:a16="http://schemas.microsoft.com/office/drawing/2014/main" id="{A6F03B99-51DD-45D5-AC48-B026BE32C084}"/>
                  </a:ext>
                </a:extLst>
              </p:cNvPr>
              <p:cNvSpPr txBox="1">
                <a:spLocks noRot="1" noChangeAspect="1" noMove="1" noResize="1" noEditPoints="1" noAdjustHandles="1" noChangeArrowheads="1" noChangeShapeType="1" noTextEdit="1"/>
              </p:cNvSpPr>
              <p:nvPr/>
            </p:nvSpPr>
            <p:spPr>
              <a:xfrm>
                <a:off x="1469426" y="1484211"/>
                <a:ext cx="6556140" cy="729367"/>
              </a:xfrm>
              <a:prstGeom prst="rect">
                <a:avLst/>
              </a:prstGeom>
              <a:blipFill>
                <a:blip r:embed="rId4"/>
                <a:stretch>
                  <a:fillRect b="-1587"/>
                </a:stretch>
              </a:blipFill>
              <a:ln w="38100">
                <a:solidFill>
                  <a:schemeClr val="tx2"/>
                </a:solidFill>
              </a:ln>
            </p:spPr>
            <p:txBody>
              <a:bodyPr/>
              <a:lstStyle/>
              <a:p>
                <a:r>
                  <a:rPr lang="en-US">
                    <a:noFill/>
                  </a:rPr>
                  <a:t> </a:t>
                </a:r>
              </a:p>
            </p:txBody>
          </p:sp>
        </mc:Fallback>
      </mc:AlternateContent>
      <p:sp>
        <p:nvSpPr>
          <p:cNvPr id="27" name="TextBox 26">
            <a:extLst>
              <a:ext uri="{FF2B5EF4-FFF2-40B4-BE49-F238E27FC236}">
                <a16:creationId xmlns:a16="http://schemas.microsoft.com/office/drawing/2014/main" id="{D9F5730B-E75D-494C-AC30-0864DC98B821}"/>
              </a:ext>
            </a:extLst>
          </p:cNvPr>
          <p:cNvSpPr txBox="1"/>
          <p:nvPr/>
        </p:nvSpPr>
        <p:spPr>
          <a:xfrm>
            <a:off x="1058780" y="1010457"/>
            <a:ext cx="7246059" cy="400110"/>
          </a:xfrm>
          <a:prstGeom prst="rect">
            <a:avLst/>
          </a:prstGeom>
          <a:noFill/>
        </p:spPr>
        <p:txBody>
          <a:bodyPr wrap="square">
            <a:spAutoFit/>
          </a:bodyPr>
          <a:lstStyle/>
          <a:p>
            <a:r>
              <a:rPr lang="en-US" sz="2000" dirty="0">
                <a:latin typeface="Arial" pitchFamily="34" charset="0"/>
                <a:cs typeface="Arial" pitchFamily="34" charset="0"/>
              </a:rPr>
              <a:t>We study the following walk coin:</a:t>
            </a:r>
          </a:p>
        </p:txBody>
      </p:sp>
      <p:sp>
        <p:nvSpPr>
          <p:cNvPr id="31" name="Rectangle 30">
            <a:extLst>
              <a:ext uri="{FF2B5EF4-FFF2-40B4-BE49-F238E27FC236}">
                <a16:creationId xmlns:a16="http://schemas.microsoft.com/office/drawing/2014/main" id="{1A7DBF02-436C-4E21-8B4B-4B2F8507E8D2}"/>
              </a:ext>
            </a:extLst>
          </p:cNvPr>
          <p:cNvSpPr/>
          <p:nvPr/>
        </p:nvSpPr>
        <p:spPr>
          <a:xfrm>
            <a:off x="612965" y="2394483"/>
            <a:ext cx="8280920" cy="1015644"/>
          </a:xfrm>
          <a:prstGeom prst="rect">
            <a:avLst/>
          </a:prstGeom>
        </p:spPr>
        <p:txBody>
          <a:bodyPr wrap="square" lIns="91422" tIns="45711" rIns="91422" bIns="45711">
            <a:spAutoFit/>
          </a:bodyPr>
          <a:lstStyle/>
          <a:p>
            <a:r>
              <a:rPr lang="en-US" sz="2000" dirty="0">
                <a:latin typeface="Arial" pitchFamily="34" charset="0"/>
                <a:cs typeface="Arial" pitchFamily="34" charset="0"/>
              </a:rPr>
              <a:t>	Both Generalized Householder reflection and phase gate can be done efficiently in some physical Quantum circuit implementations like the ion traps.</a:t>
            </a:r>
            <a:endParaRPr lang="bg-BG" sz="2000" dirty="0">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15" name="Rectangle 12">
                <a:extLst>
                  <a:ext uri="{FF2B5EF4-FFF2-40B4-BE49-F238E27FC236}">
                    <a16:creationId xmlns:a16="http://schemas.microsoft.com/office/drawing/2014/main" id="{4DCEFAD2-84C8-42E9-B442-0C84A5A8F360}"/>
                  </a:ext>
                </a:extLst>
              </p:cNvPr>
              <p:cNvSpPr/>
              <p:nvPr/>
            </p:nvSpPr>
            <p:spPr>
              <a:xfrm>
                <a:off x="612965" y="3354910"/>
                <a:ext cx="8280920" cy="707868"/>
              </a:xfrm>
              <a:prstGeom prst="rect">
                <a:avLst/>
              </a:prstGeom>
            </p:spPr>
            <p:txBody>
              <a:bodyPr wrap="square" lIns="91422" tIns="45711" rIns="91422" bIns="45711">
                <a:spAutoFit/>
              </a:bodyPr>
              <a:lstStyle/>
              <a:p>
                <a:r>
                  <a:rPr lang="en-US" sz="2000" dirty="0">
                    <a:cs typeface="Arial" pitchFamily="34" charset="0"/>
                  </a:rPr>
                  <a:t>	To have equal probability to go at each direction </a:t>
                </a:r>
                <a14:m>
                  <m:oMath xmlns:m="http://schemas.openxmlformats.org/officeDocument/2006/math">
                    <m:r>
                      <a:rPr lang="en-US" sz="2000" i="1">
                        <a:latin typeface="Cambria Math" panose="02040503050406030204" pitchFamily="18" charset="0"/>
                      </a:rPr>
                      <m:t>𝜒</m:t>
                    </m:r>
                    <m:r>
                      <a:rPr lang="en-US" sz="2000" b="0" i="1" smtClean="0">
                        <a:latin typeface="Cambria Math" panose="02040503050406030204" pitchFamily="18" charset="0"/>
                      </a:rPr>
                      <m:t> </m:t>
                    </m:r>
                  </m:oMath>
                </a14:m>
                <a:r>
                  <a:rPr lang="en-US" sz="2000" dirty="0">
                    <a:cs typeface="Arial" pitchFamily="34" charset="0"/>
                  </a:rPr>
                  <a:t>must be equal weight superposition of the basis vectors</a:t>
                </a:r>
                <a:r>
                  <a:rPr lang="bg-BG" sz="2000" dirty="0">
                    <a:cs typeface="Arial" pitchFamily="34" charset="0"/>
                  </a:rPr>
                  <a:t> </a:t>
                </a:r>
                <a:r>
                  <a:rPr lang="en-US" sz="2000" dirty="0">
                    <a:cs typeface="Arial" pitchFamily="34" charset="0"/>
                  </a:rPr>
                  <a:t>|j</a:t>
                </a:r>
                <a:r>
                  <a:rPr lang="en-US" sz="2000" dirty="0">
                    <a:cs typeface="Arial" pitchFamily="34" charset="0"/>
                    <a:sym typeface="Symbol"/>
                  </a:rPr>
                  <a:t></a:t>
                </a:r>
                <a:endParaRPr lang="bg-BG" sz="2000" dirty="0">
                  <a:cs typeface="Arial" pitchFamily="34" charset="0"/>
                </a:endParaRPr>
              </a:p>
            </p:txBody>
          </p:sp>
        </mc:Choice>
        <mc:Fallback xmlns="">
          <p:sp>
            <p:nvSpPr>
              <p:cNvPr id="15" name="Rectangle 12">
                <a:extLst>
                  <a:ext uri="{FF2B5EF4-FFF2-40B4-BE49-F238E27FC236}">
                    <a16:creationId xmlns:a16="http://schemas.microsoft.com/office/drawing/2014/main" id="{4DCEFAD2-84C8-42E9-B442-0C84A5A8F360}"/>
                  </a:ext>
                </a:extLst>
              </p:cNvPr>
              <p:cNvSpPr>
                <a:spLocks noRot="1" noChangeAspect="1" noMove="1" noResize="1" noEditPoints="1" noAdjustHandles="1" noChangeArrowheads="1" noChangeShapeType="1" noTextEdit="1"/>
              </p:cNvSpPr>
              <p:nvPr/>
            </p:nvSpPr>
            <p:spPr>
              <a:xfrm>
                <a:off x="612965" y="3354910"/>
                <a:ext cx="8280920" cy="707868"/>
              </a:xfrm>
              <a:prstGeom prst="rect">
                <a:avLst/>
              </a:prstGeom>
              <a:blipFill>
                <a:blip r:embed="rId5"/>
                <a:stretch>
                  <a:fillRect l="-810" t="-3448" b="-15517"/>
                </a:stretch>
              </a:blipFill>
            </p:spPr>
            <p:txBody>
              <a:bodyPr/>
              <a:lstStyle/>
              <a:p>
                <a:r>
                  <a:rPr lang="en-US">
                    <a:noFill/>
                  </a:rPr>
                  <a:t> </a:t>
                </a:r>
              </a:p>
            </p:txBody>
          </p:sp>
        </mc:Fallback>
      </mc:AlternateContent>
      <p:sp>
        <p:nvSpPr>
          <p:cNvPr id="18" name="Footer Placeholder 4">
            <a:extLst>
              <a:ext uri="{FF2B5EF4-FFF2-40B4-BE49-F238E27FC236}">
                <a16:creationId xmlns:a16="http://schemas.microsoft.com/office/drawing/2014/main" id="{08F63631-029E-493C-85F4-E9B5BD0028E5}"/>
              </a:ext>
            </a:extLst>
          </p:cNvPr>
          <p:cNvSpPr>
            <a:spLocks noGrp="1"/>
          </p:cNvSpPr>
          <p:nvPr>
            <p:ph type="ftr" sz="quarter" idx="11"/>
          </p:nvPr>
        </p:nvSpPr>
        <p:spPr>
          <a:xfrm>
            <a:off x="3122656" y="6331943"/>
            <a:ext cx="4824536" cy="365125"/>
          </a:xfrm>
        </p:spPr>
        <p:txBody>
          <a:bodyPr/>
          <a:lstStyle/>
          <a:p>
            <a:r>
              <a:rPr lang="en-US" sz="1700" dirty="0">
                <a:solidFill>
                  <a:srgbClr val="FFC000"/>
                </a:solidFill>
              </a:rPr>
              <a:t>Petar </a:t>
            </a:r>
            <a:r>
              <a:rPr lang="en-US" sz="1700" dirty="0" err="1">
                <a:solidFill>
                  <a:srgbClr val="FFC000"/>
                </a:solidFill>
              </a:rPr>
              <a:t>Danev</a:t>
            </a:r>
            <a:r>
              <a:rPr lang="en-US" sz="1700" dirty="0">
                <a:solidFill>
                  <a:srgbClr val="FFC000"/>
                </a:solidFill>
              </a:rPr>
              <a:t> &amp; </a:t>
            </a:r>
            <a:r>
              <a:rPr lang="en-US" sz="1700" dirty="0" err="1">
                <a:solidFill>
                  <a:srgbClr val="FFC000"/>
                </a:solidFill>
              </a:rPr>
              <a:t>Hristo</a:t>
            </a:r>
            <a:r>
              <a:rPr lang="en-US" sz="1700" dirty="0">
                <a:solidFill>
                  <a:srgbClr val="FFC000"/>
                </a:solidFill>
              </a:rPr>
              <a:t> </a:t>
            </a:r>
            <a:r>
              <a:rPr lang="en-US" sz="1700" dirty="0" err="1">
                <a:solidFill>
                  <a:srgbClr val="FFC000"/>
                </a:solidFill>
              </a:rPr>
              <a:t>Tonchev</a:t>
            </a:r>
            <a:endParaRPr lang="bg-BG" sz="1700" dirty="0">
              <a:solidFill>
                <a:srgbClr val="FFC000"/>
              </a:solidFill>
            </a:endParaRPr>
          </a:p>
        </p:txBody>
      </p:sp>
      <p:sp>
        <p:nvSpPr>
          <p:cNvPr id="4" name="Контейнер за дата 3">
            <a:extLst>
              <a:ext uri="{FF2B5EF4-FFF2-40B4-BE49-F238E27FC236}">
                <a16:creationId xmlns:a16="http://schemas.microsoft.com/office/drawing/2014/main" id="{FB319596-9871-8AD0-5EC9-658DB57C4453}"/>
              </a:ext>
            </a:extLst>
          </p:cNvPr>
          <p:cNvSpPr>
            <a:spLocks noGrp="1"/>
          </p:cNvSpPr>
          <p:nvPr>
            <p:ph type="dt" sz="half" idx="10"/>
          </p:nvPr>
        </p:nvSpPr>
        <p:spPr>
          <a:xfrm>
            <a:off x="717460" y="6337979"/>
            <a:ext cx="2057400" cy="365125"/>
          </a:xfrm>
        </p:spPr>
        <p:txBody>
          <a:bodyPr/>
          <a:lstStyle/>
          <a:p>
            <a:fld id="{27A96A9B-9169-4084-AC9D-AB72D61B3D7E}" type="datetime1">
              <a:rPr lang="en-US" sz="1700" smtClean="0">
                <a:solidFill>
                  <a:srgbClr val="FFC000"/>
                </a:solidFill>
              </a:rPr>
              <a:t>12/22/2022</a:t>
            </a:fld>
            <a:endParaRPr lang="bg-BG" sz="1700" dirty="0">
              <a:solidFill>
                <a:srgbClr val="FFC000"/>
              </a:solidFill>
            </a:endParaRPr>
          </a:p>
        </p:txBody>
      </p:sp>
    </p:spTree>
    <p:extLst>
      <p:ext uri="{BB962C8B-B14F-4D97-AF65-F5344CB8AC3E}">
        <p14:creationId xmlns:p14="http://schemas.microsoft.com/office/powerpoint/2010/main" val="12031994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4195050-A3F8-4E54-8C1F-C9684FF97E46}"/>
              </a:ext>
            </a:extLst>
          </p:cNvPr>
          <p:cNvSpPr>
            <a:spLocks noGrp="1"/>
          </p:cNvSpPr>
          <p:nvPr>
            <p:ph type="sldNum" sz="quarter" idx="12"/>
          </p:nvPr>
        </p:nvSpPr>
        <p:spPr>
          <a:xfrm>
            <a:off x="7740352" y="6331942"/>
            <a:ext cx="578317" cy="365125"/>
          </a:xfrm>
        </p:spPr>
        <p:txBody>
          <a:bodyPr/>
          <a:lstStyle/>
          <a:p>
            <a:fld id="{666D7441-A661-464A-8616-59533B53E3BB}" type="slidenum">
              <a:rPr lang="bg-BG" sz="2000" smtClean="0"/>
              <a:pPr/>
              <a:t>16</a:t>
            </a:fld>
            <a:endParaRPr lang="bg-BG" sz="2000" dirty="0"/>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0006328-336A-4867-B8CE-77E7D4AF4BE1}"/>
                  </a:ext>
                </a:extLst>
              </p:cNvPr>
              <p:cNvSpPr txBox="1"/>
              <p:nvPr/>
            </p:nvSpPr>
            <p:spPr>
              <a:xfrm>
                <a:off x="833070" y="1387205"/>
                <a:ext cx="7920880" cy="707886"/>
              </a:xfrm>
              <a:prstGeom prst="rect">
                <a:avLst/>
              </a:prstGeom>
              <a:noFill/>
            </p:spPr>
            <p:txBody>
              <a:bodyPr wrap="square">
                <a:spAutoFit/>
              </a:bodyPr>
              <a:lstStyle/>
              <a:p>
                <a:r>
                  <a:rPr lang="en-US" sz="2000" dirty="0">
                    <a:cs typeface="Arial" panose="020B0604020202020204" pitchFamily="34" charset="0"/>
                  </a:rPr>
                  <a:t>	MC simulations of p(</a:t>
                </a:r>
                <a14:m>
                  <m:oMath xmlns:m="http://schemas.openxmlformats.org/officeDocument/2006/math">
                    <m:r>
                      <m:rPr>
                        <m:sty m:val="p"/>
                      </m:rPr>
                      <a:rPr lang="el-GR" sz="2000" i="1" smtClean="0">
                        <a:latin typeface="Cambria Math" panose="02040503050406030204" pitchFamily="18" charset="0"/>
                      </a:rPr>
                      <m:t>ζ</m:t>
                    </m:r>
                    <m:r>
                      <a:rPr lang="en-US" sz="2000" i="1" smtClean="0">
                        <a:latin typeface="Cambria Math" panose="02040503050406030204" pitchFamily="18" charset="0"/>
                      </a:rPr>
                      <m:t>,</m:t>
                    </m:r>
                    <m:r>
                      <a:rPr lang="en-US" sz="2000" i="1" smtClean="0">
                        <a:latin typeface="Cambria Math" panose="02040503050406030204" pitchFamily="18" charset="0"/>
                      </a:rPr>
                      <m:t>𝜙</m:t>
                    </m:r>
                  </m:oMath>
                </a14:m>
                <a:r>
                  <a:rPr lang="en-US" sz="2000" dirty="0">
                    <a:cs typeface="Arial" panose="020B0604020202020204" pitchFamily="34" charset="0"/>
                  </a:rPr>
                  <a:t>) of QRWS for Hypercube </a:t>
                </a:r>
              </a:p>
              <a:p>
                <a:r>
                  <a:rPr lang="en-US" sz="2000" dirty="0">
                    <a:cs typeface="Arial" panose="020B0604020202020204" pitchFamily="34" charset="0"/>
                  </a:rPr>
                  <a:t>In each run n is fixed and for </a:t>
                </a:r>
                <a14:m>
                  <m:oMath xmlns:m="http://schemas.openxmlformats.org/officeDocument/2006/math">
                    <m:r>
                      <m:rPr>
                        <m:sty m:val="p"/>
                      </m:rPr>
                      <a:rPr lang="el-GR" sz="2000" i="1" smtClean="0">
                        <a:latin typeface="Cambria Math" panose="02040503050406030204" pitchFamily="18" charset="0"/>
                      </a:rPr>
                      <m:t>ζ</m:t>
                    </m:r>
                    <m:r>
                      <a:rPr lang="en-US" sz="2000" i="1" smtClean="0">
                        <a:latin typeface="Cambria Math" panose="02040503050406030204" pitchFamily="18" charset="0"/>
                      </a:rPr>
                      <m:t>,</m:t>
                    </m:r>
                    <m:r>
                      <a:rPr lang="en-US" sz="2000" i="1" smtClean="0">
                        <a:latin typeface="Cambria Math" panose="02040503050406030204" pitchFamily="18" charset="0"/>
                      </a:rPr>
                      <m:t>𝜙</m:t>
                    </m:r>
                    <m:r>
                      <a:rPr lang="en-US" sz="200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[0, 2</m:t>
                    </m:r>
                    <m:r>
                      <a:rPr lang="en-US" sz="2000" b="0" i="1" smtClean="0">
                        <a:latin typeface="Cambria Math" panose="02040503050406030204" pitchFamily="18" charset="0"/>
                        <a:ea typeface="Cambria Math" panose="02040503050406030204" pitchFamily="18" charset="0"/>
                      </a:rPr>
                      <m:t>𝜋</m:t>
                    </m:r>
                    <m:r>
                      <a:rPr lang="bg-BG" sz="2000" b="0" i="1" smtClean="0">
                        <a:latin typeface="Cambria Math" panose="02040503050406030204" pitchFamily="18" charset="0"/>
                        <a:ea typeface="Cambria Math" panose="02040503050406030204" pitchFamily="18" charset="0"/>
                      </a:rPr>
                      <m:t>)</m:t>
                    </m:r>
                  </m:oMath>
                </a14:m>
                <a:r>
                  <a:rPr lang="en-US" sz="2000" dirty="0">
                    <a:cs typeface="Arial" panose="020B0604020202020204" pitchFamily="34" charset="0"/>
                  </a:rPr>
                  <a:t> are taken random values </a:t>
                </a:r>
              </a:p>
            </p:txBody>
          </p:sp>
        </mc:Choice>
        <mc:Fallback xmlns="">
          <p:sp>
            <p:nvSpPr>
              <p:cNvPr id="7" name="TextBox 6">
                <a:extLst>
                  <a:ext uri="{FF2B5EF4-FFF2-40B4-BE49-F238E27FC236}">
                    <a16:creationId xmlns:a16="http://schemas.microsoft.com/office/drawing/2014/main" id="{40006328-336A-4867-B8CE-77E7D4AF4BE1}"/>
                  </a:ext>
                </a:extLst>
              </p:cNvPr>
              <p:cNvSpPr txBox="1">
                <a:spLocks noRot="1" noChangeAspect="1" noMove="1" noResize="1" noEditPoints="1" noAdjustHandles="1" noChangeArrowheads="1" noChangeShapeType="1" noTextEdit="1"/>
              </p:cNvSpPr>
              <p:nvPr/>
            </p:nvSpPr>
            <p:spPr>
              <a:xfrm>
                <a:off x="833070" y="1387205"/>
                <a:ext cx="7920880" cy="707886"/>
              </a:xfrm>
              <a:prstGeom prst="rect">
                <a:avLst/>
              </a:prstGeom>
              <a:blipFill>
                <a:blip r:embed="rId2"/>
                <a:stretch>
                  <a:fillRect l="-847" t="-4310" b="-15517"/>
                </a:stretch>
              </a:blipFill>
            </p:spPr>
            <p:txBody>
              <a:bodyPr/>
              <a:lstStyle/>
              <a:p>
                <a:r>
                  <a:rPr lang="en-US">
                    <a:noFill/>
                  </a:rPr>
                  <a:t> </a:t>
                </a:r>
              </a:p>
            </p:txBody>
          </p:sp>
        </mc:Fallback>
      </mc:AlternateContent>
      <p:sp>
        <p:nvSpPr>
          <p:cNvPr id="14" name="Title 1">
            <a:extLst>
              <a:ext uri="{FF2B5EF4-FFF2-40B4-BE49-F238E27FC236}">
                <a16:creationId xmlns:a16="http://schemas.microsoft.com/office/drawing/2014/main" id="{87976BC4-2D2D-45FB-8B5D-840A687286A6}"/>
              </a:ext>
            </a:extLst>
          </p:cNvPr>
          <p:cNvSpPr txBox="1">
            <a:spLocks/>
          </p:cNvSpPr>
          <p:nvPr/>
        </p:nvSpPr>
        <p:spPr>
          <a:xfrm>
            <a:off x="251520" y="407847"/>
            <a:ext cx="9144000" cy="648072"/>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defTabSz="914400"/>
            <a:r>
              <a:rPr lang="en-US" sz="2800" b="1" dirty="0">
                <a:solidFill>
                  <a:schemeClr val="accent2">
                    <a:lumMod val="50000"/>
                  </a:schemeClr>
                </a:solidFill>
                <a:latin typeface="Times New Roman Cyr" pitchFamily="18" charset="0"/>
                <a:cs typeface="Times New Roman Cyr" pitchFamily="18" charset="0"/>
              </a:rPr>
              <a:t>Monte Carlo simulations of the algorithm</a:t>
            </a:r>
            <a:endParaRPr lang="bg-BG" sz="2800" b="1" dirty="0">
              <a:solidFill>
                <a:schemeClr val="accent2">
                  <a:lumMod val="50000"/>
                </a:schemeClr>
              </a:solidFill>
              <a:latin typeface="Times New Roman Cyr" pitchFamily="18" charset="0"/>
              <a:cs typeface="Times New Roman Cyr" pitchFamily="18" charset="0"/>
            </a:endParaRPr>
          </a:p>
        </p:txBody>
      </p:sp>
      <p:sp>
        <p:nvSpPr>
          <p:cNvPr id="15" name="TextBox 14">
            <a:extLst>
              <a:ext uri="{FF2B5EF4-FFF2-40B4-BE49-F238E27FC236}">
                <a16:creationId xmlns:a16="http://schemas.microsoft.com/office/drawing/2014/main" id="{2DFD1E71-F3D6-4C21-B9DB-EF5325348832}"/>
              </a:ext>
            </a:extLst>
          </p:cNvPr>
          <p:cNvSpPr txBox="1"/>
          <p:nvPr/>
        </p:nvSpPr>
        <p:spPr>
          <a:xfrm>
            <a:off x="3759294" y="2257089"/>
            <a:ext cx="1925442" cy="369332"/>
          </a:xfrm>
          <a:prstGeom prst="rect">
            <a:avLst/>
          </a:prstGeom>
          <a:noFill/>
        </p:spPr>
        <p:txBody>
          <a:bodyPr wrap="square">
            <a:spAutoFit/>
          </a:bodyPr>
          <a:lstStyle/>
          <a:p>
            <a:r>
              <a:rPr lang="en-US" dirty="0">
                <a:latin typeface="Arial" pitchFamily="34" charset="0"/>
                <a:cs typeface="Arial" pitchFamily="34" charset="0"/>
              </a:rPr>
              <a:t>Two qubit coin</a:t>
            </a:r>
            <a:endParaRPr lang="en-US" dirty="0"/>
          </a:p>
        </p:txBody>
      </p:sp>
      <p:sp>
        <p:nvSpPr>
          <p:cNvPr id="16" name="TextBox 15">
            <a:extLst>
              <a:ext uri="{FF2B5EF4-FFF2-40B4-BE49-F238E27FC236}">
                <a16:creationId xmlns:a16="http://schemas.microsoft.com/office/drawing/2014/main" id="{CF2DD693-151F-42CF-A8AC-CCAAD7309088}"/>
              </a:ext>
            </a:extLst>
          </p:cNvPr>
          <p:cNvSpPr txBox="1"/>
          <p:nvPr/>
        </p:nvSpPr>
        <p:spPr>
          <a:xfrm>
            <a:off x="6271884" y="2285142"/>
            <a:ext cx="2328795" cy="369332"/>
          </a:xfrm>
          <a:prstGeom prst="rect">
            <a:avLst/>
          </a:prstGeom>
          <a:noFill/>
        </p:spPr>
        <p:txBody>
          <a:bodyPr wrap="square">
            <a:spAutoFit/>
          </a:bodyPr>
          <a:lstStyle/>
          <a:p>
            <a:r>
              <a:rPr lang="en-US" dirty="0">
                <a:latin typeface="Arial" pitchFamily="34" charset="0"/>
                <a:cs typeface="Arial" pitchFamily="34" charset="0"/>
              </a:rPr>
              <a:t>Three qubit coin</a:t>
            </a:r>
            <a:endParaRPr lang="en-US" dirty="0"/>
          </a:p>
        </p:txBody>
      </p:sp>
      <p:sp>
        <p:nvSpPr>
          <p:cNvPr id="17" name="TextBox 16">
            <a:extLst>
              <a:ext uri="{FF2B5EF4-FFF2-40B4-BE49-F238E27FC236}">
                <a16:creationId xmlns:a16="http://schemas.microsoft.com/office/drawing/2014/main" id="{764F2DAA-3209-4626-BA03-99BD099FD0E0}"/>
              </a:ext>
            </a:extLst>
          </p:cNvPr>
          <p:cNvSpPr txBox="1"/>
          <p:nvPr/>
        </p:nvSpPr>
        <p:spPr>
          <a:xfrm>
            <a:off x="1088602" y="2285142"/>
            <a:ext cx="1925442" cy="369332"/>
          </a:xfrm>
          <a:prstGeom prst="rect">
            <a:avLst/>
          </a:prstGeom>
          <a:noFill/>
        </p:spPr>
        <p:txBody>
          <a:bodyPr wrap="square">
            <a:spAutoFit/>
          </a:bodyPr>
          <a:lstStyle/>
          <a:p>
            <a:r>
              <a:rPr lang="en-US" dirty="0">
                <a:latin typeface="Arial" pitchFamily="34" charset="0"/>
                <a:cs typeface="Arial" pitchFamily="34" charset="0"/>
              </a:rPr>
              <a:t>One qubit coin</a:t>
            </a:r>
            <a:endParaRPr lang="en-US" dirty="0"/>
          </a:p>
        </p:txBody>
      </p:sp>
      <mc:AlternateContent xmlns:mc="http://schemas.openxmlformats.org/markup-compatibility/2006" xmlns:a14="http://schemas.microsoft.com/office/drawing/2010/main">
        <mc:Choice Requires="a14">
          <p:sp>
            <p:nvSpPr>
              <p:cNvPr id="18" name="TextBox 8">
                <a:extLst>
                  <a:ext uri="{FF2B5EF4-FFF2-40B4-BE49-F238E27FC236}">
                    <a16:creationId xmlns:a16="http://schemas.microsoft.com/office/drawing/2014/main" id="{72233979-9073-4153-AF48-4F3E29882454}"/>
                  </a:ext>
                </a:extLst>
              </p:cNvPr>
              <p:cNvSpPr txBox="1"/>
              <p:nvPr/>
            </p:nvSpPr>
            <p:spPr>
              <a:xfrm>
                <a:off x="1403648" y="4788336"/>
                <a:ext cx="6336704" cy="707886"/>
              </a:xfrm>
              <a:prstGeom prst="rect">
                <a:avLst/>
              </a:prstGeom>
              <a:noFill/>
              <a:ln w="31750">
                <a:solidFill>
                  <a:schemeClr val="tx2"/>
                </a:solidFill>
              </a:ln>
            </p:spPr>
            <p:txBody>
              <a:bodyPr wrap="square">
                <a:spAutoFit/>
              </a:bodyPr>
              <a:lstStyle/>
              <a:p>
                <a:r>
                  <a:rPr lang="en-GB" sz="2000" dirty="0">
                    <a:solidFill>
                      <a:schemeClr val="tx2"/>
                    </a:solidFill>
                    <a:latin typeface="Arial" pitchFamily="34" charset="0"/>
                    <a:cs typeface="Arial" pitchFamily="34" charset="0"/>
                  </a:rPr>
                  <a:t>	</a:t>
                </a:r>
                <a:r>
                  <a:rPr lang="en-US" sz="2000" dirty="0">
                    <a:solidFill>
                      <a:schemeClr val="tx1"/>
                    </a:solidFill>
                    <a:latin typeface="Arial" pitchFamily="34" charset="0"/>
                    <a:cs typeface="Arial" pitchFamily="34" charset="0"/>
                  </a:rPr>
                  <a:t>There exist connected areas in </a:t>
                </a:r>
                <a14:m>
                  <m:oMath xmlns:m="http://schemas.openxmlformats.org/officeDocument/2006/math">
                    <m:r>
                      <a:rPr lang="en-US" sz="2000" smtClean="0">
                        <a:solidFill>
                          <a:schemeClr val="tx1"/>
                        </a:solidFill>
                        <a:latin typeface="Cambria Math" panose="02040503050406030204" pitchFamily="18" charset="0"/>
                      </a:rPr>
                      <m:t>(</m:t>
                    </m:r>
                    <m:r>
                      <a:rPr lang="en-US" sz="2000" i="1">
                        <a:solidFill>
                          <a:schemeClr val="tx1"/>
                        </a:solidFill>
                        <a:latin typeface="Cambria Math" panose="02040503050406030204" pitchFamily="18" charset="0"/>
                      </a:rPr>
                      <m:t>𝜙</m:t>
                    </m:r>
                    <m:r>
                      <a:rPr lang="en-US" sz="2000">
                        <a:solidFill>
                          <a:schemeClr val="tx1"/>
                        </a:solidFill>
                        <a:latin typeface="Cambria Math" panose="02040503050406030204" pitchFamily="18" charset="0"/>
                      </a:rPr>
                      <m:t>,</m:t>
                    </m:r>
                    <m:r>
                      <m:rPr>
                        <m:sty m:val="p"/>
                      </m:rPr>
                      <a:rPr lang="el-GR" sz="2000" i="1">
                        <a:solidFill>
                          <a:schemeClr val="tx1"/>
                        </a:solidFill>
                        <a:latin typeface="Cambria Math" panose="02040503050406030204" pitchFamily="18" charset="0"/>
                      </a:rPr>
                      <m:t>ζ</m:t>
                    </m:r>
                    <m:r>
                      <a:rPr lang="en-US" sz="2000">
                        <a:solidFill>
                          <a:schemeClr val="tx1"/>
                        </a:solidFill>
                        <a:latin typeface="Cambria Math" panose="02040503050406030204" pitchFamily="18" charset="0"/>
                      </a:rPr>
                      <m:t>)</m:t>
                    </m:r>
                  </m:oMath>
                </a14:m>
                <a:r>
                  <a:rPr lang="en-US" sz="2000" dirty="0">
                    <a:solidFill>
                      <a:schemeClr val="tx1"/>
                    </a:solidFill>
                    <a:latin typeface="Arial" panose="020B0604020202020204" pitchFamily="34" charset="0"/>
                    <a:cs typeface="Arial" panose="020B0604020202020204" pitchFamily="34" charset="0"/>
                  </a:rPr>
                  <a:t> plane with high probability to find solution!</a:t>
                </a:r>
                <a:endParaRPr lang="en-US" sz="2000" dirty="0"/>
              </a:p>
            </p:txBody>
          </p:sp>
        </mc:Choice>
        <mc:Fallback xmlns="">
          <p:sp>
            <p:nvSpPr>
              <p:cNvPr id="18" name="TextBox 8">
                <a:extLst>
                  <a:ext uri="{FF2B5EF4-FFF2-40B4-BE49-F238E27FC236}">
                    <a16:creationId xmlns:a16="http://schemas.microsoft.com/office/drawing/2014/main" id="{72233979-9073-4153-AF48-4F3E29882454}"/>
                  </a:ext>
                </a:extLst>
              </p:cNvPr>
              <p:cNvSpPr txBox="1">
                <a:spLocks noRot="1" noChangeAspect="1" noMove="1" noResize="1" noEditPoints="1" noAdjustHandles="1" noChangeArrowheads="1" noChangeShapeType="1" noTextEdit="1"/>
              </p:cNvSpPr>
              <p:nvPr/>
            </p:nvSpPr>
            <p:spPr>
              <a:xfrm>
                <a:off x="1403648" y="4788336"/>
                <a:ext cx="6336704" cy="707886"/>
              </a:xfrm>
              <a:prstGeom prst="rect">
                <a:avLst/>
              </a:prstGeom>
              <a:blipFill>
                <a:blip r:embed="rId3"/>
                <a:stretch>
                  <a:fillRect l="-766" t="-1639" b="-11475"/>
                </a:stretch>
              </a:blipFill>
              <a:ln w="31750">
                <a:solidFill>
                  <a:schemeClr val="tx2"/>
                </a:solidFill>
              </a:ln>
            </p:spPr>
            <p:txBody>
              <a:bodyPr/>
              <a:lstStyle/>
              <a:p>
                <a:r>
                  <a:rPr lang="en-US">
                    <a:noFill/>
                  </a:rPr>
                  <a:t> </a:t>
                </a:r>
              </a:p>
            </p:txBody>
          </p:sp>
        </mc:Fallback>
      </mc:AlternateContent>
      <p:sp>
        <p:nvSpPr>
          <p:cNvPr id="19" name="Footer Placeholder 4">
            <a:extLst>
              <a:ext uri="{FF2B5EF4-FFF2-40B4-BE49-F238E27FC236}">
                <a16:creationId xmlns:a16="http://schemas.microsoft.com/office/drawing/2014/main" id="{ECE099DF-8827-4F51-95B0-8E914D46DC3A}"/>
              </a:ext>
            </a:extLst>
          </p:cNvPr>
          <p:cNvSpPr>
            <a:spLocks noGrp="1"/>
          </p:cNvSpPr>
          <p:nvPr>
            <p:ph type="ftr" sz="quarter" idx="11"/>
          </p:nvPr>
        </p:nvSpPr>
        <p:spPr>
          <a:xfrm>
            <a:off x="2029619" y="6331942"/>
            <a:ext cx="4824536" cy="365125"/>
          </a:xfrm>
        </p:spPr>
        <p:txBody>
          <a:bodyPr/>
          <a:lstStyle/>
          <a:p>
            <a:r>
              <a:rPr lang="en-US" sz="1700">
                <a:solidFill>
                  <a:srgbClr val="FFC000"/>
                </a:solidFill>
              </a:rPr>
              <a:t>Petar Danev &amp; Hristo Tonchev</a:t>
            </a:r>
            <a:endParaRPr lang="bg-BG" sz="1700" dirty="0">
              <a:solidFill>
                <a:srgbClr val="FFC000"/>
              </a:solidFill>
            </a:endParaRPr>
          </a:p>
        </p:txBody>
      </p:sp>
      <p:pic>
        <p:nvPicPr>
          <p:cNvPr id="13" name="Картина 12">
            <a:extLst>
              <a:ext uri="{FF2B5EF4-FFF2-40B4-BE49-F238E27FC236}">
                <a16:creationId xmlns:a16="http://schemas.microsoft.com/office/drawing/2014/main" id="{6F79AF0D-BD9B-42D3-A4E9-DA997D7B8D1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250" r="8881" b="309"/>
          <a:stretch/>
        </p:blipFill>
        <p:spPr>
          <a:xfrm>
            <a:off x="6064427" y="2665234"/>
            <a:ext cx="2328796" cy="1797813"/>
          </a:xfrm>
          <a:prstGeom prst="rect">
            <a:avLst/>
          </a:prstGeom>
        </p:spPr>
      </p:pic>
      <p:pic>
        <p:nvPicPr>
          <p:cNvPr id="3" name="Картина 2">
            <a:extLst>
              <a:ext uri="{FF2B5EF4-FFF2-40B4-BE49-F238E27FC236}">
                <a16:creationId xmlns:a16="http://schemas.microsoft.com/office/drawing/2014/main" id="{F81DAA38-045D-4AA9-9A0D-42C62C097FA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782" r="8088"/>
          <a:stretch/>
        </p:blipFill>
        <p:spPr>
          <a:xfrm>
            <a:off x="782084" y="2665234"/>
            <a:ext cx="2308358" cy="1801368"/>
          </a:xfrm>
          <a:prstGeom prst="rect">
            <a:avLst/>
          </a:prstGeom>
        </p:spPr>
      </p:pic>
      <p:pic>
        <p:nvPicPr>
          <p:cNvPr id="5" name="Картина 4">
            <a:extLst>
              <a:ext uri="{FF2B5EF4-FFF2-40B4-BE49-F238E27FC236}">
                <a16:creationId xmlns:a16="http://schemas.microsoft.com/office/drawing/2014/main" id="{076A674F-DFCB-4AED-BBD8-6B3996F013F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8557" r="8861"/>
          <a:stretch/>
        </p:blipFill>
        <p:spPr>
          <a:xfrm>
            <a:off x="3417821" y="2661679"/>
            <a:ext cx="2308358" cy="1801368"/>
          </a:xfrm>
          <a:prstGeom prst="rect">
            <a:avLst/>
          </a:prstGeom>
        </p:spPr>
      </p:pic>
      <p:sp>
        <p:nvSpPr>
          <p:cNvPr id="8" name="Контейнер за дата 7">
            <a:extLst>
              <a:ext uri="{FF2B5EF4-FFF2-40B4-BE49-F238E27FC236}">
                <a16:creationId xmlns:a16="http://schemas.microsoft.com/office/drawing/2014/main" id="{6092B96E-B213-859A-6B90-BE6B52FA52DA}"/>
              </a:ext>
            </a:extLst>
          </p:cNvPr>
          <p:cNvSpPr>
            <a:spLocks noGrp="1"/>
          </p:cNvSpPr>
          <p:nvPr>
            <p:ph type="dt" sz="half" idx="10"/>
          </p:nvPr>
        </p:nvSpPr>
        <p:spPr>
          <a:xfrm>
            <a:off x="5580112" y="6301023"/>
            <a:ext cx="2057400" cy="365125"/>
          </a:xfrm>
        </p:spPr>
        <p:txBody>
          <a:bodyPr/>
          <a:lstStyle/>
          <a:p>
            <a:fld id="{903BD982-A806-4407-9756-ECB16E6C9342}" type="datetime1">
              <a:rPr lang="en-US" sz="1700" smtClean="0">
                <a:solidFill>
                  <a:srgbClr val="FFC000"/>
                </a:solidFill>
              </a:rPr>
              <a:t>12/22/2022</a:t>
            </a:fld>
            <a:endParaRPr lang="bg-BG" sz="1700" dirty="0">
              <a:solidFill>
                <a:srgbClr val="FFC000"/>
              </a:solidFill>
            </a:endParaRPr>
          </a:p>
        </p:txBody>
      </p:sp>
    </p:spTree>
    <p:extLst>
      <p:ext uri="{BB962C8B-B14F-4D97-AF65-F5344CB8AC3E}">
        <p14:creationId xmlns:p14="http://schemas.microsoft.com/office/powerpoint/2010/main" val="16482813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C495CA7-445E-41DC-90BF-FD8A1294D90A}"/>
              </a:ext>
            </a:extLst>
          </p:cNvPr>
          <p:cNvSpPr>
            <a:spLocks noGrp="1"/>
          </p:cNvSpPr>
          <p:nvPr>
            <p:ph type="sldNum" sz="quarter" idx="12"/>
          </p:nvPr>
        </p:nvSpPr>
        <p:spPr>
          <a:xfrm>
            <a:off x="7829590" y="6331942"/>
            <a:ext cx="578317" cy="365125"/>
          </a:xfrm>
        </p:spPr>
        <p:txBody>
          <a:bodyPr/>
          <a:lstStyle/>
          <a:p>
            <a:fld id="{666D7441-A661-464A-8616-59533B53E3BB}" type="slidenum">
              <a:rPr lang="bg-BG" sz="2000" smtClean="0"/>
              <a:pPr/>
              <a:t>17</a:t>
            </a:fld>
            <a:endParaRPr lang="bg-BG" sz="2000" dirty="0"/>
          </a:p>
        </p:txBody>
      </p:sp>
      <p:sp>
        <p:nvSpPr>
          <p:cNvPr id="7" name="Title 1">
            <a:extLst>
              <a:ext uri="{FF2B5EF4-FFF2-40B4-BE49-F238E27FC236}">
                <a16:creationId xmlns:a16="http://schemas.microsoft.com/office/drawing/2014/main" id="{4BBC75AD-5073-423D-8434-3DEA82EC9044}"/>
              </a:ext>
            </a:extLst>
          </p:cNvPr>
          <p:cNvSpPr txBox="1">
            <a:spLocks/>
          </p:cNvSpPr>
          <p:nvPr/>
        </p:nvSpPr>
        <p:spPr>
          <a:xfrm>
            <a:off x="-51919" y="251248"/>
            <a:ext cx="9144000" cy="648072"/>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defTabSz="914400"/>
            <a:r>
              <a:rPr lang="en-US" sz="2800" b="1" dirty="0">
                <a:solidFill>
                  <a:schemeClr val="accent2">
                    <a:lumMod val="50000"/>
                  </a:schemeClr>
                </a:solidFill>
                <a:latin typeface="Times New Roman Cyr" pitchFamily="18" charset="0"/>
                <a:cs typeface="Times New Roman Cyr" pitchFamily="18" charset="0"/>
              </a:rPr>
              <a:t>Robustness of 𝑝(</a:t>
            </a:r>
            <a:r>
              <a:rPr lang="el-GR" sz="2800" b="1" dirty="0">
                <a:solidFill>
                  <a:schemeClr val="accent2">
                    <a:lumMod val="50000"/>
                  </a:schemeClr>
                </a:solidFill>
                <a:latin typeface="Times New Roman Cyr" pitchFamily="18" charset="0"/>
                <a:cs typeface="Times New Roman Cyr" pitchFamily="18" charset="0"/>
              </a:rPr>
              <a:t>ζ</a:t>
            </a:r>
            <a:r>
              <a:rPr lang="en-US" sz="2800" b="1" dirty="0">
                <a:solidFill>
                  <a:schemeClr val="accent2">
                    <a:lumMod val="50000"/>
                  </a:schemeClr>
                </a:solidFill>
                <a:latin typeface="Times New Roman Cyr" pitchFamily="18" charset="0"/>
                <a:cs typeface="Times New Roman Cyr" pitchFamily="18" charset="0"/>
              </a:rPr>
              <a:t>,𝜙)</a:t>
            </a:r>
            <a:endParaRPr lang="bg-BG" sz="2800" b="1" dirty="0">
              <a:solidFill>
                <a:schemeClr val="accent2">
                  <a:lumMod val="50000"/>
                </a:schemeClr>
              </a:solidFill>
              <a:latin typeface="Times New Roman Cyr" pitchFamily="18" charset="0"/>
              <a:cs typeface="Times New Roman Cyr" pitchFamily="18" charset="0"/>
            </a:endParaRPr>
          </a:p>
        </p:txBody>
      </p:sp>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1507415F-2C99-4D72-B9AA-7113051C7E42}"/>
                  </a:ext>
                </a:extLst>
              </p:cNvPr>
              <p:cNvSpPr/>
              <p:nvPr/>
            </p:nvSpPr>
            <p:spPr>
              <a:xfrm>
                <a:off x="971600" y="5278548"/>
                <a:ext cx="5728859" cy="707868"/>
              </a:xfrm>
              <a:prstGeom prst="rect">
                <a:avLst/>
              </a:prstGeom>
              <a:ln>
                <a:solidFill>
                  <a:schemeClr val="tx1"/>
                </a:solidFill>
              </a:ln>
            </p:spPr>
            <p:txBody>
              <a:bodyPr wrap="square" lIns="91422" tIns="45711" rIns="91422" bIns="45711">
                <a:spAutoFit/>
              </a:bodyPr>
              <a:lstStyle/>
              <a:p>
                <a:pPr algn="just"/>
                <a:r>
                  <a:rPr lang="en-US" sz="2000" u="sng" dirty="0">
                    <a:solidFill>
                      <a:schemeClr val="tx2"/>
                    </a:solidFill>
                  </a:rPr>
                  <a:t>Note:</a:t>
                </a:r>
                <a:r>
                  <a:rPr lang="en-US" sz="2000" dirty="0">
                    <a:solidFill>
                      <a:schemeClr val="tx2"/>
                    </a:solidFill>
                  </a:rPr>
                  <a:t> For Grover coin both phases </a:t>
                </a:r>
                <a14:m>
                  <m:oMath xmlns:m="http://schemas.openxmlformats.org/officeDocument/2006/math">
                    <m:r>
                      <a:rPr lang="en-US" sz="2000">
                        <a:solidFill>
                          <a:schemeClr val="tx2"/>
                        </a:solidFill>
                        <a:latin typeface="Cambria Math" panose="02040503050406030204" pitchFamily="18" charset="0"/>
                      </a:rPr>
                      <m:t>𝜙</m:t>
                    </m:r>
                  </m:oMath>
                </a14:m>
                <a:r>
                  <a:rPr lang="en-US" sz="2000" dirty="0">
                    <a:solidFill>
                      <a:schemeClr val="tx2"/>
                    </a:solidFill>
                  </a:rPr>
                  <a:t> and</a:t>
                </a:r>
                <a14:m>
                  <m:oMath xmlns:m="http://schemas.openxmlformats.org/officeDocument/2006/math">
                    <m:r>
                      <a:rPr lang="en-US" sz="2000">
                        <a:solidFill>
                          <a:schemeClr val="tx2"/>
                        </a:solidFill>
                        <a:latin typeface="Cambria Math" panose="02040503050406030204" pitchFamily="18" charset="0"/>
                      </a:rPr>
                      <m:t> </m:t>
                    </m:r>
                    <m:r>
                      <m:rPr>
                        <m:sty m:val="p"/>
                      </m:rPr>
                      <a:rPr lang="el-GR" sz="2000">
                        <a:solidFill>
                          <a:schemeClr val="tx2"/>
                        </a:solidFill>
                        <a:latin typeface="Cambria Math" panose="02040503050406030204" pitchFamily="18" charset="0"/>
                      </a:rPr>
                      <m:t>ζ</m:t>
                    </m:r>
                    <m:r>
                      <a:rPr lang="el-GR" sz="2000">
                        <a:solidFill>
                          <a:schemeClr val="tx2"/>
                        </a:solidFill>
                        <a:latin typeface="Cambria Math" panose="02040503050406030204" pitchFamily="18" charset="0"/>
                      </a:rPr>
                      <m:t> </m:t>
                    </m:r>
                  </m:oMath>
                </a14:m>
                <a:r>
                  <a:rPr lang="en-US" sz="2000" dirty="0">
                    <a:solidFill>
                      <a:schemeClr val="tx2"/>
                    </a:solidFill>
                  </a:rPr>
                  <a:t>are equal to </a:t>
                </a:r>
                <a14:m>
                  <m:oMath xmlns:m="http://schemas.openxmlformats.org/officeDocument/2006/math">
                    <m:r>
                      <a:rPr lang="en-US" sz="2000">
                        <a:solidFill>
                          <a:schemeClr val="tx2"/>
                        </a:solidFill>
                        <a:latin typeface="Cambria Math" panose="02040503050406030204" pitchFamily="18" charset="0"/>
                      </a:rPr>
                      <m:t>𝜋</m:t>
                    </m:r>
                  </m:oMath>
                </a14:m>
                <a:r>
                  <a:rPr lang="en-US" sz="2000" dirty="0">
                    <a:solidFill>
                      <a:schemeClr val="tx2"/>
                    </a:solidFill>
                  </a:rPr>
                  <a:t>, and </a:t>
                </a:r>
                <a14:m>
                  <m:oMath xmlns:m="http://schemas.openxmlformats.org/officeDocument/2006/math">
                    <m:d>
                      <m:dPr>
                        <m:begChr m:val="|"/>
                        <m:endChr m:val="⟩"/>
                        <m:ctrlPr>
                          <a:rPr lang="en-US" sz="2000" i="1">
                            <a:solidFill>
                              <a:schemeClr val="tx2"/>
                            </a:solidFill>
                            <a:latin typeface="Cambria Math" panose="02040503050406030204" pitchFamily="18" charset="0"/>
                          </a:rPr>
                        </m:ctrlPr>
                      </m:dPr>
                      <m:e>
                        <m:r>
                          <a:rPr lang="en-US" sz="2000">
                            <a:solidFill>
                              <a:schemeClr val="tx2"/>
                            </a:solidFill>
                            <a:latin typeface="Cambria Math" panose="02040503050406030204" pitchFamily="18" charset="0"/>
                          </a:rPr>
                          <m:t>𝜒</m:t>
                        </m:r>
                      </m:e>
                    </m:d>
                  </m:oMath>
                </a14:m>
                <a:r>
                  <a:rPr lang="en-US" sz="2000" dirty="0">
                    <a:solidFill>
                      <a:schemeClr val="tx2"/>
                    </a:solidFill>
                  </a:rPr>
                  <a:t> is equal weight superposition</a:t>
                </a:r>
                <a:endParaRPr lang="bg-BG" sz="2000" dirty="0">
                  <a:solidFill>
                    <a:schemeClr val="tx2"/>
                  </a:solidFill>
                </a:endParaRPr>
              </a:p>
            </p:txBody>
          </p:sp>
        </mc:Choice>
        <mc:Fallback xmlns="">
          <p:sp>
            <p:nvSpPr>
              <p:cNvPr id="13" name="Rectangle 12">
                <a:extLst>
                  <a:ext uri="{FF2B5EF4-FFF2-40B4-BE49-F238E27FC236}">
                    <a16:creationId xmlns:a16="http://schemas.microsoft.com/office/drawing/2014/main" id="{1507415F-2C99-4D72-B9AA-7113051C7E42}"/>
                  </a:ext>
                </a:extLst>
              </p:cNvPr>
              <p:cNvSpPr>
                <a:spLocks noRot="1" noChangeAspect="1" noMove="1" noResize="1" noEditPoints="1" noAdjustHandles="1" noChangeArrowheads="1" noChangeShapeType="1" noTextEdit="1"/>
              </p:cNvSpPr>
              <p:nvPr/>
            </p:nvSpPr>
            <p:spPr>
              <a:xfrm>
                <a:off x="971600" y="5278548"/>
                <a:ext cx="5728859" cy="707868"/>
              </a:xfrm>
              <a:prstGeom prst="rect">
                <a:avLst/>
              </a:prstGeom>
              <a:blipFill>
                <a:blip r:embed="rId2"/>
                <a:stretch>
                  <a:fillRect l="-955" t="-3390" r="-1062" b="-14407"/>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8">
                <a:extLst>
                  <a:ext uri="{FF2B5EF4-FFF2-40B4-BE49-F238E27FC236}">
                    <a16:creationId xmlns:a16="http://schemas.microsoft.com/office/drawing/2014/main" id="{FA0E3DEB-796C-47A0-9AAA-A140A046A88C}"/>
                  </a:ext>
                </a:extLst>
              </p:cNvPr>
              <p:cNvSpPr/>
              <p:nvPr/>
            </p:nvSpPr>
            <p:spPr>
              <a:xfrm>
                <a:off x="799320" y="1117367"/>
                <a:ext cx="7805128" cy="1631198"/>
              </a:xfrm>
              <a:prstGeom prst="rect">
                <a:avLst/>
              </a:prstGeom>
            </p:spPr>
            <p:txBody>
              <a:bodyPr wrap="square" lIns="91422" tIns="45711" rIns="91422" bIns="45711">
                <a:spAutoFit/>
              </a:bodyPr>
              <a:lstStyle/>
              <a:p>
                <a:pPr algn="just"/>
                <a:r>
                  <a:rPr lang="en-US" sz="2000" dirty="0">
                    <a:latin typeface="Arial" pitchFamily="34" charset="0"/>
                    <a:cs typeface="Arial" pitchFamily="34" charset="0"/>
                  </a:rPr>
                  <a:t>	In order to make QRWS more robust to change in the phases, we search for areas in the plane defined by </a:t>
                </a:r>
                <a14:m>
                  <m:oMath xmlns:m="http://schemas.openxmlformats.org/officeDocument/2006/math">
                    <m:r>
                      <a:rPr lang="en-US" sz="2000">
                        <a:latin typeface="Cambria Math" panose="02040503050406030204" pitchFamily="18" charset="0"/>
                      </a:rPr>
                      <m:t>(</m:t>
                    </m:r>
                    <m:r>
                      <a:rPr lang="en-US" sz="2000" i="1">
                        <a:latin typeface="Cambria Math" panose="02040503050406030204" pitchFamily="18" charset="0"/>
                      </a:rPr>
                      <m:t>𝜙</m:t>
                    </m:r>
                    <m:r>
                      <a:rPr lang="en-US" sz="2000">
                        <a:latin typeface="Cambria Math" panose="02040503050406030204" pitchFamily="18" charset="0"/>
                      </a:rPr>
                      <m:t>,</m:t>
                    </m:r>
                    <m:r>
                      <m:rPr>
                        <m:sty m:val="p"/>
                      </m:rPr>
                      <a:rPr lang="el-GR" sz="2000" i="1">
                        <a:latin typeface="Cambria Math" panose="02040503050406030204" pitchFamily="18" charset="0"/>
                      </a:rPr>
                      <m:t>ζ</m:t>
                    </m:r>
                    <m:r>
                      <a:rPr lang="en-US" sz="2000">
                        <a:latin typeface="Cambria Math" panose="02040503050406030204" pitchFamily="18" charset="0"/>
                      </a:rPr>
                      <m:t>)</m:t>
                    </m:r>
                  </m:oMath>
                </a14:m>
                <a:r>
                  <a:rPr lang="en-US" sz="2000" dirty="0">
                    <a:latin typeface="Arial" panose="020B0604020202020204" pitchFamily="34" charset="0"/>
                    <a:cs typeface="Arial" panose="020B0604020202020204" pitchFamily="34" charset="0"/>
                  </a:rPr>
                  <a:t> that give high probability to find solution when one or both of the parameters vary:</a:t>
                </a:r>
              </a:p>
              <a:p>
                <a:pPr algn="just"/>
                <a:endParaRPr lang="en-US" sz="2000" dirty="0">
                  <a:latin typeface="Arial" panose="020B0604020202020204" pitchFamily="34" charset="0"/>
                  <a:cs typeface="Arial" panose="020B0604020202020204" pitchFamily="34" charset="0"/>
                </a:endParaRPr>
              </a:p>
              <a:p>
                <a:r>
                  <a:rPr lang="en-US" sz="2000" dirty="0"/>
                  <a:t>		</a:t>
                </a:r>
                <a14:m>
                  <m:oMath xmlns:m="http://schemas.openxmlformats.org/officeDocument/2006/math">
                    <m:r>
                      <a:rPr lang="en-US" sz="2000" i="1" smtClean="0">
                        <a:latin typeface="Cambria Math" panose="02040503050406030204" pitchFamily="18" charset="0"/>
                      </a:rPr>
                      <m:t>𝑝</m:t>
                    </m:r>
                    <m:r>
                      <a:rPr lang="en-US" sz="2000" i="1" smtClean="0">
                        <a:latin typeface="Cambria Math" panose="02040503050406030204" pitchFamily="18" charset="0"/>
                      </a:rPr>
                      <m:t>(</m:t>
                    </m:r>
                    <m:r>
                      <a:rPr lang="en-US" sz="2000" i="1" smtClean="0">
                        <a:latin typeface="Cambria Math" panose="02040503050406030204" pitchFamily="18" charset="0"/>
                      </a:rPr>
                      <m:t>𝜙</m:t>
                    </m:r>
                    <m:r>
                      <a:rPr lang="en-US" sz="2000" i="1" smtClean="0">
                        <a:latin typeface="Cambria Math" panose="02040503050406030204" pitchFamily="18" charset="0"/>
                        <a:ea typeface="Cambria Math" panose="02040503050406030204" pitchFamily="18" charset="0"/>
                      </a:rPr>
                      <m:t>∈</m:t>
                    </m:r>
                    <m:d>
                      <m:dPr>
                        <m:ctrlPr>
                          <a:rPr lang="en-US" sz="2000" i="1" smtClean="0">
                            <a:latin typeface="Cambria Math" panose="02040503050406030204" pitchFamily="18" charset="0"/>
                            <a:ea typeface="Cambria Math" panose="02040503050406030204" pitchFamily="18" charset="0"/>
                          </a:rPr>
                        </m:ctrlPr>
                      </m:dPr>
                      <m:e>
                        <m:sSub>
                          <m:sSubPr>
                            <m:ctrlPr>
                              <a:rPr lang="en-US" sz="2000" i="1" smtClean="0">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rPr>
                              <m:t>𝜙</m:t>
                            </m:r>
                          </m:e>
                          <m:sub>
                            <m:r>
                              <a:rPr lang="en-US" sz="2000" b="0" i="1" smtClean="0">
                                <a:latin typeface="Cambria Math" panose="02040503050406030204" pitchFamily="18" charset="0"/>
                                <a:ea typeface="Cambria Math" panose="02040503050406030204" pitchFamily="18" charset="0"/>
                              </a:rPr>
                              <m:t>𝑚𝑎𝑥</m:t>
                            </m:r>
                          </m:sub>
                        </m:sSub>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𝜀</m:t>
                        </m:r>
                        <m:r>
                          <a:rPr lang="en-US" sz="2000" b="0" i="1" smtClean="0">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rPr>
                              <m:t>𝜙</m:t>
                            </m:r>
                          </m:e>
                          <m:sub>
                            <m:r>
                              <a:rPr lang="en-US" sz="2000" i="1">
                                <a:latin typeface="Cambria Math" panose="02040503050406030204" pitchFamily="18" charset="0"/>
                                <a:ea typeface="Cambria Math" panose="02040503050406030204" pitchFamily="18" charset="0"/>
                              </a:rPr>
                              <m:t>𝑚</m:t>
                            </m:r>
                            <m:r>
                              <a:rPr lang="en-US" sz="2000" i="1" smtClean="0">
                                <a:latin typeface="Cambria Math" panose="02040503050406030204" pitchFamily="18" charset="0"/>
                                <a:ea typeface="Cambria Math" panose="02040503050406030204" pitchFamily="18" charset="0"/>
                              </a:rPr>
                              <m:t>𝑎𝑥</m:t>
                            </m:r>
                          </m:sub>
                        </m:sSub>
                        <m:r>
                          <a:rPr lang="en-US" sz="2000" b="0" i="1" smtClean="0">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𝜀</m:t>
                        </m:r>
                      </m:e>
                    </m:d>
                    <m:r>
                      <a:rPr lang="en-US" sz="2000" i="1">
                        <a:latin typeface="Cambria Math" panose="02040503050406030204" pitchFamily="18" charset="0"/>
                      </a:rPr>
                      <m:t>)</m:t>
                    </m:r>
                    <m:r>
                      <a:rPr lang="en-US" sz="2000" i="1" smtClean="0">
                        <a:latin typeface="Cambria Math" panose="02040503050406030204" pitchFamily="18" charset="0"/>
                        <a:ea typeface="Cambria Math" panose="02040503050406030204" pitchFamily="18" charset="0"/>
                      </a:rPr>
                      <m:t>≅</m:t>
                    </m:r>
                  </m:oMath>
                </a14:m>
                <a:r>
                  <a:rPr lang="en-US" sz="2000" dirty="0">
                    <a:ea typeface="Cambria Math" panose="02040503050406030204" pitchFamily="18" charset="0"/>
                  </a:rPr>
                  <a:t> </a:t>
                </a:r>
                <a14:m>
                  <m:oMath xmlns:m="http://schemas.openxmlformats.org/officeDocument/2006/math">
                    <m:sSub>
                      <m:sSubPr>
                        <m:ctrlPr>
                          <a:rPr lang="en-US" sz="2000" i="1">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𝑝</m:t>
                        </m:r>
                      </m:e>
                      <m:sub>
                        <m:r>
                          <a:rPr lang="en-US" sz="2000" i="1">
                            <a:latin typeface="Cambria Math" panose="02040503050406030204" pitchFamily="18" charset="0"/>
                            <a:ea typeface="Cambria Math" panose="02040503050406030204" pitchFamily="18" charset="0"/>
                          </a:rPr>
                          <m:t>𝑚</m:t>
                        </m:r>
                        <m:r>
                          <a:rPr lang="en-US" sz="2000" b="0" i="1" smtClean="0">
                            <a:latin typeface="Cambria Math" panose="02040503050406030204" pitchFamily="18" charset="0"/>
                            <a:ea typeface="Cambria Math" panose="02040503050406030204" pitchFamily="18" charset="0"/>
                          </a:rPr>
                          <m:t>𝑎𝑥</m:t>
                        </m:r>
                      </m:sub>
                    </m:sSub>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𝑝</m:t>
                    </m:r>
                  </m:oMath>
                </a14:m>
                <a:r>
                  <a:rPr lang="en-US" sz="2000" dirty="0">
                    <a:ea typeface="Cambria Math" panose="02040503050406030204" pitchFamily="18" charset="0"/>
                  </a:rPr>
                  <a:t> </a:t>
                </a:r>
                <a14:m>
                  <m:oMath xmlns:m="http://schemas.openxmlformats.org/officeDocument/2006/math">
                    <m:d>
                      <m:dPr>
                        <m:ctrlPr>
                          <a:rPr lang="en-US" sz="2000" i="1">
                            <a:latin typeface="Cambria Math" panose="02040503050406030204" pitchFamily="18" charset="0"/>
                            <a:ea typeface="Cambria Math" panose="02040503050406030204" pitchFamily="18" charset="0"/>
                          </a:rPr>
                        </m:ctrlPr>
                      </m:dPr>
                      <m:e>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rPr>
                              <m:t>𝜙</m:t>
                            </m:r>
                          </m:e>
                          <m:sub>
                            <m:r>
                              <a:rPr lang="en-US" sz="2000" i="1">
                                <a:latin typeface="Cambria Math" panose="02040503050406030204" pitchFamily="18" charset="0"/>
                                <a:ea typeface="Cambria Math" panose="02040503050406030204" pitchFamily="18" charset="0"/>
                              </a:rPr>
                              <m:t>𝑚𝑎𝑥</m:t>
                            </m:r>
                          </m:sub>
                        </m:sSub>
                      </m:e>
                    </m:d>
                  </m:oMath>
                </a14:m>
                <a:endParaRPr lang="en-US" sz="2000" dirty="0">
                  <a:latin typeface="Arial" panose="020B0604020202020204" pitchFamily="34" charset="0"/>
                  <a:cs typeface="Arial" panose="020B0604020202020204" pitchFamily="34" charset="0"/>
                </a:endParaRPr>
              </a:p>
            </p:txBody>
          </p:sp>
        </mc:Choice>
        <mc:Fallback xmlns="">
          <p:sp>
            <p:nvSpPr>
              <p:cNvPr id="16" name="Rectangle 8">
                <a:extLst>
                  <a:ext uri="{FF2B5EF4-FFF2-40B4-BE49-F238E27FC236}">
                    <a16:creationId xmlns:a16="http://schemas.microsoft.com/office/drawing/2014/main" id="{FA0E3DEB-796C-47A0-9AAA-A140A046A88C}"/>
                  </a:ext>
                </a:extLst>
              </p:cNvPr>
              <p:cNvSpPr>
                <a:spLocks noRot="1" noChangeAspect="1" noMove="1" noResize="1" noEditPoints="1" noAdjustHandles="1" noChangeArrowheads="1" noChangeShapeType="1" noTextEdit="1"/>
              </p:cNvSpPr>
              <p:nvPr/>
            </p:nvSpPr>
            <p:spPr>
              <a:xfrm>
                <a:off x="799320" y="1117367"/>
                <a:ext cx="7805128" cy="1631198"/>
              </a:xfrm>
              <a:prstGeom prst="rect">
                <a:avLst/>
              </a:prstGeom>
              <a:blipFill>
                <a:blip r:embed="rId3"/>
                <a:stretch>
                  <a:fillRect l="-781" t="-1493" r="-859" b="-37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Текстово поле 16">
                <a:extLst>
                  <a:ext uri="{FF2B5EF4-FFF2-40B4-BE49-F238E27FC236}">
                    <a16:creationId xmlns:a16="http://schemas.microsoft.com/office/drawing/2014/main" id="{0CB74E0C-5164-44C4-AD66-8EF6E9D24726}"/>
                  </a:ext>
                </a:extLst>
              </p:cNvPr>
              <p:cNvSpPr txBox="1"/>
              <p:nvPr/>
            </p:nvSpPr>
            <p:spPr>
              <a:xfrm>
                <a:off x="799319" y="3071752"/>
                <a:ext cx="7939273" cy="1015663"/>
              </a:xfrm>
              <a:prstGeom prst="rect">
                <a:avLst/>
              </a:prstGeom>
              <a:noFill/>
            </p:spPr>
            <p:txBody>
              <a:bodyPr wrap="square">
                <a:spAutoFit/>
              </a:bodyPr>
              <a:lstStyle/>
              <a:p>
                <a:r>
                  <a:rPr lang="en-US" sz="2000" dirty="0">
                    <a:latin typeface="Arial" panose="020B0604020202020204" pitchFamily="34" charset="0"/>
                    <a:cs typeface="Arial" panose="020B0604020202020204" pitchFamily="34" charset="0"/>
                  </a:rPr>
                  <a:t>In our case p can be expressed as function of just one of the phases:</a:t>
                </a:r>
              </a:p>
              <a:p>
                <a:endParaRPr lang="en-US" sz="2000" dirty="0">
                  <a:latin typeface="Arial" panose="020B0604020202020204" pitchFamily="34" charset="0"/>
                  <a:cs typeface="Arial" panose="020B0604020202020204" pitchFamily="34" charset="0"/>
                </a:endParaRPr>
              </a:p>
              <a:p>
                <a:r>
                  <a:rPr lang="en-US" sz="2000" dirty="0"/>
                  <a:t>		</a:t>
                </a:r>
                <a14:m>
                  <m:oMath xmlns:m="http://schemas.openxmlformats.org/officeDocument/2006/math">
                    <m:r>
                      <m:rPr>
                        <m:sty m:val="p"/>
                      </m:rPr>
                      <a:rPr lang="el-GR" sz="2000" i="1" smtClean="0">
                        <a:latin typeface="Cambria Math" panose="02040503050406030204" pitchFamily="18" charset="0"/>
                      </a:rPr>
                      <m:t>ζ</m:t>
                    </m:r>
                    <m:r>
                      <a:rPr lang="en-US" sz="2000" i="1">
                        <a:latin typeface="Cambria Math" panose="02040503050406030204" pitchFamily="18" charset="0"/>
                      </a:rPr>
                      <m:t>=</m:t>
                    </m:r>
                    <m:r>
                      <m:rPr>
                        <m:sty m:val="p"/>
                      </m:rPr>
                      <a:rPr lang="el-GR" sz="2000" i="1" smtClean="0">
                        <a:latin typeface="Cambria Math" panose="02040503050406030204" pitchFamily="18" charset="0"/>
                      </a:rPr>
                      <m:t>ζ</m:t>
                    </m:r>
                    <m:r>
                      <a:rPr lang="en-US" sz="2000" i="1">
                        <a:latin typeface="Cambria Math" panose="02040503050406030204" pitchFamily="18" charset="0"/>
                      </a:rPr>
                      <m:t>(</m:t>
                    </m:r>
                    <m:r>
                      <a:rPr lang="en-US" sz="2000" i="1">
                        <a:latin typeface="Cambria Math" panose="02040503050406030204" pitchFamily="18" charset="0"/>
                      </a:rPr>
                      <m:t>𝜙</m:t>
                    </m:r>
                    <m:r>
                      <a:rPr lang="en-US" sz="2000" i="1">
                        <a:latin typeface="Cambria Math" panose="02040503050406030204" pitchFamily="18" charset="0"/>
                      </a:rPr>
                      <m:t>)</m:t>
                    </m:r>
                  </m:oMath>
                </a14:m>
                <a:r>
                  <a:rPr lang="en-US" sz="2000" dirty="0">
                    <a:ea typeface="Cambria Math" panose="02040503050406030204" pitchFamily="18" charset="0"/>
                  </a:rPr>
                  <a:t> </a:t>
                </a:r>
                <a14:m>
                  <m:oMath xmlns:m="http://schemas.openxmlformats.org/officeDocument/2006/math">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rPr>
                      <m:t>𝑝</m:t>
                    </m:r>
                    <m:r>
                      <a:rPr lang="en-US" sz="2000" i="1">
                        <a:latin typeface="Cambria Math" panose="02040503050406030204" pitchFamily="18" charset="0"/>
                      </a:rPr>
                      <m:t>(</m:t>
                    </m:r>
                    <m:r>
                      <m:rPr>
                        <m:sty m:val="p"/>
                      </m:rPr>
                      <a:rPr lang="el-GR" sz="2000" i="1" smtClean="0">
                        <a:latin typeface="Cambria Math" panose="02040503050406030204" pitchFamily="18" charset="0"/>
                      </a:rPr>
                      <m:t>ζ</m:t>
                    </m:r>
                    <m:r>
                      <a:rPr lang="en-US" sz="2000" i="1">
                        <a:latin typeface="Cambria Math" panose="02040503050406030204" pitchFamily="18" charset="0"/>
                      </a:rPr>
                      <m:t>(</m:t>
                    </m:r>
                    <m:r>
                      <a:rPr lang="en-US" sz="2000" i="1">
                        <a:latin typeface="Cambria Math" panose="02040503050406030204" pitchFamily="18" charset="0"/>
                      </a:rPr>
                      <m:t>𝜙</m:t>
                    </m:r>
                    <m:r>
                      <a:rPr lang="en-US" sz="2000" i="1">
                        <a:latin typeface="Cambria Math" panose="02040503050406030204" pitchFamily="18" charset="0"/>
                      </a:rPr>
                      <m:t>),</m:t>
                    </m:r>
                    <m:r>
                      <a:rPr lang="en-US" sz="2000" i="1">
                        <a:latin typeface="Cambria Math" panose="02040503050406030204" pitchFamily="18" charset="0"/>
                      </a:rPr>
                      <m:t>𝜙</m:t>
                    </m:r>
                    <m:r>
                      <a:rPr lang="en-US" sz="2000">
                        <a:latin typeface="Cambria Math" panose="02040503050406030204" pitchFamily="18" charset="0"/>
                      </a:rPr>
                      <m:t> ,</m:t>
                    </m:r>
                    <m:r>
                      <m:rPr>
                        <m:sty m:val="p"/>
                      </m:rPr>
                      <a:rPr lang="en-US" sz="2000">
                        <a:latin typeface="Cambria Math" panose="02040503050406030204" pitchFamily="18" charset="0"/>
                      </a:rPr>
                      <m:t>n</m:t>
                    </m:r>
                    <m:r>
                      <a:rPr lang="en-US" sz="2000" b="0" i="0" smtClean="0">
                        <a:latin typeface="Cambria Math" panose="02040503050406030204" pitchFamily="18" charset="0"/>
                      </a:rPr>
                      <m:t>=</m:t>
                    </m:r>
                    <m:r>
                      <m:rPr>
                        <m:sty m:val="p"/>
                      </m:rPr>
                      <a:rPr lang="en-US" sz="2000" b="0" i="0" smtClean="0">
                        <a:latin typeface="Cambria Math" panose="02040503050406030204" pitchFamily="18" charset="0"/>
                      </a:rPr>
                      <m:t>const</m:t>
                    </m:r>
                    <m:r>
                      <a:rPr lang="en-US" sz="2000" i="1">
                        <a:latin typeface="Cambria Math" panose="02040503050406030204" pitchFamily="18" charset="0"/>
                      </a:rPr>
                      <m:t>)</m:t>
                    </m:r>
                    <m:r>
                      <a:rPr lang="en-US" sz="2000" i="1" smtClean="0">
                        <a:latin typeface="Cambria Math" panose="02040503050406030204" pitchFamily="18" charset="0"/>
                        <a:ea typeface="Cambria Math" panose="02040503050406030204" pitchFamily="18" charset="0"/>
                      </a:rPr>
                      <m:t>⟶</m:t>
                    </m:r>
                    <m:r>
                      <a:rPr lang="en-US" sz="2000" i="1">
                        <a:latin typeface="Cambria Math" panose="02040503050406030204" pitchFamily="18" charset="0"/>
                      </a:rPr>
                      <m:t>𝑝</m:t>
                    </m:r>
                    <m:r>
                      <a:rPr lang="en-US" sz="2000" i="1">
                        <a:latin typeface="Cambria Math" panose="02040503050406030204" pitchFamily="18" charset="0"/>
                      </a:rPr>
                      <m:t>(</m:t>
                    </m:r>
                    <m:r>
                      <a:rPr lang="en-US" sz="2000" i="1">
                        <a:latin typeface="Cambria Math" panose="02040503050406030204" pitchFamily="18" charset="0"/>
                      </a:rPr>
                      <m:t>𝜙</m:t>
                    </m:r>
                    <m:r>
                      <a:rPr lang="en-US" sz="2000" i="1" smtClean="0">
                        <a:latin typeface="Cambria Math" panose="02040503050406030204" pitchFamily="18" charset="0"/>
                      </a:rPr>
                      <m:t>)</m:t>
                    </m:r>
                  </m:oMath>
                </a14:m>
                <a:endParaRPr lang="en-US" sz="2000" dirty="0"/>
              </a:p>
            </p:txBody>
          </p:sp>
        </mc:Choice>
        <mc:Fallback xmlns="">
          <p:sp>
            <p:nvSpPr>
              <p:cNvPr id="17" name="Текстово поле 16">
                <a:extLst>
                  <a:ext uri="{FF2B5EF4-FFF2-40B4-BE49-F238E27FC236}">
                    <a16:creationId xmlns:a16="http://schemas.microsoft.com/office/drawing/2014/main" id="{0CB74E0C-5164-44C4-AD66-8EF6E9D24726}"/>
                  </a:ext>
                </a:extLst>
              </p:cNvPr>
              <p:cNvSpPr txBox="1">
                <a:spLocks noRot="1" noChangeAspect="1" noMove="1" noResize="1" noEditPoints="1" noAdjustHandles="1" noChangeArrowheads="1" noChangeShapeType="1" noTextEdit="1"/>
              </p:cNvSpPr>
              <p:nvPr/>
            </p:nvSpPr>
            <p:spPr>
              <a:xfrm>
                <a:off x="799319" y="3071752"/>
                <a:ext cx="7939273" cy="1015663"/>
              </a:xfrm>
              <a:prstGeom prst="rect">
                <a:avLst/>
              </a:prstGeom>
              <a:blipFill>
                <a:blip r:embed="rId4"/>
                <a:stretch>
                  <a:fillRect l="-768" t="-2994" r="-461" b="-5988"/>
                </a:stretch>
              </a:blipFill>
            </p:spPr>
            <p:txBody>
              <a:bodyPr/>
              <a:lstStyle/>
              <a:p>
                <a:r>
                  <a:rPr lang="en-US">
                    <a:noFill/>
                  </a:rPr>
                  <a:t> </a:t>
                </a:r>
              </a:p>
            </p:txBody>
          </p:sp>
        </mc:Fallback>
      </mc:AlternateContent>
      <p:sp>
        <p:nvSpPr>
          <p:cNvPr id="18" name="Footer Placeholder 4">
            <a:extLst>
              <a:ext uri="{FF2B5EF4-FFF2-40B4-BE49-F238E27FC236}">
                <a16:creationId xmlns:a16="http://schemas.microsoft.com/office/drawing/2014/main" id="{08F63631-029E-493C-85F4-E9B5BD0028E5}"/>
              </a:ext>
            </a:extLst>
          </p:cNvPr>
          <p:cNvSpPr>
            <a:spLocks noGrp="1"/>
          </p:cNvSpPr>
          <p:nvPr>
            <p:ph type="ftr" sz="quarter" idx="11"/>
          </p:nvPr>
        </p:nvSpPr>
        <p:spPr>
          <a:xfrm>
            <a:off x="3294212" y="6331942"/>
            <a:ext cx="4824536" cy="365125"/>
          </a:xfrm>
        </p:spPr>
        <p:txBody>
          <a:bodyPr/>
          <a:lstStyle/>
          <a:p>
            <a:r>
              <a:rPr lang="en-US" sz="1700" dirty="0">
                <a:solidFill>
                  <a:srgbClr val="FFC000"/>
                </a:solidFill>
              </a:rPr>
              <a:t>Petar </a:t>
            </a:r>
            <a:r>
              <a:rPr lang="en-US" sz="1700" dirty="0" err="1">
                <a:solidFill>
                  <a:srgbClr val="FFC000"/>
                </a:solidFill>
              </a:rPr>
              <a:t>Danev</a:t>
            </a:r>
            <a:r>
              <a:rPr lang="en-US" sz="1700" dirty="0">
                <a:solidFill>
                  <a:srgbClr val="FFC000"/>
                </a:solidFill>
              </a:rPr>
              <a:t> &amp; </a:t>
            </a:r>
            <a:r>
              <a:rPr lang="en-US" sz="1700" dirty="0" err="1">
                <a:solidFill>
                  <a:srgbClr val="FFC000"/>
                </a:solidFill>
              </a:rPr>
              <a:t>Hristo</a:t>
            </a:r>
            <a:r>
              <a:rPr lang="en-US" sz="1700" dirty="0">
                <a:solidFill>
                  <a:srgbClr val="FFC000"/>
                </a:solidFill>
              </a:rPr>
              <a:t> </a:t>
            </a:r>
            <a:r>
              <a:rPr lang="en-US" sz="1700" dirty="0" err="1">
                <a:solidFill>
                  <a:srgbClr val="FFC000"/>
                </a:solidFill>
              </a:rPr>
              <a:t>Tonchev</a:t>
            </a:r>
            <a:endParaRPr lang="bg-BG" sz="1700" dirty="0">
              <a:solidFill>
                <a:srgbClr val="FFC000"/>
              </a:solidFill>
            </a:endParaRPr>
          </a:p>
        </p:txBody>
      </p:sp>
      <p:sp>
        <p:nvSpPr>
          <p:cNvPr id="9" name="TextBox 8">
            <a:extLst>
              <a:ext uri="{FF2B5EF4-FFF2-40B4-BE49-F238E27FC236}">
                <a16:creationId xmlns:a16="http://schemas.microsoft.com/office/drawing/2014/main" id="{5346B1BC-2B67-0098-8235-6F7CCD0396AD}"/>
              </a:ext>
            </a:extLst>
          </p:cNvPr>
          <p:cNvSpPr txBox="1"/>
          <p:nvPr/>
        </p:nvSpPr>
        <p:spPr>
          <a:xfrm>
            <a:off x="741444" y="4264741"/>
            <a:ext cx="7920880" cy="707886"/>
          </a:xfrm>
          <a:prstGeom prst="rect">
            <a:avLst/>
          </a:prstGeom>
          <a:noFill/>
        </p:spPr>
        <p:txBody>
          <a:bodyPr wrap="square">
            <a:spAutoFit/>
          </a:bodyPr>
          <a:lstStyle/>
          <a:p>
            <a:r>
              <a:rPr lang="en-GB" sz="2000" dirty="0">
                <a:solidFill>
                  <a:schemeClr val="tx2"/>
                </a:solidFill>
                <a:latin typeface="Arial" pitchFamily="34" charset="0"/>
                <a:cs typeface="Arial" pitchFamily="34" charset="0"/>
              </a:rPr>
              <a:t>	</a:t>
            </a:r>
            <a:r>
              <a:rPr lang="en-GB" sz="2000" dirty="0">
                <a:latin typeface="Arial" pitchFamily="34" charset="0"/>
                <a:cs typeface="Arial" pitchFamily="34" charset="0"/>
              </a:rPr>
              <a:t>Different functions </a:t>
            </a:r>
            <a:r>
              <a:rPr lang="el-GR" sz="2000" dirty="0">
                <a:latin typeface="Arial" pitchFamily="34" charset="0"/>
                <a:cs typeface="Arial" pitchFamily="34" charset="0"/>
              </a:rPr>
              <a:t>ζ(𝜙)</a:t>
            </a:r>
            <a:r>
              <a:rPr lang="en-GB" sz="2000" dirty="0">
                <a:latin typeface="Arial" pitchFamily="34" charset="0"/>
                <a:cs typeface="Arial" pitchFamily="34" charset="0"/>
              </a:rPr>
              <a:t> were fitted to MC data points, to find the </a:t>
            </a:r>
            <a:r>
              <a:rPr lang="en-US" sz="2000" dirty="0">
                <a:latin typeface="Arial" pitchFamily="34" charset="0"/>
                <a:cs typeface="Arial" pitchFamily="34" charset="0"/>
              </a:rPr>
              <a:t>one</a:t>
            </a:r>
            <a:r>
              <a:rPr lang="en-GB" sz="2000" dirty="0">
                <a:latin typeface="Arial" pitchFamily="34" charset="0"/>
                <a:cs typeface="Arial" pitchFamily="34" charset="0"/>
              </a:rPr>
              <a:t> that makes the algorithm as robust as possible</a:t>
            </a:r>
            <a:endParaRPr lang="en-US" sz="2000" dirty="0"/>
          </a:p>
        </p:txBody>
      </p:sp>
      <p:sp>
        <p:nvSpPr>
          <p:cNvPr id="4" name="Контейнер за дата 3">
            <a:extLst>
              <a:ext uri="{FF2B5EF4-FFF2-40B4-BE49-F238E27FC236}">
                <a16:creationId xmlns:a16="http://schemas.microsoft.com/office/drawing/2014/main" id="{F1DE5D2D-DC2B-478E-33BA-A59BA99A8237}"/>
              </a:ext>
            </a:extLst>
          </p:cNvPr>
          <p:cNvSpPr>
            <a:spLocks noGrp="1"/>
          </p:cNvSpPr>
          <p:nvPr>
            <p:ph type="dt" sz="half" idx="10"/>
          </p:nvPr>
        </p:nvSpPr>
        <p:spPr>
          <a:xfrm>
            <a:off x="736093" y="6311182"/>
            <a:ext cx="2057400" cy="365125"/>
          </a:xfrm>
        </p:spPr>
        <p:txBody>
          <a:bodyPr/>
          <a:lstStyle/>
          <a:p>
            <a:fld id="{D640067E-B5B0-4671-B102-127B4B2A5362}" type="datetime1">
              <a:rPr lang="en-US" sz="1700" smtClean="0">
                <a:solidFill>
                  <a:srgbClr val="FFC000"/>
                </a:solidFill>
              </a:rPr>
              <a:t>12/22/2022</a:t>
            </a:fld>
            <a:endParaRPr lang="bg-BG" sz="1700" dirty="0">
              <a:solidFill>
                <a:srgbClr val="FFC000"/>
              </a:solidFill>
            </a:endParaRPr>
          </a:p>
        </p:txBody>
      </p:sp>
    </p:spTree>
    <p:extLst>
      <p:ext uri="{BB962C8B-B14F-4D97-AF65-F5344CB8AC3E}">
        <p14:creationId xmlns:p14="http://schemas.microsoft.com/office/powerpoint/2010/main" val="13505347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D4FFE6B-112E-49C8-BC5D-514CF9BAE280}"/>
              </a:ext>
            </a:extLst>
          </p:cNvPr>
          <p:cNvSpPr>
            <a:spLocks noGrp="1"/>
          </p:cNvSpPr>
          <p:nvPr>
            <p:ph type="sldNum" sz="quarter" idx="12"/>
          </p:nvPr>
        </p:nvSpPr>
        <p:spPr>
          <a:xfrm>
            <a:off x="7596336" y="6391514"/>
            <a:ext cx="762000" cy="365125"/>
          </a:xfrm>
        </p:spPr>
        <p:txBody>
          <a:bodyPr/>
          <a:lstStyle/>
          <a:p>
            <a:fld id="{666D7441-A661-464A-8616-59533B53E3BB}" type="slidenum">
              <a:rPr lang="bg-BG" sz="2000" smtClean="0"/>
              <a:pPr/>
              <a:t>18</a:t>
            </a:fld>
            <a:endParaRPr lang="bg-BG" sz="2000" dirty="0"/>
          </a:p>
        </p:txBody>
      </p:sp>
      <p:sp>
        <p:nvSpPr>
          <p:cNvPr id="7" name="Title 1">
            <a:extLst>
              <a:ext uri="{FF2B5EF4-FFF2-40B4-BE49-F238E27FC236}">
                <a16:creationId xmlns:a16="http://schemas.microsoft.com/office/drawing/2014/main" id="{74AC30B9-873D-486E-9B7D-F9D26EC4A8A8}"/>
              </a:ext>
            </a:extLst>
          </p:cNvPr>
          <p:cNvSpPr txBox="1">
            <a:spLocks/>
          </p:cNvSpPr>
          <p:nvPr/>
        </p:nvSpPr>
        <p:spPr>
          <a:xfrm>
            <a:off x="74439" y="9102"/>
            <a:ext cx="8983296" cy="648072"/>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defTabSz="914400"/>
            <a:r>
              <a:rPr lang="en-US" sz="2800" b="1" dirty="0">
                <a:solidFill>
                  <a:schemeClr val="accent2">
                    <a:lumMod val="50000"/>
                  </a:schemeClr>
                </a:solidFill>
                <a:latin typeface="Times New Roman Cyr" pitchFamily="18" charset="0"/>
                <a:cs typeface="Times New Roman Cyr" pitchFamily="18" charset="0"/>
              </a:rPr>
              <a:t>Improvement of algorithm’s stability</a:t>
            </a:r>
            <a:endParaRPr lang="bg-BG" sz="2800" b="1" dirty="0">
              <a:solidFill>
                <a:schemeClr val="accent2">
                  <a:lumMod val="50000"/>
                </a:schemeClr>
              </a:solidFill>
              <a:latin typeface="Times New Roman Cyr" pitchFamily="18" charset="0"/>
              <a:cs typeface="Times New Roman Cyr" pitchFamily="18" charset="0"/>
            </a:endParaRPr>
          </a:p>
        </p:txBody>
      </p:sp>
      <mc:AlternateContent xmlns:mc="http://schemas.openxmlformats.org/markup-compatibility/2006" xmlns:a14="http://schemas.microsoft.com/office/drawing/2010/main">
        <mc:Choice Requires="a14">
          <p:sp>
            <p:nvSpPr>
              <p:cNvPr id="8" name="TextBox 19">
                <a:extLst>
                  <a:ext uri="{FF2B5EF4-FFF2-40B4-BE49-F238E27FC236}">
                    <a16:creationId xmlns:a16="http://schemas.microsoft.com/office/drawing/2014/main" id="{6BC9B6B6-7936-41DC-B3E9-63388A92E195}"/>
                  </a:ext>
                </a:extLst>
              </p:cNvPr>
              <p:cNvSpPr txBox="1"/>
              <p:nvPr/>
            </p:nvSpPr>
            <p:spPr>
              <a:xfrm>
                <a:off x="539347" y="1067132"/>
                <a:ext cx="3216561" cy="707886"/>
              </a:xfrm>
              <a:prstGeom prst="rect">
                <a:avLst/>
              </a:prstGeom>
              <a:solidFill>
                <a:srgbClr val="FF0000"/>
              </a:solidFill>
            </p:spPr>
            <p:txBody>
              <a:bodyPr wrap="square">
                <a:spAutoFit/>
              </a:bodyPr>
              <a:lstStyle/>
              <a:p>
                <a:r>
                  <a:rPr lang="en-US" sz="2000" dirty="0">
                    <a:latin typeface="Arial" pitchFamily="34" charset="0"/>
                    <a:cs typeface="Arial" pitchFamily="34" charset="0"/>
                  </a:rPr>
                  <a:t>Best linear approximation:</a:t>
                </a:r>
                <a:endParaRPr lang="en-GB" sz="2000" dirty="0">
                  <a:latin typeface="Arial" pitchFamily="34" charset="0"/>
                  <a:cs typeface="Arial" pitchFamily="34" charset="0"/>
                </a:endParaRPr>
              </a:p>
              <a:p>
                <a:pPr/>
                <a14:m>
                  <m:oMathPara xmlns:m="http://schemas.openxmlformats.org/officeDocument/2006/math">
                    <m:oMathParaPr>
                      <m:jc m:val="centerGroup"/>
                    </m:oMathParaPr>
                    <m:oMath xmlns:m="http://schemas.openxmlformats.org/officeDocument/2006/math">
                      <m:r>
                        <m:rPr>
                          <m:sty m:val="p"/>
                        </m:rPr>
                        <a:rPr lang="el-GR" sz="2000" i="1" smtClean="0">
                          <a:latin typeface="Cambria Math" panose="02040503050406030204" pitchFamily="18" charset="0"/>
                          <a:cs typeface="Arial" panose="020B0604020202020204" pitchFamily="34" charset="0"/>
                        </a:rPr>
                        <m:t>ζ</m:t>
                      </m:r>
                      <m:r>
                        <a:rPr lang="en-US" sz="2000">
                          <a:latin typeface="Cambria Math" panose="02040503050406030204" pitchFamily="18" charset="0"/>
                          <a:cs typeface="Arial" panose="020B0604020202020204" pitchFamily="34" charset="0"/>
                        </a:rPr>
                        <m:t>=−2 </m:t>
                      </m:r>
                      <m:r>
                        <a:rPr lang="en-US" sz="2000">
                          <a:latin typeface="Cambria Math" panose="02040503050406030204" pitchFamily="18" charset="0"/>
                          <a:cs typeface="Arial" panose="020B0604020202020204" pitchFamily="34" charset="0"/>
                        </a:rPr>
                        <m:t>𝜙</m:t>
                      </m:r>
                      <m:r>
                        <a:rPr lang="en-US" sz="2000">
                          <a:latin typeface="Cambria Math" panose="02040503050406030204" pitchFamily="18" charset="0"/>
                          <a:cs typeface="Arial" panose="020B0604020202020204" pitchFamily="34" charset="0"/>
                        </a:rPr>
                        <m:t>+3</m:t>
                      </m:r>
                      <m:r>
                        <a:rPr lang="en-US" sz="2000">
                          <a:latin typeface="Cambria Math" panose="02040503050406030204" pitchFamily="18" charset="0"/>
                          <a:cs typeface="Arial" panose="020B0604020202020204" pitchFamily="34" charset="0"/>
                        </a:rPr>
                        <m:t>𝜋</m:t>
                      </m:r>
                    </m:oMath>
                  </m:oMathPara>
                </a14:m>
                <a:endParaRPr lang="en-US" sz="2000" dirty="0">
                  <a:latin typeface="Arial" pitchFamily="34" charset="0"/>
                  <a:cs typeface="Arial" pitchFamily="34" charset="0"/>
                </a:endParaRPr>
              </a:p>
            </p:txBody>
          </p:sp>
        </mc:Choice>
        <mc:Fallback xmlns="">
          <p:sp>
            <p:nvSpPr>
              <p:cNvPr id="8" name="TextBox 19">
                <a:extLst>
                  <a:ext uri="{FF2B5EF4-FFF2-40B4-BE49-F238E27FC236}">
                    <a16:creationId xmlns:a16="http://schemas.microsoft.com/office/drawing/2014/main" id="{6BC9B6B6-7936-41DC-B3E9-63388A92E195}"/>
                  </a:ext>
                </a:extLst>
              </p:cNvPr>
              <p:cNvSpPr txBox="1">
                <a:spLocks noRot="1" noChangeAspect="1" noMove="1" noResize="1" noEditPoints="1" noAdjustHandles="1" noChangeArrowheads="1" noChangeShapeType="1" noTextEdit="1"/>
              </p:cNvSpPr>
              <p:nvPr/>
            </p:nvSpPr>
            <p:spPr>
              <a:xfrm>
                <a:off x="539347" y="1067132"/>
                <a:ext cx="3216561" cy="707886"/>
              </a:xfrm>
              <a:prstGeom prst="rect">
                <a:avLst/>
              </a:prstGeom>
              <a:blipFill>
                <a:blip r:embed="rId2"/>
                <a:stretch>
                  <a:fillRect l="-1894" t="-3448" b="-94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9">
                <a:extLst>
                  <a:ext uri="{FF2B5EF4-FFF2-40B4-BE49-F238E27FC236}">
                    <a16:creationId xmlns:a16="http://schemas.microsoft.com/office/drawing/2014/main" id="{FB68E243-574C-4035-BC99-3446AB059CAB}"/>
                  </a:ext>
                </a:extLst>
              </p:cNvPr>
              <p:cNvSpPr txBox="1"/>
              <p:nvPr/>
            </p:nvSpPr>
            <p:spPr>
              <a:xfrm>
                <a:off x="3864695" y="1087176"/>
                <a:ext cx="1180986" cy="707886"/>
              </a:xfrm>
              <a:prstGeom prst="rect">
                <a:avLst/>
              </a:prstGeom>
              <a:solidFill>
                <a:srgbClr val="00FFFF"/>
              </a:solidFill>
            </p:spPr>
            <p:txBody>
              <a:bodyPr wrap="square">
                <a:spAutoFit/>
              </a:bodyPr>
              <a:lstStyle/>
              <a:p>
                <a14:m>
                  <m:oMath xmlns:m="http://schemas.openxmlformats.org/officeDocument/2006/math">
                    <m:r>
                      <m:rPr>
                        <m:sty m:val="p"/>
                      </m:rPr>
                      <a:rPr lang="el-GR" sz="2000" i="1" smtClean="0">
                        <a:latin typeface="Cambria Math" panose="02040503050406030204" pitchFamily="18" charset="0"/>
                        <a:cs typeface="Arial" panose="020B0604020202020204" pitchFamily="34" charset="0"/>
                      </a:rPr>
                      <m:t>ζ</m:t>
                    </m:r>
                    <m:r>
                      <a:rPr lang="en-US" sz="2000" i="1">
                        <a:latin typeface="Cambria Math" panose="02040503050406030204" pitchFamily="18" charset="0"/>
                        <a:cs typeface="Arial" panose="020B0604020202020204" pitchFamily="34" charset="0"/>
                      </a:rPr>
                      <m:t> </m:t>
                    </m:r>
                  </m:oMath>
                </a14:m>
                <a:r>
                  <a:rPr lang="en-US" sz="2000" dirty="0">
                    <a:latin typeface="Arial" pitchFamily="34" charset="0"/>
                    <a:cs typeface="Arial" pitchFamily="34" charset="0"/>
                  </a:rPr>
                  <a:t>=const</a:t>
                </a:r>
                <a:endParaRPr lang="en-GB" sz="2000" dirty="0">
                  <a:latin typeface="Arial" pitchFamily="34" charset="0"/>
                  <a:cs typeface="Arial" pitchFamily="34" charset="0"/>
                </a:endParaRPr>
              </a:p>
              <a:p>
                <a:pPr/>
                <a14:m>
                  <m:oMathPara xmlns:m="http://schemas.openxmlformats.org/officeDocument/2006/math">
                    <m:oMathParaPr>
                      <m:jc m:val="centerGroup"/>
                    </m:oMathParaPr>
                    <m:oMath xmlns:m="http://schemas.openxmlformats.org/officeDocument/2006/math">
                      <m:r>
                        <m:rPr>
                          <m:sty m:val="p"/>
                        </m:rPr>
                        <a:rPr lang="el-GR" sz="2000" i="1" smtClean="0">
                          <a:latin typeface="Cambria Math" panose="02040503050406030204" pitchFamily="18" charset="0"/>
                          <a:cs typeface="Arial" panose="020B0604020202020204" pitchFamily="34" charset="0"/>
                        </a:rPr>
                        <m:t>ζ</m:t>
                      </m:r>
                      <m:r>
                        <a:rPr lang="en-US" sz="2000">
                          <a:latin typeface="Cambria Math" panose="02040503050406030204" pitchFamily="18" charset="0"/>
                          <a:cs typeface="Arial" panose="020B0604020202020204" pitchFamily="34" charset="0"/>
                        </a:rPr>
                        <m:t>=</m:t>
                      </m:r>
                      <m:r>
                        <a:rPr lang="en-US" sz="2000">
                          <a:latin typeface="Cambria Math" panose="02040503050406030204" pitchFamily="18" charset="0"/>
                          <a:cs typeface="Arial" panose="020B0604020202020204" pitchFamily="34" charset="0"/>
                        </a:rPr>
                        <m:t>𝜋</m:t>
                      </m:r>
                    </m:oMath>
                  </m:oMathPara>
                </a14:m>
                <a:endParaRPr lang="en-US" sz="2000" dirty="0">
                  <a:latin typeface="Arial" pitchFamily="34" charset="0"/>
                  <a:cs typeface="Arial" pitchFamily="34" charset="0"/>
                </a:endParaRPr>
              </a:p>
            </p:txBody>
          </p:sp>
        </mc:Choice>
        <mc:Fallback xmlns="">
          <p:sp>
            <p:nvSpPr>
              <p:cNvPr id="11" name="TextBox 19">
                <a:extLst>
                  <a:ext uri="{FF2B5EF4-FFF2-40B4-BE49-F238E27FC236}">
                    <a16:creationId xmlns:a16="http://schemas.microsoft.com/office/drawing/2014/main" id="{FB68E243-574C-4035-BC99-3446AB059CAB}"/>
                  </a:ext>
                </a:extLst>
              </p:cNvPr>
              <p:cNvSpPr txBox="1">
                <a:spLocks noRot="1" noChangeAspect="1" noMove="1" noResize="1" noEditPoints="1" noAdjustHandles="1" noChangeArrowheads="1" noChangeShapeType="1" noTextEdit="1"/>
              </p:cNvSpPr>
              <p:nvPr/>
            </p:nvSpPr>
            <p:spPr>
              <a:xfrm>
                <a:off x="3864695" y="1087176"/>
                <a:ext cx="1180986" cy="707886"/>
              </a:xfrm>
              <a:prstGeom prst="rect">
                <a:avLst/>
              </a:prstGeom>
              <a:blipFill>
                <a:blip r:embed="rId3"/>
                <a:stretch>
                  <a:fillRect l="-2062" t="-3448" b="-94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9">
                <a:extLst>
                  <a:ext uri="{FF2B5EF4-FFF2-40B4-BE49-F238E27FC236}">
                    <a16:creationId xmlns:a16="http://schemas.microsoft.com/office/drawing/2014/main" id="{A22D4902-9F69-4BA2-94B4-80276F6B471E}"/>
                  </a:ext>
                </a:extLst>
              </p:cNvPr>
              <p:cNvSpPr txBox="1"/>
              <p:nvPr/>
            </p:nvSpPr>
            <p:spPr>
              <a:xfrm>
                <a:off x="411999" y="2510312"/>
                <a:ext cx="3216672" cy="707886"/>
              </a:xfrm>
              <a:prstGeom prst="rect">
                <a:avLst/>
              </a:prstGeom>
              <a:noFill/>
            </p:spPr>
            <p:txBody>
              <a:bodyPr wrap="square">
                <a:spAutoFit/>
              </a:bodyPr>
              <a:lstStyle/>
              <a:p>
                <a:r>
                  <a:rPr lang="en-US" sz="2000" dirty="0">
                    <a:latin typeface="Arial" pitchFamily="34" charset="0"/>
                    <a:cs typeface="Arial" pitchFamily="34" charset="0"/>
                  </a:rPr>
                  <a:t>Almost linear:</a:t>
                </a:r>
                <a:endParaRPr lang="en-GB" sz="2000" dirty="0">
                  <a:latin typeface="Arial" pitchFamily="34" charset="0"/>
                  <a:cs typeface="Arial" pitchFamily="34" charset="0"/>
                </a:endParaRPr>
              </a:p>
              <a:p>
                <a:pPr/>
                <a14:m>
                  <m:oMathPara xmlns:m="http://schemas.openxmlformats.org/officeDocument/2006/math">
                    <m:oMathParaPr>
                      <m:jc m:val="centerGroup"/>
                    </m:oMathParaPr>
                    <m:oMath xmlns:m="http://schemas.openxmlformats.org/officeDocument/2006/math">
                      <m:r>
                        <m:rPr>
                          <m:sty m:val="p"/>
                        </m:rPr>
                        <a:rPr lang="el-GR" sz="2000" i="1" smtClean="0">
                          <a:latin typeface="Cambria Math" panose="02040503050406030204" pitchFamily="18" charset="0"/>
                          <a:cs typeface="Arial" panose="020B0604020202020204" pitchFamily="34" charset="0"/>
                        </a:rPr>
                        <m:t>ζ</m:t>
                      </m:r>
                      <m:r>
                        <a:rPr lang="en-US" sz="2000" i="1">
                          <a:latin typeface="Cambria Math" panose="02040503050406030204" pitchFamily="18" charset="0"/>
                          <a:cs typeface="Arial" panose="020B0604020202020204" pitchFamily="34" charset="0"/>
                        </a:rPr>
                        <m:t>=−2 </m:t>
                      </m:r>
                      <m:r>
                        <a:rPr lang="en-US" sz="2000" i="1">
                          <a:latin typeface="Cambria Math" panose="02040503050406030204" pitchFamily="18" charset="0"/>
                          <a:cs typeface="Arial" panose="020B0604020202020204" pitchFamily="34" charset="0"/>
                        </a:rPr>
                        <m:t>𝜙</m:t>
                      </m:r>
                      <m:r>
                        <a:rPr lang="en-US" sz="2000" i="1">
                          <a:latin typeface="Cambria Math" panose="02040503050406030204" pitchFamily="18" charset="0"/>
                          <a:cs typeface="Arial" panose="020B0604020202020204" pitchFamily="34" charset="0"/>
                        </a:rPr>
                        <m:t>+3</m:t>
                      </m:r>
                      <m:r>
                        <a:rPr lang="en-US" sz="2000" i="1">
                          <a:latin typeface="Cambria Math" panose="02040503050406030204" pitchFamily="18" charset="0"/>
                          <a:cs typeface="Arial" panose="020B0604020202020204" pitchFamily="34" charset="0"/>
                        </a:rPr>
                        <m:t>𝜋</m:t>
                      </m:r>
                      <m:r>
                        <a:rPr lang="en-US" sz="2000" b="0" i="1" smtClean="0">
                          <a:latin typeface="Cambria Math" panose="02040503050406030204" pitchFamily="18" charset="0"/>
                          <a:cs typeface="Arial" panose="020B0604020202020204" pitchFamily="34" charset="0"/>
                        </a:rPr>
                        <m:t>+</m:t>
                      </m:r>
                      <m:r>
                        <a:rPr lang="en-US" sz="2000" i="1" smtClean="0">
                          <a:latin typeface="Cambria Math" panose="02040503050406030204" pitchFamily="18" charset="0"/>
                          <a:ea typeface="Cambria Math" panose="02040503050406030204" pitchFamily="18" charset="0"/>
                          <a:cs typeface="Arial" panose="020B0604020202020204" pitchFamily="34" charset="0"/>
                        </a:rPr>
                        <m:t>𝛼</m:t>
                      </m:r>
                      <m:r>
                        <a:rPr lang="en-US" sz="2000" b="0" i="1" smtClean="0">
                          <a:latin typeface="Cambria Math" panose="02040503050406030204" pitchFamily="18" charset="0"/>
                          <a:ea typeface="Cambria Math" panose="02040503050406030204" pitchFamily="18" charset="0"/>
                          <a:cs typeface="Arial" panose="020B0604020202020204" pitchFamily="34" charset="0"/>
                        </a:rPr>
                        <m:t> </m:t>
                      </m:r>
                      <m:r>
                        <m:rPr>
                          <m:sty m:val="p"/>
                        </m:rPr>
                        <a:rPr lang="en-US" sz="2000" i="1">
                          <a:latin typeface="Cambria Math" panose="02040503050406030204" pitchFamily="18" charset="0"/>
                          <a:cs typeface="Arial" panose="020B0604020202020204" pitchFamily="34" charset="0"/>
                        </a:rPr>
                        <m:t>sin</m:t>
                      </m:r>
                      <m:r>
                        <a:rPr lang="en-US" sz="2000" i="1">
                          <a:latin typeface="Cambria Math" panose="02040503050406030204" pitchFamily="18" charset="0"/>
                          <a:cs typeface="Arial" panose="020B0604020202020204" pitchFamily="34" charset="0"/>
                        </a:rPr>
                        <m:t>(2</m:t>
                      </m:r>
                      <m:r>
                        <a:rPr lang="en-US" sz="2000" i="1">
                          <a:latin typeface="Cambria Math" panose="02040503050406030204" pitchFamily="18" charset="0"/>
                          <a:cs typeface="Arial" panose="020B0604020202020204" pitchFamily="34" charset="0"/>
                        </a:rPr>
                        <m:t>𝜙</m:t>
                      </m:r>
                      <m:r>
                        <a:rPr lang="en-US" sz="2000" i="1">
                          <a:latin typeface="Cambria Math" panose="02040503050406030204" pitchFamily="18" charset="0"/>
                          <a:cs typeface="Arial" panose="020B0604020202020204" pitchFamily="34" charset="0"/>
                        </a:rPr>
                        <m:t>)</m:t>
                      </m:r>
                    </m:oMath>
                  </m:oMathPara>
                </a14:m>
                <a:endParaRPr lang="en-GB" sz="2000" dirty="0">
                  <a:latin typeface="Arial" pitchFamily="34" charset="0"/>
                  <a:cs typeface="Arial" pitchFamily="34" charset="0"/>
                </a:endParaRPr>
              </a:p>
            </p:txBody>
          </p:sp>
        </mc:Choice>
        <mc:Fallback xmlns="">
          <p:sp>
            <p:nvSpPr>
              <p:cNvPr id="12" name="TextBox 19">
                <a:extLst>
                  <a:ext uri="{FF2B5EF4-FFF2-40B4-BE49-F238E27FC236}">
                    <a16:creationId xmlns:a16="http://schemas.microsoft.com/office/drawing/2014/main" id="{A22D4902-9F69-4BA2-94B4-80276F6B471E}"/>
                  </a:ext>
                </a:extLst>
              </p:cNvPr>
              <p:cNvSpPr txBox="1">
                <a:spLocks noRot="1" noChangeAspect="1" noMove="1" noResize="1" noEditPoints="1" noAdjustHandles="1" noChangeArrowheads="1" noChangeShapeType="1" noTextEdit="1"/>
              </p:cNvSpPr>
              <p:nvPr/>
            </p:nvSpPr>
            <p:spPr>
              <a:xfrm>
                <a:off x="411999" y="2510312"/>
                <a:ext cx="3216672" cy="707886"/>
              </a:xfrm>
              <a:prstGeom prst="rect">
                <a:avLst/>
              </a:prstGeom>
              <a:blipFill>
                <a:blip r:embed="rId4"/>
                <a:stretch>
                  <a:fillRect l="-2087" t="-4310" b="-9483"/>
                </a:stretch>
              </a:blipFill>
            </p:spPr>
            <p:txBody>
              <a:bodyPr/>
              <a:lstStyle/>
              <a:p>
                <a:r>
                  <a:rPr lang="en-US">
                    <a:noFill/>
                  </a:rPr>
                  <a:t> </a:t>
                </a:r>
              </a:p>
            </p:txBody>
          </p:sp>
        </mc:Fallback>
      </mc:AlternateContent>
      <p:sp>
        <p:nvSpPr>
          <p:cNvPr id="13" name="Текстово поле 12">
            <a:extLst>
              <a:ext uri="{FF2B5EF4-FFF2-40B4-BE49-F238E27FC236}">
                <a16:creationId xmlns:a16="http://schemas.microsoft.com/office/drawing/2014/main" id="{89176AA2-E103-42BF-8440-CD62FE219A7A}"/>
              </a:ext>
            </a:extLst>
          </p:cNvPr>
          <p:cNvSpPr txBox="1"/>
          <p:nvPr/>
        </p:nvSpPr>
        <p:spPr>
          <a:xfrm>
            <a:off x="179512" y="1871726"/>
            <a:ext cx="4464496" cy="400110"/>
          </a:xfrm>
          <a:prstGeom prst="rect">
            <a:avLst/>
          </a:prstGeom>
          <a:noFill/>
        </p:spPr>
        <p:txBody>
          <a:bodyPr wrap="square">
            <a:spAutoFit/>
          </a:bodyPr>
          <a:lstStyle/>
          <a:p>
            <a:pPr algn="ctr"/>
            <a:r>
              <a:rPr lang="en-GB" sz="2000" dirty="0">
                <a:latin typeface="Arial" pitchFamily="34" charset="0"/>
                <a:cs typeface="Arial" pitchFamily="34" charset="0"/>
              </a:rPr>
              <a:t>Nonlinear functions:</a:t>
            </a:r>
          </a:p>
        </p:txBody>
      </p:sp>
      <p:sp>
        <p:nvSpPr>
          <p:cNvPr id="14" name="Текстово поле 13">
            <a:extLst>
              <a:ext uri="{FF2B5EF4-FFF2-40B4-BE49-F238E27FC236}">
                <a16:creationId xmlns:a16="http://schemas.microsoft.com/office/drawing/2014/main" id="{DA710040-95E5-4F49-BAAF-6C028683E259}"/>
              </a:ext>
            </a:extLst>
          </p:cNvPr>
          <p:cNvSpPr txBox="1"/>
          <p:nvPr/>
        </p:nvSpPr>
        <p:spPr>
          <a:xfrm>
            <a:off x="216725" y="707109"/>
            <a:ext cx="4580876" cy="400110"/>
          </a:xfrm>
          <a:prstGeom prst="rect">
            <a:avLst/>
          </a:prstGeom>
          <a:noFill/>
        </p:spPr>
        <p:txBody>
          <a:bodyPr wrap="square">
            <a:spAutoFit/>
          </a:bodyPr>
          <a:lstStyle/>
          <a:p>
            <a:pPr algn="ctr"/>
            <a:r>
              <a:rPr lang="en-GB" sz="2000" dirty="0">
                <a:latin typeface="Arial" pitchFamily="34" charset="0"/>
                <a:cs typeface="Arial" pitchFamily="34" charset="0"/>
              </a:rPr>
              <a:t>Examples for linear functions:</a:t>
            </a:r>
          </a:p>
        </p:txBody>
      </p:sp>
      <mc:AlternateContent xmlns:mc="http://schemas.openxmlformats.org/markup-compatibility/2006" xmlns:a14="http://schemas.microsoft.com/office/drawing/2010/main">
        <mc:Choice Requires="a14">
          <p:sp>
            <p:nvSpPr>
              <p:cNvPr id="16" name="TextBox 19">
                <a:extLst>
                  <a:ext uri="{FF2B5EF4-FFF2-40B4-BE49-F238E27FC236}">
                    <a16:creationId xmlns:a16="http://schemas.microsoft.com/office/drawing/2014/main" id="{B5FB2527-04DC-47DF-8A0B-E15A218141BC}"/>
                  </a:ext>
                </a:extLst>
              </p:cNvPr>
              <p:cNvSpPr txBox="1"/>
              <p:nvPr/>
            </p:nvSpPr>
            <p:spPr>
              <a:xfrm>
                <a:off x="3869913" y="2306945"/>
                <a:ext cx="1427356" cy="400110"/>
              </a:xfrm>
              <a:prstGeom prst="rect">
                <a:avLst/>
              </a:prstGeom>
              <a:solidFill>
                <a:srgbClr val="00FF00"/>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sz="2000" i="1" smtClean="0">
                          <a:latin typeface="Cambria Math" panose="02040503050406030204" pitchFamily="18" charset="0"/>
                          <a:ea typeface="Cambria Math" panose="02040503050406030204" pitchFamily="18" charset="0"/>
                          <a:cs typeface="Arial" panose="020B0604020202020204" pitchFamily="34" charset="0"/>
                        </a:rPr>
                        <m:t>𝛼</m:t>
                      </m:r>
                      <m:r>
                        <a:rPr lang="en-US" sz="2000" b="0" i="1" smtClean="0">
                          <a:latin typeface="Cambria Math" panose="02040503050406030204" pitchFamily="18" charset="0"/>
                          <a:ea typeface="Cambria Math" panose="02040503050406030204" pitchFamily="18" charset="0"/>
                          <a:cs typeface="Arial" panose="020B0604020202020204" pitchFamily="34" charset="0"/>
                        </a:rPr>
                        <m:t>=</m:t>
                      </m:r>
                      <m:r>
                        <a:rPr lang="en-US" sz="2000" b="0" i="1" smtClean="0">
                          <a:latin typeface="Cambria Math" panose="02040503050406030204" pitchFamily="18" charset="0"/>
                        </a:rPr>
                        <m:t>0.204</m:t>
                      </m:r>
                    </m:oMath>
                  </m:oMathPara>
                </a14:m>
                <a:endParaRPr sz="2000"/>
              </a:p>
            </p:txBody>
          </p:sp>
        </mc:Choice>
        <mc:Fallback xmlns="">
          <p:sp>
            <p:nvSpPr>
              <p:cNvPr id="16" name="TextBox 19">
                <a:extLst>
                  <a:ext uri="{FF2B5EF4-FFF2-40B4-BE49-F238E27FC236}">
                    <a16:creationId xmlns:a16="http://schemas.microsoft.com/office/drawing/2014/main" id="{B5FB2527-04DC-47DF-8A0B-E15A218141BC}"/>
                  </a:ext>
                </a:extLst>
              </p:cNvPr>
              <p:cNvSpPr txBox="1">
                <a:spLocks noRot="1" noChangeAspect="1" noMove="1" noResize="1" noEditPoints="1" noAdjustHandles="1" noChangeArrowheads="1" noChangeShapeType="1" noTextEdit="1"/>
              </p:cNvSpPr>
              <p:nvPr/>
            </p:nvSpPr>
            <p:spPr>
              <a:xfrm>
                <a:off x="3869913" y="2306945"/>
                <a:ext cx="1427356" cy="40011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9">
                <a:extLst>
                  <a:ext uri="{FF2B5EF4-FFF2-40B4-BE49-F238E27FC236}">
                    <a16:creationId xmlns:a16="http://schemas.microsoft.com/office/drawing/2014/main" id="{2C85D09F-974E-4548-A222-395FDD21C13A}"/>
                  </a:ext>
                </a:extLst>
              </p:cNvPr>
              <p:cNvSpPr txBox="1"/>
              <p:nvPr/>
            </p:nvSpPr>
            <p:spPr>
              <a:xfrm>
                <a:off x="3869913" y="2760370"/>
                <a:ext cx="1550366" cy="400110"/>
              </a:xfrm>
              <a:prstGeom prst="rect">
                <a:avLst/>
              </a:prstGeom>
              <a:solidFill>
                <a:srgbClr val="7030A0"/>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sz="2000" i="1" smtClean="0">
                          <a:latin typeface="Cambria Math" panose="02040503050406030204" pitchFamily="18" charset="0"/>
                          <a:ea typeface="Cambria Math" panose="02040503050406030204" pitchFamily="18" charset="0"/>
                          <a:cs typeface="Arial" panose="020B0604020202020204" pitchFamily="34" charset="0"/>
                        </a:rPr>
                        <m:t>𝛼</m:t>
                      </m:r>
                      <m:r>
                        <a:rPr lang="en-US" sz="2000" b="0" i="1" smtClean="0">
                          <a:latin typeface="Cambria Math" panose="02040503050406030204" pitchFamily="18" charset="0"/>
                          <a:ea typeface="Cambria Math" panose="02040503050406030204" pitchFamily="18" charset="0"/>
                          <a:cs typeface="Arial" panose="020B0604020202020204" pitchFamily="34" charset="0"/>
                        </a:rPr>
                        <m:t>=</m:t>
                      </m:r>
                      <m:r>
                        <a:rPr lang="en-US" sz="2000">
                          <a:latin typeface="Cambria Math" panose="02040503050406030204" pitchFamily="18" charset="0"/>
                        </a:rPr>
                        <m:t>1/(</m:t>
                      </m:r>
                      <m:r>
                        <a:rPr lang="en-US" sz="2000" b="0" i="0" smtClean="0">
                          <a:latin typeface="Cambria Math" panose="02040503050406030204" pitchFamily="18" charset="0"/>
                        </a:rPr>
                        <m:t>2</m:t>
                      </m:r>
                      <m:r>
                        <a:rPr lang="en-US" sz="2000" i="1">
                          <a:latin typeface="Cambria Math" panose="02040503050406030204" pitchFamily="18" charset="0"/>
                        </a:rPr>
                        <m:t>𝜋</m:t>
                      </m:r>
                      <m:r>
                        <a:rPr lang="en-US" sz="2000">
                          <a:latin typeface="Cambria Math" panose="02040503050406030204" pitchFamily="18" charset="0"/>
                        </a:rPr>
                        <m:t>)</m:t>
                      </m:r>
                    </m:oMath>
                  </m:oMathPara>
                </a14:m>
                <a:endParaRPr sz="2000" dirty="0"/>
              </a:p>
            </p:txBody>
          </p:sp>
        </mc:Choice>
        <mc:Fallback xmlns="">
          <p:sp>
            <p:nvSpPr>
              <p:cNvPr id="17" name="TextBox 19">
                <a:extLst>
                  <a:ext uri="{FF2B5EF4-FFF2-40B4-BE49-F238E27FC236}">
                    <a16:creationId xmlns:a16="http://schemas.microsoft.com/office/drawing/2014/main" id="{2C85D09F-974E-4548-A222-395FDD21C13A}"/>
                  </a:ext>
                </a:extLst>
              </p:cNvPr>
              <p:cNvSpPr txBox="1">
                <a:spLocks noRot="1" noChangeAspect="1" noMove="1" noResize="1" noEditPoints="1" noAdjustHandles="1" noChangeArrowheads="1" noChangeShapeType="1" noTextEdit="1"/>
              </p:cNvSpPr>
              <p:nvPr/>
            </p:nvSpPr>
            <p:spPr>
              <a:xfrm>
                <a:off x="3869913" y="2760370"/>
                <a:ext cx="1550366" cy="400110"/>
              </a:xfrm>
              <a:prstGeom prst="rect">
                <a:avLst/>
              </a:prstGeom>
              <a:blipFill>
                <a:blip r:embed="rId6"/>
                <a:stretch>
                  <a:fillRect b="-184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9">
                <a:extLst>
                  <a:ext uri="{FF2B5EF4-FFF2-40B4-BE49-F238E27FC236}">
                    <a16:creationId xmlns:a16="http://schemas.microsoft.com/office/drawing/2014/main" id="{C591AAEF-8D33-4922-B137-80ABFCAEC33F}"/>
                  </a:ext>
                </a:extLst>
              </p:cNvPr>
              <p:cNvSpPr txBox="1"/>
              <p:nvPr/>
            </p:nvSpPr>
            <p:spPr>
              <a:xfrm>
                <a:off x="3869913" y="3183507"/>
                <a:ext cx="1643808" cy="400110"/>
              </a:xfrm>
              <a:prstGeom prst="rect">
                <a:avLst/>
              </a:prstGeom>
              <a:solidFill>
                <a:srgbClr val="0000FF"/>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sz="2000" i="1" smtClean="0">
                          <a:latin typeface="Cambria Math" panose="02040503050406030204" pitchFamily="18" charset="0"/>
                          <a:ea typeface="Cambria Math" panose="02040503050406030204" pitchFamily="18" charset="0"/>
                          <a:cs typeface="Arial" panose="020B0604020202020204" pitchFamily="34" charset="0"/>
                        </a:rPr>
                        <m:t>𝛼</m:t>
                      </m:r>
                      <m:r>
                        <a:rPr lang="en-US" sz="2000" b="0" i="1" smtClean="0">
                          <a:latin typeface="Cambria Math" panose="02040503050406030204" pitchFamily="18" charset="0"/>
                          <a:ea typeface="Cambria Math" panose="02040503050406030204" pitchFamily="18" charset="0"/>
                          <a:cs typeface="Arial" panose="020B0604020202020204" pitchFamily="34" charset="0"/>
                        </a:rPr>
                        <m:t>=</m:t>
                      </m:r>
                      <m:r>
                        <a:rPr lang="en-US" sz="2000">
                          <a:latin typeface="Cambria Math" panose="02040503050406030204" pitchFamily="18" charset="0"/>
                        </a:rPr>
                        <m:t>1/(</m:t>
                      </m:r>
                      <m:r>
                        <a:rPr lang="en-US" sz="2000" b="0" i="0" smtClean="0">
                          <a:latin typeface="Cambria Math" panose="02040503050406030204" pitchFamily="18" charset="0"/>
                        </a:rPr>
                        <m:t>3</m:t>
                      </m:r>
                      <m:r>
                        <a:rPr lang="en-US" sz="2000" i="1">
                          <a:latin typeface="Cambria Math" panose="02040503050406030204" pitchFamily="18" charset="0"/>
                        </a:rPr>
                        <m:t>𝜋</m:t>
                      </m:r>
                      <m:r>
                        <a:rPr lang="en-US" sz="2000">
                          <a:latin typeface="Cambria Math" panose="02040503050406030204" pitchFamily="18" charset="0"/>
                        </a:rPr>
                        <m:t>)</m:t>
                      </m:r>
                    </m:oMath>
                  </m:oMathPara>
                </a14:m>
                <a:endParaRPr sz="2000" dirty="0"/>
              </a:p>
            </p:txBody>
          </p:sp>
        </mc:Choice>
        <mc:Fallback xmlns="">
          <p:sp>
            <p:nvSpPr>
              <p:cNvPr id="18" name="TextBox 19">
                <a:extLst>
                  <a:ext uri="{FF2B5EF4-FFF2-40B4-BE49-F238E27FC236}">
                    <a16:creationId xmlns:a16="http://schemas.microsoft.com/office/drawing/2014/main" id="{C591AAEF-8D33-4922-B137-80ABFCAEC33F}"/>
                  </a:ext>
                </a:extLst>
              </p:cNvPr>
              <p:cNvSpPr txBox="1">
                <a:spLocks noRot="1" noChangeAspect="1" noMove="1" noResize="1" noEditPoints="1" noAdjustHandles="1" noChangeArrowheads="1" noChangeShapeType="1" noTextEdit="1"/>
              </p:cNvSpPr>
              <p:nvPr/>
            </p:nvSpPr>
            <p:spPr>
              <a:xfrm>
                <a:off x="3869913" y="3183507"/>
                <a:ext cx="1643808" cy="400110"/>
              </a:xfrm>
              <a:prstGeom prst="rect">
                <a:avLst/>
              </a:prstGeom>
              <a:blipFill>
                <a:blip r:embed="rId7"/>
                <a:stretch>
                  <a:fillRect b="-18182"/>
                </a:stretch>
              </a:blipFill>
            </p:spPr>
            <p:txBody>
              <a:bodyPr/>
              <a:lstStyle/>
              <a:p>
                <a:r>
                  <a:rPr lang="en-US">
                    <a:noFill/>
                  </a:rPr>
                  <a:t> </a:t>
                </a:r>
              </a:p>
            </p:txBody>
          </p:sp>
        </mc:Fallback>
      </mc:AlternateContent>
      <p:sp>
        <p:nvSpPr>
          <p:cNvPr id="19" name="Footer Placeholder 4">
            <a:extLst>
              <a:ext uri="{FF2B5EF4-FFF2-40B4-BE49-F238E27FC236}">
                <a16:creationId xmlns:a16="http://schemas.microsoft.com/office/drawing/2014/main" id="{DEFDAAB8-4B8D-4782-AC32-29AC9EBF24FB}"/>
              </a:ext>
            </a:extLst>
          </p:cNvPr>
          <p:cNvSpPr>
            <a:spLocks noGrp="1"/>
          </p:cNvSpPr>
          <p:nvPr>
            <p:ph type="ftr" sz="quarter" idx="11"/>
          </p:nvPr>
        </p:nvSpPr>
        <p:spPr>
          <a:xfrm>
            <a:off x="3275856" y="6377084"/>
            <a:ext cx="4824536" cy="365125"/>
          </a:xfrm>
        </p:spPr>
        <p:txBody>
          <a:bodyPr/>
          <a:lstStyle/>
          <a:p>
            <a:r>
              <a:rPr lang="en-US" sz="1700" dirty="0">
                <a:solidFill>
                  <a:srgbClr val="FFC000"/>
                </a:solidFill>
              </a:rPr>
              <a:t>Petar </a:t>
            </a:r>
            <a:r>
              <a:rPr lang="en-US" sz="1700" dirty="0" err="1">
                <a:solidFill>
                  <a:srgbClr val="FFC000"/>
                </a:solidFill>
              </a:rPr>
              <a:t>Danev</a:t>
            </a:r>
            <a:r>
              <a:rPr lang="en-US" sz="1700" dirty="0">
                <a:solidFill>
                  <a:srgbClr val="FFC000"/>
                </a:solidFill>
              </a:rPr>
              <a:t> &amp; </a:t>
            </a:r>
            <a:r>
              <a:rPr lang="en-US" sz="1700" dirty="0" err="1">
                <a:solidFill>
                  <a:srgbClr val="FFC000"/>
                </a:solidFill>
              </a:rPr>
              <a:t>Hristo</a:t>
            </a:r>
            <a:r>
              <a:rPr lang="en-US" sz="1700" dirty="0">
                <a:solidFill>
                  <a:srgbClr val="FFC000"/>
                </a:solidFill>
              </a:rPr>
              <a:t> </a:t>
            </a:r>
            <a:r>
              <a:rPr lang="en-US" sz="1700" dirty="0" err="1">
                <a:solidFill>
                  <a:srgbClr val="FFC000"/>
                </a:solidFill>
              </a:rPr>
              <a:t>Tonchev</a:t>
            </a:r>
            <a:endParaRPr lang="bg-BG" sz="1700" dirty="0">
              <a:solidFill>
                <a:srgbClr val="FFC000"/>
              </a:solidFill>
            </a:endParaRPr>
          </a:p>
        </p:txBody>
      </p:sp>
      <p:pic>
        <p:nvPicPr>
          <p:cNvPr id="21" name="Картина 56">
            <a:extLst>
              <a:ext uri="{FF2B5EF4-FFF2-40B4-BE49-F238E27FC236}">
                <a16:creationId xmlns:a16="http://schemas.microsoft.com/office/drawing/2014/main" id="{A77D23AA-5EA6-42EC-A985-E3AE5FA8A94F}"/>
              </a:ext>
            </a:extLst>
          </p:cNvPr>
          <p:cNvPicPr>
            <a:picLocks noChangeAspect="1"/>
          </p:cNvPicPr>
          <p:nvPr/>
        </p:nvPicPr>
        <p:blipFill>
          <a:blip r:embed="rId8" cstate="print">
            <a:extLst>
              <a:ext uri="{BEBA8EAE-BF5A-486C-A8C5-ECC9F3942E4B}">
                <a14:imgProps xmlns:a14="http://schemas.microsoft.com/office/drawing/2010/main">
                  <a14:imgLayer r:embed="rId9">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23528" y="3645024"/>
            <a:ext cx="5173421" cy="2587252"/>
          </a:xfrm>
          <a:prstGeom prst="rect">
            <a:avLst/>
          </a:prstGeom>
          <a:noFill/>
          <a:ln>
            <a:noFill/>
          </a:ln>
        </p:spPr>
      </p:pic>
      <p:pic>
        <p:nvPicPr>
          <p:cNvPr id="24" name="Picture 9">
            <a:extLst>
              <a:ext uri="{FF2B5EF4-FFF2-40B4-BE49-F238E27FC236}">
                <a16:creationId xmlns:a16="http://schemas.microsoft.com/office/drawing/2014/main" id="{F7387AA3-1C34-44BB-8CD2-9DE6DA9DCF4B}"/>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25000"/>
                    </a14:imgEffect>
                    <a14:imgEffect>
                      <a14:brightnessContrast contrast="-40000"/>
                    </a14:imgEffect>
                  </a14:imgLayer>
                </a14:imgProps>
              </a:ext>
            </a:extLst>
          </a:blip>
          <a:stretch>
            <a:fillRect/>
          </a:stretch>
        </p:blipFill>
        <p:spPr>
          <a:xfrm>
            <a:off x="6015812" y="667004"/>
            <a:ext cx="2948676" cy="2948676"/>
          </a:xfrm>
          <a:prstGeom prst="rect">
            <a:avLst/>
          </a:prstGeom>
        </p:spPr>
      </p:pic>
      <p:pic>
        <p:nvPicPr>
          <p:cNvPr id="3" name="Картина 2">
            <a:extLst>
              <a:ext uri="{FF2B5EF4-FFF2-40B4-BE49-F238E27FC236}">
                <a16:creationId xmlns:a16="http://schemas.microsoft.com/office/drawing/2014/main" id="{3FB8A3AD-A3C9-471A-9294-10F5745958AD}"/>
              </a:ext>
            </a:extLst>
          </p:cNvPr>
          <p:cNvPicPr>
            <a:picLocks noChangeAspect="1"/>
          </p:cNvPicPr>
          <p:nvPr/>
        </p:nvPicPr>
        <p:blipFill rotWithShape="1">
          <a:blip r:embed="rId12">
            <a:extLst>
              <a:ext uri="{28A0092B-C50C-407E-A947-70E740481C1C}">
                <a14:useLocalDpi xmlns:a14="http://schemas.microsoft.com/office/drawing/2010/main" val="0"/>
              </a:ext>
            </a:extLst>
          </a:blip>
          <a:srcRect t="10227" r="8881"/>
          <a:stretch/>
        </p:blipFill>
        <p:spPr>
          <a:xfrm>
            <a:off x="5592691" y="3636003"/>
            <a:ext cx="3394684" cy="2601309"/>
          </a:xfrm>
          <a:prstGeom prst="rect">
            <a:avLst/>
          </a:prstGeom>
        </p:spPr>
      </p:pic>
      <p:sp>
        <p:nvSpPr>
          <p:cNvPr id="5" name="Контейнер за дата 4">
            <a:extLst>
              <a:ext uri="{FF2B5EF4-FFF2-40B4-BE49-F238E27FC236}">
                <a16:creationId xmlns:a16="http://schemas.microsoft.com/office/drawing/2014/main" id="{A8BCBDBC-5295-676B-39B8-D7C1902C5134}"/>
              </a:ext>
            </a:extLst>
          </p:cNvPr>
          <p:cNvSpPr>
            <a:spLocks noGrp="1"/>
          </p:cNvSpPr>
          <p:nvPr>
            <p:ph type="dt" sz="half" idx="10"/>
          </p:nvPr>
        </p:nvSpPr>
        <p:spPr>
          <a:xfrm>
            <a:off x="755576" y="6377084"/>
            <a:ext cx="2057400" cy="365125"/>
          </a:xfrm>
        </p:spPr>
        <p:txBody>
          <a:bodyPr/>
          <a:lstStyle/>
          <a:p>
            <a:fld id="{F29F672C-5545-4225-A776-F1747069DF4F}" type="datetime1">
              <a:rPr lang="en-US" sz="1700" smtClean="0">
                <a:solidFill>
                  <a:srgbClr val="FFC000"/>
                </a:solidFill>
              </a:rPr>
              <a:t>12/22/2022</a:t>
            </a:fld>
            <a:endParaRPr lang="bg-BG" sz="1700" dirty="0">
              <a:solidFill>
                <a:srgbClr val="FFC000"/>
              </a:solidFill>
            </a:endParaRPr>
          </a:p>
        </p:txBody>
      </p:sp>
      <mc:AlternateContent xmlns:mc="http://schemas.openxmlformats.org/markup-compatibility/2006" xmlns:a14="http://schemas.microsoft.com/office/drawing/2010/main">
        <mc:Choice Requires="a14">
          <p:sp>
            <p:nvSpPr>
              <p:cNvPr id="20" name="Текстово поле 19">
                <a:extLst>
                  <a:ext uri="{FF2B5EF4-FFF2-40B4-BE49-F238E27FC236}">
                    <a16:creationId xmlns:a16="http://schemas.microsoft.com/office/drawing/2014/main" id="{AC395802-0550-99F0-139B-FABA16C26CBC}"/>
                  </a:ext>
                </a:extLst>
              </p:cNvPr>
              <p:cNvSpPr txBox="1"/>
              <p:nvPr/>
            </p:nvSpPr>
            <p:spPr>
              <a:xfrm>
                <a:off x="6228184" y="6197242"/>
                <a:ext cx="1872208" cy="369332"/>
              </a:xfrm>
              <a:prstGeom prst="rect">
                <a:avLst/>
              </a:prstGeom>
              <a:noFill/>
            </p:spPr>
            <p:txBody>
              <a:bodyPr wrap="square">
                <a:spAutoFit/>
              </a:bodyPr>
              <a:lstStyle/>
              <a:p>
                <a:pPr algn="ctr"/>
                <a:r>
                  <a:rPr lang="en-GB" i="1" dirty="0">
                    <a:solidFill>
                      <a:schemeClr val="tx2"/>
                    </a:solidFill>
                    <a:latin typeface="Arial" pitchFamily="34" charset="0"/>
                    <a:cs typeface="Arial" pitchFamily="34" charset="0"/>
                  </a:rPr>
                  <a:t>Coin size </a:t>
                </a:r>
                <a14:m>
                  <m:oMath xmlns:m="http://schemas.openxmlformats.org/officeDocument/2006/math">
                    <m:r>
                      <a:rPr lang="en-GB" i="1" dirty="0" smtClean="0">
                        <a:solidFill>
                          <a:schemeClr val="tx2"/>
                        </a:solidFill>
                        <a:latin typeface="Cambria Math" panose="02040503050406030204" pitchFamily="18" charset="0"/>
                        <a:cs typeface="Arial" pitchFamily="34" charset="0"/>
                      </a:rPr>
                      <m:t>𝑛</m:t>
                    </m:r>
                    <m:r>
                      <a:rPr lang="en-GB" i="1" dirty="0" smtClean="0">
                        <a:solidFill>
                          <a:schemeClr val="tx2"/>
                        </a:solidFill>
                        <a:latin typeface="Cambria Math" panose="02040503050406030204" pitchFamily="18" charset="0"/>
                        <a:cs typeface="Arial" pitchFamily="34" charset="0"/>
                      </a:rPr>
                      <m:t>=3</m:t>
                    </m:r>
                  </m:oMath>
                </a14:m>
                <a:endParaRPr lang="en-GB" i="1" dirty="0">
                  <a:solidFill>
                    <a:schemeClr val="tx2"/>
                  </a:solidFill>
                  <a:latin typeface="Arial" pitchFamily="34" charset="0"/>
                  <a:cs typeface="Arial" pitchFamily="34" charset="0"/>
                </a:endParaRPr>
              </a:p>
            </p:txBody>
          </p:sp>
        </mc:Choice>
        <mc:Fallback xmlns="">
          <p:sp>
            <p:nvSpPr>
              <p:cNvPr id="20" name="Текстово поле 19">
                <a:extLst>
                  <a:ext uri="{FF2B5EF4-FFF2-40B4-BE49-F238E27FC236}">
                    <a16:creationId xmlns:a16="http://schemas.microsoft.com/office/drawing/2014/main" id="{AC395802-0550-99F0-139B-FABA16C26CBC}"/>
                  </a:ext>
                </a:extLst>
              </p:cNvPr>
              <p:cNvSpPr txBox="1">
                <a:spLocks noRot="1" noChangeAspect="1" noMove="1" noResize="1" noEditPoints="1" noAdjustHandles="1" noChangeArrowheads="1" noChangeShapeType="1" noTextEdit="1"/>
              </p:cNvSpPr>
              <p:nvPr/>
            </p:nvSpPr>
            <p:spPr>
              <a:xfrm>
                <a:off x="6228184" y="6197242"/>
                <a:ext cx="1872208" cy="369332"/>
              </a:xfrm>
              <a:prstGeom prst="rect">
                <a:avLst/>
              </a:prstGeom>
              <a:blipFill>
                <a:blip r:embed="rId13"/>
                <a:stretch>
                  <a:fillRect t="-10000" b="-26667"/>
                </a:stretch>
              </a:blipFill>
            </p:spPr>
            <p:txBody>
              <a:bodyPr/>
              <a:lstStyle/>
              <a:p>
                <a:r>
                  <a:rPr lang="en-US">
                    <a:noFill/>
                  </a:rPr>
                  <a:t> </a:t>
                </a:r>
              </a:p>
            </p:txBody>
          </p:sp>
        </mc:Fallback>
      </mc:AlternateContent>
    </p:spTree>
    <p:extLst>
      <p:ext uri="{BB962C8B-B14F-4D97-AF65-F5344CB8AC3E}">
        <p14:creationId xmlns:p14="http://schemas.microsoft.com/office/powerpoint/2010/main" val="41894017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E3C20-DBA2-405D-9DC7-0F51039B864D}"/>
              </a:ext>
            </a:extLst>
          </p:cNvPr>
          <p:cNvSpPr>
            <a:spLocks noGrp="1"/>
          </p:cNvSpPr>
          <p:nvPr>
            <p:ph type="title"/>
          </p:nvPr>
        </p:nvSpPr>
        <p:spPr>
          <a:xfrm>
            <a:off x="448548" y="2420888"/>
            <a:ext cx="8229600" cy="1143000"/>
          </a:xfrm>
        </p:spPr>
        <p:txBody>
          <a:bodyPr>
            <a:normAutofit/>
          </a:bodyPr>
          <a:lstStyle/>
          <a:p>
            <a:pPr algn="ctr"/>
            <a:r>
              <a:rPr lang="en-US" dirty="0">
                <a:solidFill>
                  <a:schemeClr val="bg1"/>
                </a:solidFill>
              </a:rPr>
              <a:t>Robustness of QRWS with </a:t>
            </a:r>
            <a:r>
              <a:rPr lang="en-US" dirty="0" err="1">
                <a:solidFill>
                  <a:schemeClr val="bg1"/>
                </a:solidFill>
              </a:rPr>
              <a:t>Qudit</a:t>
            </a:r>
            <a:r>
              <a:rPr lang="en-US" dirty="0">
                <a:solidFill>
                  <a:schemeClr val="bg1"/>
                </a:solidFill>
              </a:rPr>
              <a:t> Coin</a:t>
            </a:r>
          </a:p>
        </p:txBody>
      </p:sp>
      <p:sp>
        <p:nvSpPr>
          <p:cNvPr id="6" name="Slide Number Placeholder 5">
            <a:extLst>
              <a:ext uri="{FF2B5EF4-FFF2-40B4-BE49-F238E27FC236}">
                <a16:creationId xmlns:a16="http://schemas.microsoft.com/office/drawing/2014/main" id="{E3DFE911-3B17-455A-9D50-99D6364A3C3D}"/>
              </a:ext>
            </a:extLst>
          </p:cNvPr>
          <p:cNvSpPr>
            <a:spLocks noGrp="1"/>
          </p:cNvSpPr>
          <p:nvPr>
            <p:ph type="sldNum" sz="quarter" idx="12"/>
          </p:nvPr>
        </p:nvSpPr>
        <p:spPr>
          <a:xfrm>
            <a:off x="7740352" y="6332198"/>
            <a:ext cx="578317" cy="365125"/>
          </a:xfrm>
        </p:spPr>
        <p:txBody>
          <a:bodyPr/>
          <a:lstStyle/>
          <a:p>
            <a:fld id="{666D7441-A661-464A-8616-59533B53E3BB}" type="slidenum">
              <a:rPr lang="bg-BG" sz="2000" smtClean="0"/>
              <a:pPr/>
              <a:t>19</a:t>
            </a:fld>
            <a:endParaRPr lang="bg-BG" sz="2000" dirty="0"/>
          </a:p>
        </p:txBody>
      </p:sp>
      <p:sp>
        <p:nvSpPr>
          <p:cNvPr id="8" name="Footer Placeholder 4">
            <a:extLst>
              <a:ext uri="{FF2B5EF4-FFF2-40B4-BE49-F238E27FC236}">
                <a16:creationId xmlns:a16="http://schemas.microsoft.com/office/drawing/2014/main" id="{18CB86C6-9CA3-4FB1-BCAC-D3084EADFB3F}"/>
              </a:ext>
            </a:extLst>
          </p:cNvPr>
          <p:cNvSpPr>
            <a:spLocks noGrp="1"/>
          </p:cNvSpPr>
          <p:nvPr>
            <p:ph type="ftr" sz="quarter" idx="11"/>
          </p:nvPr>
        </p:nvSpPr>
        <p:spPr>
          <a:xfrm>
            <a:off x="3204974" y="6332197"/>
            <a:ext cx="4824536" cy="365125"/>
          </a:xfrm>
        </p:spPr>
        <p:txBody>
          <a:bodyPr/>
          <a:lstStyle/>
          <a:p>
            <a:r>
              <a:rPr lang="en-US" sz="1700" dirty="0">
                <a:solidFill>
                  <a:srgbClr val="FFC000"/>
                </a:solidFill>
              </a:rPr>
              <a:t>Petar </a:t>
            </a:r>
            <a:r>
              <a:rPr lang="en-US" sz="1700" dirty="0" err="1">
                <a:solidFill>
                  <a:srgbClr val="FFC000"/>
                </a:solidFill>
              </a:rPr>
              <a:t>Danev</a:t>
            </a:r>
            <a:r>
              <a:rPr lang="en-US" sz="1700" dirty="0">
                <a:solidFill>
                  <a:srgbClr val="FFC000"/>
                </a:solidFill>
              </a:rPr>
              <a:t> &amp; </a:t>
            </a:r>
            <a:r>
              <a:rPr lang="en-US" sz="1700" dirty="0" err="1">
                <a:solidFill>
                  <a:srgbClr val="FFC000"/>
                </a:solidFill>
              </a:rPr>
              <a:t>Hristo</a:t>
            </a:r>
            <a:r>
              <a:rPr lang="en-US" sz="1700" dirty="0">
                <a:solidFill>
                  <a:srgbClr val="FFC000"/>
                </a:solidFill>
              </a:rPr>
              <a:t> </a:t>
            </a:r>
            <a:r>
              <a:rPr lang="en-US" sz="1700" dirty="0" err="1">
                <a:solidFill>
                  <a:srgbClr val="FFC000"/>
                </a:solidFill>
              </a:rPr>
              <a:t>Tonchev</a:t>
            </a:r>
            <a:endParaRPr lang="bg-BG" sz="1700" dirty="0">
              <a:solidFill>
                <a:srgbClr val="FFC000"/>
              </a:solidFill>
            </a:endParaRPr>
          </a:p>
        </p:txBody>
      </p:sp>
      <p:sp>
        <p:nvSpPr>
          <p:cNvPr id="5" name="Контейнер за дата 4">
            <a:extLst>
              <a:ext uri="{FF2B5EF4-FFF2-40B4-BE49-F238E27FC236}">
                <a16:creationId xmlns:a16="http://schemas.microsoft.com/office/drawing/2014/main" id="{5DCFB4C9-6027-A7E8-114A-0A064655A67C}"/>
              </a:ext>
            </a:extLst>
          </p:cNvPr>
          <p:cNvSpPr>
            <a:spLocks noGrp="1"/>
          </p:cNvSpPr>
          <p:nvPr>
            <p:ph type="dt" sz="half" idx="10"/>
          </p:nvPr>
        </p:nvSpPr>
        <p:spPr>
          <a:xfrm>
            <a:off x="683568" y="6332196"/>
            <a:ext cx="2057400" cy="365125"/>
          </a:xfrm>
        </p:spPr>
        <p:txBody>
          <a:bodyPr/>
          <a:lstStyle/>
          <a:p>
            <a:fld id="{C9E04AE9-052B-4755-BC27-DFDBC3E0D1AD}" type="datetime1">
              <a:rPr lang="en-US" sz="1700" smtClean="0">
                <a:solidFill>
                  <a:srgbClr val="FFC000"/>
                </a:solidFill>
              </a:rPr>
              <a:t>12/22/2022</a:t>
            </a:fld>
            <a:endParaRPr lang="bg-BG" sz="1700" dirty="0">
              <a:solidFill>
                <a:srgbClr val="FFC000"/>
              </a:solidFill>
            </a:endParaRPr>
          </a:p>
        </p:txBody>
      </p:sp>
    </p:spTree>
    <p:extLst>
      <p:ext uri="{BB962C8B-B14F-4D97-AF65-F5344CB8AC3E}">
        <p14:creationId xmlns:p14="http://schemas.microsoft.com/office/powerpoint/2010/main" val="4871683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Контейнер за дата 3">
            <a:extLst>
              <a:ext uri="{FF2B5EF4-FFF2-40B4-BE49-F238E27FC236}">
                <a16:creationId xmlns:a16="http://schemas.microsoft.com/office/drawing/2014/main" id="{1A2DC7C3-988D-52C0-D839-6D6936FF0332}"/>
              </a:ext>
            </a:extLst>
          </p:cNvPr>
          <p:cNvSpPr>
            <a:spLocks noGrp="1"/>
          </p:cNvSpPr>
          <p:nvPr>
            <p:ph type="dt" sz="half" idx="10"/>
          </p:nvPr>
        </p:nvSpPr>
        <p:spPr>
          <a:xfrm>
            <a:off x="734589" y="6389874"/>
            <a:ext cx="2057400" cy="365125"/>
          </a:xfrm>
        </p:spPr>
        <p:txBody>
          <a:bodyPr/>
          <a:lstStyle/>
          <a:p>
            <a:fld id="{A0168AC5-8B46-4EF5-8F58-1893686CB4D1}" type="datetime1">
              <a:rPr lang="en-US" sz="1700" smtClean="0">
                <a:solidFill>
                  <a:srgbClr val="FFC000"/>
                </a:solidFill>
              </a:rPr>
              <a:t>12/22/2022</a:t>
            </a:fld>
            <a:endParaRPr lang="bg-BG" sz="1700" dirty="0">
              <a:solidFill>
                <a:srgbClr val="FFC000"/>
              </a:solidFill>
            </a:endParaRPr>
          </a:p>
        </p:txBody>
      </p:sp>
      <p:sp>
        <p:nvSpPr>
          <p:cNvPr id="5" name="Контейнер за долния колонтитул 4">
            <a:extLst>
              <a:ext uri="{FF2B5EF4-FFF2-40B4-BE49-F238E27FC236}">
                <a16:creationId xmlns:a16="http://schemas.microsoft.com/office/drawing/2014/main" id="{A35407D6-3FE2-975B-A796-13C63A9D7478}"/>
              </a:ext>
            </a:extLst>
          </p:cNvPr>
          <p:cNvSpPr>
            <a:spLocks noGrp="1"/>
          </p:cNvSpPr>
          <p:nvPr>
            <p:ph type="ftr" sz="quarter" idx="11"/>
          </p:nvPr>
        </p:nvSpPr>
        <p:spPr>
          <a:xfrm>
            <a:off x="3422036" y="6389873"/>
            <a:ext cx="4679482" cy="365125"/>
          </a:xfrm>
        </p:spPr>
        <p:txBody>
          <a:bodyPr/>
          <a:lstStyle/>
          <a:p>
            <a:r>
              <a:rPr lang="en-US" sz="1700" dirty="0">
                <a:solidFill>
                  <a:srgbClr val="FFC000"/>
                </a:solidFill>
              </a:rPr>
              <a:t>Petar </a:t>
            </a:r>
            <a:r>
              <a:rPr lang="en-US" sz="1700" dirty="0" err="1">
                <a:solidFill>
                  <a:srgbClr val="FFC000"/>
                </a:solidFill>
              </a:rPr>
              <a:t>Danev</a:t>
            </a:r>
            <a:r>
              <a:rPr lang="en-US" sz="1700" dirty="0">
                <a:solidFill>
                  <a:srgbClr val="FFC000"/>
                </a:solidFill>
              </a:rPr>
              <a:t> &amp; </a:t>
            </a:r>
            <a:r>
              <a:rPr lang="en-US" sz="1700" dirty="0" err="1">
                <a:solidFill>
                  <a:srgbClr val="FFC000"/>
                </a:solidFill>
              </a:rPr>
              <a:t>Hristo</a:t>
            </a:r>
            <a:r>
              <a:rPr lang="en-US" sz="1700" dirty="0">
                <a:solidFill>
                  <a:srgbClr val="FFC000"/>
                </a:solidFill>
              </a:rPr>
              <a:t> </a:t>
            </a:r>
            <a:r>
              <a:rPr lang="en-US" sz="1700" dirty="0" err="1">
                <a:solidFill>
                  <a:srgbClr val="FFC000"/>
                </a:solidFill>
              </a:rPr>
              <a:t>Tonchev</a:t>
            </a:r>
            <a:endParaRPr lang="bg-BG" sz="1700" dirty="0">
              <a:solidFill>
                <a:srgbClr val="FFC000"/>
              </a:solidFill>
            </a:endParaRPr>
          </a:p>
        </p:txBody>
      </p:sp>
      <p:sp>
        <p:nvSpPr>
          <p:cNvPr id="6" name="Контейнер за номер на слайда 5">
            <a:extLst>
              <a:ext uri="{FF2B5EF4-FFF2-40B4-BE49-F238E27FC236}">
                <a16:creationId xmlns:a16="http://schemas.microsoft.com/office/drawing/2014/main" id="{AAE1D22D-1F1F-23A2-AB61-26A7384E40F3}"/>
              </a:ext>
            </a:extLst>
          </p:cNvPr>
          <p:cNvSpPr>
            <a:spLocks noGrp="1"/>
          </p:cNvSpPr>
          <p:nvPr>
            <p:ph type="sldNum" sz="quarter" idx="12"/>
          </p:nvPr>
        </p:nvSpPr>
        <p:spPr>
          <a:xfrm>
            <a:off x="7812360" y="6389875"/>
            <a:ext cx="578317" cy="365125"/>
          </a:xfrm>
        </p:spPr>
        <p:txBody>
          <a:bodyPr/>
          <a:lstStyle/>
          <a:p>
            <a:fld id="{666D7441-A661-464A-8616-59533B53E3BB}" type="slidenum">
              <a:rPr lang="bg-BG" sz="2000" smtClean="0"/>
              <a:pPr/>
              <a:t>2</a:t>
            </a:fld>
            <a:endParaRPr lang="bg-BG" sz="2000" dirty="0"/>
          </a:p>
        </p:txBody>
      </p:sp>
      <p:sp>
        <p:nvSpPr>
          <p:cNvPr id="7" name="Title 1">
            <a:extLst>
              <a:ext uri="{FF2B5EF4-FFF2-40B4-BE49-F238E27FC236}">
                <a16:creationId xmlns:a16="http://schemas.microsoft.com/office/drawing/2014/main" id="{DC30B87A-0793-890E-99A6-A10182D80587}"/>
              </a:ext>
            </a:extLst>
          </p:cNvPr>
          <p:cNvSpPr txBox="1">
            <a:spLocks/>
          </p:cNvSpPr>
          <p:nvPr/>
        </p:nvSpPr>
        <p:spPr>
          <a:xfrm>
            <a:off x="0" y="285562"/>
            <a:ext cx="9144000" cy="648072"/>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defTabSz="914400"/>
            <a:r>
              <a:rPr lang="en-US" sz="3400" b="1" dirty="0">
                <a:solidFill>
                  <a:schemeClr val="tx2">
                    <a:lumMod val="20000"/>
                    <a:lumOff val="80000"/>
                  </a:schemeClr>
                </a:solidFill>
                <a:latin typeface="Times New Roman Cyr" pitchFamily="18" charset="0"/>
                <a:cs typeface="Times New Roman Cyr" pitchFamily="18" charset="0"/>
              </a:rPr>
              <a:t>Contents</a:t>
            </a:r>
            <a:endParaRPr lang="bg-BG" sz="3400" b="1" dirty="0">
              <a:solidFill>
                <a:schemeClr val="tx2">
                  <a:lumMod val="20000"/>
                  <a:lumOff val="80000"/>
                </a:schemeClr>
              </a:solidFill>
              <a:latin typeface="Times New Roman Cyr" pitchFamily="18" charset="0"/>
              <a:cs typeface="Times New Roman Cyr" pitchFamily="18" charset="0"/>
            </a:endParaRPr>
          </a:p>
        </p:txBody>
      </p:sp>
      <p:sp>
        <p:nvSpPr>
          <p:cNvPr id="9" name="Текстово поле 8">
            <a:extLst>
              <a:ext uri="{FF2B5EF4-FFF2-40B4-BE49-F238E27FC236}">
                <a16:creationId xmlns:a16="http://schemas.microsoft.com/office/drawing/2014/main" id="{1040E76E-A9C8-E510-149C-53005D0CEE0A}"/>
              </a:ext>
            </a:extLst>
          </p:cNvPr>
          <p:cNvSpPr txBox="1"/>
          <p:nvPr/>
        </p:nvSpPr>
        <p:spPr>
          <a:xfrm>
            <a:off x="1151057" y="1311107"/>
            <a:ext cx="6841886" cy="4739759"/>
          </a:xfrm>
          <a:prstGeom prst="rect">
            <a:avLst/>
          </a:prstGeom>
          <a:noFill/>
        </p:spPr>
        <p:txBody>
          <a:bodyPr wrap="square">
            <a:spAutoFit/>
          </a:bodyPr>
          <a:lstStyle/>
          <a:p>
            <a:pPr marL="400050" indent="-400050">
              <a:buAutoNum type="romanUcPeriod"/>
            </a:pPr>
            <a:r>
              <a:rPr lang="en-US" sz="2200" b="1" dirty="0">
                <a:solidFill>
                  <a:schemeClr val="tx2">
                    <a:lumMod val="20000"/>
                    <a:lumOff val="80000"/>
                  </a:schemeClr>
                </a:solidFill>
                <a:latin typeface="Times New Roman Cyr" pitchFamily="18" charset="0"/>
                <a:cs typeface="Times New Roman Cyr" pitchFamily="18" charset="0"/>
              </a:rPr>
              <a:t>Introduction</a:t>
            </a:r>
          </a:p>
          <a:p>
            <a:pPr marL="857250" lvl="1" indent="-400050">
              <a:buFont typeface="+mj-lt"/>
              <a:buAutoNum type="arabicPeriod"/>
            </a:pPr>
            <a:r>
              <a:rPr lang="en-US" sz="2000" b="1" dirty="0">
                <a:solidFill>
                  <a:schemeClr val="tx2">
                    <a:lumMod val="20000"/>
                    <a:lumOff val="80000"/>
                  </a:schemeClr>
                </a:solidFill>
                <a:latin typeface="Times New Roman Cyr" pitchFamily="18" charset="0"/>
                <a:cs typeface="Times New Roman Cyr" pitchFamily="18" charset="0"/>
              </a:rPr>
              <a:t>Discrete time quantum random walk search</a:t>
            </a:r>
          </a:p>
          <a:p>
            <a:pPr marL="857250" lvl="1" indent="-400050">
              <a:buFont typeface="+mj-lt"/>
              <a:buAutoNum type="arabicPeriod"/>
            </a:pPr>
            <a:r>
              <a:rPr lang="en-US" sz="2000" b="1" dirty="0">
                <a:solidFill>
                  <a:schemeClr val="tx2">
                    <a:lumMod val="20000"/>
                    <a:lumOff val="80000"/>
                  </a:schemeClr>
                </a:solidFill>
                <a:latin typeface="Times New Roman Cyr" pitchFamily="18" charset="0"/>
                <a:cs typeface="Times New Roman Cyr" pitchFamily="18" charset="0"/>
              </a:rPr>
              <a:t>DTQRWS Quantum Circuit</a:t>
            </a:r>
          </a:p>
          <a:p>
            <a:pPr marL="400050" indent="-400050">
              <a:buFont typeface="+mj-lt"/>
              <a:buAutoNum type="romanUcPeriod"/>
            </a:pPr>
            <a:r>
              <a:rPr lang="en-US" sz="2200" b="1" dirty="0">
                <a:solidFill>
                  <a:schemeClr val="tx2">
                    <a:lumMod val="20000"/>
                    <a:lumOff val="80000"/>
                  </a:schemeClr>
                </a:solidFill>
                <a:latin typeface="Times New Roman Cyr" pitchFamily="18" charset="0"/>
                <a:cs typeface="Times New Roman Cyr" pitchFamily="18" charset="0"/>
              </a:rPr>
              <a:t>Robustness of QRWS with modified coin</a:t>
            </a:r>
          </a:p>
          <a:p>
            <a:pPr marL="857250" lvl="1" indent="-400050">
              <a:buFont typeface="+mj-lt"/>
              <a:buAutoNum type="arabicPeriod"/>
            </a:pPr>
            <a:r>
              <a:rPr lang="en-GB" sz="2000" b="1" dirty="0">
                <a:solidFill>
                  <a:schemeClr val="tx2">
                    <a:lumMod val="20000"/>
                    <a:lumOff val="80000"/>
                  </a:schemeClr>
                </a:solidFill>
                <a:latin typeface="Times New Roman Cyr" pitchFamily="18" charset="0"/>
                <a:cs typeface="Times New Roman Cyr" pitchFamily="18" charset="0"/>
              </a:rPr>
              <a:t>Modification of the walk coin</a:t>
            </a:r>
          </a:p>
          <a:p>
            <a:pPr marL="857250" lvl="1" indent="-400050">
              <a:buFont typeface="+mj-lt"/>
              <a:buAutoNum type="arabicPeriod"/>
            </a:pPr>
            <a:r>
              <a:rPr lang="en-US" sz="2000" b="1" dirty="0">
                <a:solidFill>
                  <a:schemeClr val="tx2">
                    <a:lumMod val="20000"/>
                    <a:lumOff val="80000"/>
                  </a:schemeClr>
                </a:solidFill>
                <a:latin typeface="Times New Roman Cyr" pitchFamily="18" charset="0"/>
                <a:cs typeface="Times New Roman Cyr" pitchFamily="18" charset="0"/>
              </a:rPr>
              <a:t>Monte Carlo simulations</a:t>
            </a:r>
            <a:endParaRPr lang="en-GB" sz="2000" b="1" dirty="0">
              <a:solidFill>
                <a:schemeClr val="tx2">
                  <a:lumMod val="20000"/>
                  <a:lumOff val="80000"/>
                </a:schemeClr>
              </a:solidFill>
              <a:latin typeface="Times New Roman Cyr" pitchFamily="18" charset="0"/>
              <a:cs typeface="Times New Roman Cyr" pitchFamily="18" charset="0"/>
            </a:endParaRPr>
          </a:p>
          <a:p>
            <a:pPr marL="857250" lvl="1" indent="-400050">
              <a:buFont typeface="+mj-lt"/>
              <a:buAutoNum type="arabicPeriod"/>
            </a:pPr>
            <a:r>
              <a:rPr lang="en-GB" sz="2000" b="1" dirty="0">
                <a:solidFill>
                  <a:schemeClr val="tx2">
                    <a:lumMod val="20000"/>
                    <a:lumOff val="80000"/>
                  </a:schemeClr>
                </a:solidFill>
                <a:latin typeface="Times New Roman Cyr" pitchFamily="18" charset="0"/>
                <a:cs typeface="Times New Roman Cyr" pitchFamily="18" charset="0"/>
              </a:rPr>
              <a:t>Improvement of algorithm’s stability</a:t>
            </a:r>
          </a:p>
          <a:p>
            <a:pPr marL="400050" indent="-400050">
              <a:buFont typeface="+mj-lt"/>
              <a:buAutoNum type="romanUcPeriod"/>
            </a:pPr>
            <a:r>
              <a:rPr lang="en-GB" sz="2200" b="1" dirty="0">
                <a:solidFill>
                  <a:schemeClr val="tx2">
                    <a:lumMod val="20000"/>
                    <a:lumOff val="80000"/>
                  </a:schemeClr>
                </a:solidFill>
                <a:latin typeface="Times New Roman Cyr" pitchFamily="18" charset="0"/>
                <a:cs typeface="Times New Roman Cyr" pitchFamily="18" charset="0"/>
              </a:rPr>
              <a:t>Robustness of QRWS with Qudit Coin</a:t>
            </a:r>
          </a:p>
          <a:p>
            <a:pPr marL="914400" lvl="1" indent="-457200">
              <a:buFont typeface="+mj-lt"/>
              <a:buAutoNum type="arabicPeriod"/>
            </a:pPr>
            <a:r>
              <a:rPr lang="en-US" sz="2000" b="1" dirty="0">
                <a:solidFill>
                  <a:schemeClr val="tx2">
                    <a:lumMod val="20000"/>
                    <a:lumOff val="80000"/>
                  </a:schemeClr>
                </a:solidFill>
                <a:latin typeface="Times New Roman Cyr" pitchFamily="18" charset="0"/>
                <a:cs typeface="Times New Roman Cyr" pitchFamily="18" charset="0"/>
              </a:rPr>
              <a:t>Qubits vs Qudits</a:t>
            </a:r>
          </a:p>
          <a:p>
            <a:pPr marL="914400" lvl="1" indent="-457200">
              <a:buFont typeface="+mj-lt"/>
              <a:buAutoNum type="arabicPeriod"/>
            </a:pPr>
            <a:r>
              <a:rPr lang="en-US" sz="2000" b="1" dirty="0">
                <a:solidFill>
                  <a:schemeClr val="tx2">
                    <a:lumMod val="20000"/>
                    <a:lumOff val="80000"/>
                  </a:schemeClr>
                </a:solidFill>
                <a:latin typeface="Times New Roman Cyr" pitchFamily="18" charset="0"/>
                <a:cs typeface="Times New Roman Cyr" pitchFamily="18" charset="0"/>
              </a:rPr>
              <a:t>QRWS with Qudit coin</a:t>
            </a:r>
          </a:p>
          <a:p>
            <a:pPr lvl="1"/>
            <a:endParaRPr lang="bg-BG" sz="2000" b="1" dirty="0">
              <a:solidFill>
                <a:schemeClr val="accent2">
                  <a:lumMod val="50000"/>
                </a:schemeClr>
              </a:solidFill>
              <a:latin typeface="Times New Roman Cyr" pitchFamily="18" charset="0"/>
              <a:cs typeface="Times New Roman Cyr" pitchFamily="18" charset="0"/>
            </a:endParaRPr>
          </a:p>
          <a:p>
            <a:pPr marL="400050" indent="-400050">
              <a:buFont typeface="+mj-lt"/>
              <a:buAutoNum type="romanUcPeriod"/>
            </a:pPr>
            <a:endParaRPr lang="en-GB" sz="2200" b="1" dirty="0">
              <a:solidFill>
                <a:schemeClr val="accent2">
                  <a:lumMod val="50000"/>
                </a:schemeClr>
              </a:solidFill>
              <a:latin typeface="Times New Roman Cyr" pitchFamily="18" charset="0"/>
              <a:cs typeface="Times New Roman Cyr" pitchFamily="18" charset="0"/>
            </a:endParaRPr>
          </a:p>
          <a:p>
            <a:pPr marL="857250" lvl="1" indent="-400050">
              <a:buFont typeface="+mj-lt"/>
              <a:buAutoNum type="arabicPeriod"/>
            </a:pPr>
            <a:endParaRPr lang="en-GB" dirty="0"/>
          </a:p>
          <a:p>
            <a:pPr marL="400050" indent="-400050">
              <a:buFont typeface="+mj-lt"/>
              <a:buAutoNum type="romanUcPeriod"/>
            </a:pPr>
            <a:endParaRPr lang="en-US" b="1" dirty="0">
              <a:solidFill>
                <a:schemeClr val="accent2">
                  <a:lumMod val="50000"/>
                </a:schemeClr>
              </a:solidFill>
              <a:latin typeface="Times New Roman Cyr" pitchFamily="18" charset="0"/>
              <a:cs typeface="Times New Roman Cyr" pitchFamily="18" charset="0"/>
            </a:endParaRPr>
          </a:p>
          <a:p>
            <a:pPr marL="400050" indent="-400050">
              <a:buAutoNum type="romanUcPeriod"/>
            </a:pPr>
            <a:endParaRPr lang="en-US" dirty="0"/>
          </a:p>
        </p:txBody>
      </p:sp>
    </p:spTree>
    <p:extLst>
      <p:ext uri="{BB962C8B-B14F-4D97-AF65-F5344CB8AC3E}">
        <p14:creationId xmlns:p14="http://schemas.microsoft.com/office/powerpoint/2010/main" val="21681294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4195050-A3F8-4E54-8C1F-C9684FF97E46}"/>
              </a:ext>
            </a:extLst>
          </p:cNvPr>
          <p:cNvSpPr>
            <a:spLocks noGrp="1"/>
          </p:cNvSpPr>
          <p:nvPr>
            <p:ph type="sldNum" sz="quarter" idx="12"/>
          </p:nvPr>
        </p:nvSpPr>
        <p:spPr>
          <a:xfrm>
            <a:off x="7740352" y="6424617"/>
            <a:ext cx="578317" cy="365125"/>
          </a:xfrm>
        </p:spPr>
        <p:txBody>
          <a:bodyPr/>
          <a:lstStyle/>
          <a:p>
            <a:fld id="{666D7441-A661-464A-8616-59533B53E3BB}" type="slidenum">
              <a:rPr lang="bg-BG" sz="2000" smtClean="0"/>
              <a:pPr/>
              <a:t>20</a:t>
            </a:fld>
            <a:endParaRPr lang="bg-BG" sz="2000" dirty="0"/>
          </a:p>
        </p:txBody>
      </p:sp>
      <p:sp>
        <p:nvSpPr>
          <p:cNvPr id="7" name="TextBox 6">
            <a:extLst>
              <a:ext uri="{FF2B5EF4-FFF2-40B4-BE49-F238E27FC236}">
                <a16:creationId xmlns:a16="http://schemas.microsoft.com/office/drawing/2014/main" id="{40006328-336A-4867-B8CE-77E7D4AF4BE1}"/>
              </a:ext>
            </a:extLst>
          </p:cNvPr>
          <p:cNvSpPr txBox="1"/>
          <p:nvPr/>
        </p:nvSpPr>
        <p:spPr>
          <a:xfrm>
            <a:off x="4573283" y="962021"/>
            <a:ext cx="4059361" cy="2031325"/>
          </a:xfrm>
          <a:prstGeom prst="rect">
            <a:avLst/>
          </a:prstGeom>
          <a:noFill/>
        </p:spPr>
        <p:txBody>
          <a:bodyPr wrap="square">
            <a:spAutoFit/>
          </a:bodyPr>
          <a:lstStyle/>
          <a:p>
            <a:r>
              <a:rPr lang="en-US" sz="1800" dirty="0">
                <a:latin typeface="Arial" panose="020B0604020202020204" pitchFamily="34" charset="0"/>
                <a:cs typeface="Arial" panose="020B0604020202020204" pitchFamily="34" charset="0"/>
              </a:rPr>
              <a:t>	</a:t>
            </a:r>
            <a:r>
              <a:rPr lang="en-US" sz="1800" u="sng" dirty="0">
                <a:latin typeface="Arial" panose="020B0604020202020204" pitchFamily="34" charset="0"/>
                <a:cs typeface="Arial" panose="020B0604020202020204" pitchFamily="34" charset="0"/>
              </a:rPr>
              <a:t>Qudits</a:t>
            </a:r>
            <a:r>
              <a:rPr lang="en-US" dirty="0">
                <a:latin typeface="Arial" panose="020B0604020202020204" pitchFamily="34" charset="0"/>
                <a:cs typeface="Arial" panose="020B0604020202020204" pitchFamily="34" charset="0"/>
              </a:rPr>
              <a:t> can be implemented by using any system with d levels, e.g. hyperfine states of one split level due to external electric or magnetic field. All those levels should be metastable.</a:t>
            </a:r>
          </a:p>
          <a:p>
            <a:r>
              <a:rPr lang="en-US" dirty="0">
                <a:latin typeface="Arial" panose="020B0604020202020204" pitchFamily="34" charset="0"/>
                <a:cs typeface="Arial" panose="020B0604020202020204" pitchFamily="34" charset="0"/>
              </a:rPr>
              <a:t>Qudits can be implemented with ion trap.</a:t>
            </a:r>
          </a:p>
        </p:txBody>
      </p:sp>
      <p:sp>
        <p:nvSpPr>
          <p:cNvPr id="14" name="Title 1">
            <a:extLst>
              <a:ext uri="{FF2B5EF4-FFF2-40B4-BE49-F238E27FC236}">
                <a16:creationId xmlns:a16="http://schemas.microsoft.com/office/drawing/2014/main" id="{87976BC4-2D2D-45FB-8B5D-840A687286A6}"/>
              </a:ext>
            </a:extLst>
          </p:cNvPr>
          <p:cNvSpPr txBox="1">
            <a:spLocks/>
          </p:cNvSpPr>
          <p:nvPr/>
        </p:nvSpPr>
        <p:spPr>
          <a:xfrm>
            <a:off x="-32561" y="142260"/>
            <a:ext cx="9144000" cy="648072"/>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defTabSz="914400"/>
            <a:r>
              <a:rPr lang="en-US" sz="2800" b="1" dirty="0">
                <a:solidFill>
                  <a:schemeClr val="accent2">
                    <a:lumMod val="50000"/>
                  </a:schemeClr>
                </a:solidFill>
                <a:latin typeface="Times New Roman Cyr" pitchFamily="18" charset="0"/>
                <a:cs typeface="Times New Roman Cyr" pitchFamily="18" charset="0"/>
              </a:rPr>
              <a:t>Qubits vs Qudits</a:t>
            </a:r>
            <a:endParaRPr lang="bg-BG" sz="2800" b="1" dirty="0">
              <a:solidFill>
                <a:schemeClr val="accent2">
                  <a:lumMod val="50000"/>
                </a:schemeClr>
              </a:solidFill>
              <a:latin typeface="Times New Roman Cyr" pitchFamily="18" charset="0"/>
              <a:cs typeface="Times New Roman Cyr" pitchFamily="18" charset="0"/>
            </a:endParaRPr>
          </a:p>
        </p:txBody>
      </p:sp>
      <p:sp>
        <p:nvSpPr>
          <p:cNvPr id="19" name="Footer Placeholder 4">
            <a:extLst>
              <a:ext uri="{FF2B5EF4-FFF2-40B4-BE49-F238E27FC236}">
                <a16:creationId xmlns:a16="http://schemas.microsoft.com/office/drawing/2014/main" id="{ECE099DF-8827-4F51-95B0-8E914D46DC3A}"/>
              </a:ext>
            </a:extLst>
          </p:cNvPr>
          <p:cNvSpPr>
            <a:spLocks noGrp="1"/>
          </p:cNvSpPr>
          <p:nvPr>
            <p:ph type="ftr" sz="quarter" idx="11"/>
          </p:nvPr>
        </p:nvSpPr>
        <p:spPr>
          <a:xfrm>
            <a:off x="3254370" y="6402163"/>
            <a:ext cx="4824536" cy="365125"/>
          </a:xfrm>
        </p:spPr>
        <p:txBody>
          <a:bodyPr/>
          <a:lstStyle/>
          <a:p>
            <a:r>
              <a:rPr lang="en-US" sz="1700">
                <a:solidFill>
                  <a:srgbClr val="FFC000"/>
                </a:solidFill>
              </a:rPr>
              <a:t>Petar Danev &amp; Hristo Tonchev</a:t>
            </a:r>
            <a:endParaRPr lang="bg-BG" sz="1700" dirty="0">
              <a:solidFill>
                <a:srgbClr val="FFC000"/>
              </a:solidFill>
            </a:endParaRPr>
          </a:p>
        </p:txBody>
      </p:sp>
      <p:sp>
        <p:nvSpPr>
          <p:cNvPr id="3" name="Блоксхема: алтернативен процес 2">
            <a:extLst>
              <a:ext uri="{FF2B5EF4-FFF2-40B4-BE49-F238E27FC236}">
                <a16:creationId xmlns:a16="http://schemas.microsoft.com/office/drawing/2014/main" id="{0184750D-AEBE-4F47-8047-6946843678B6}"/>
              </a:ext>
            </a:extLst>
          </p:cNvPr>
          <p:cNvSpPr/>
          <p:nvPr/>
        </p:nvSpPr>
        <p:spPr>
          <a:xfrm>
            <a:off x="4475521" y="1055919"/>
            <a:ext cx="132483" cy="5276023"/>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6">
            <a:extLst>
              <a:ext uri="{FF2B5EF4-FFF2-40B4-BE49-F238E27FC236}">
                <a16:creationId xmlns:a16="http://schemas.microsoft.com/office/drawing/2014/main" id="{B82C1535-2E41-4757-B383-89D3BBA66984}"/>
              </a:ext>
            </a:extLst>
          </p:cNvPr>
          <p:cNvSpPr txBox="1"/>
          <p:nvPr/>
        </p:nvSpPr>
        <p:spPr>
          <a:xfrm>
            <a:off x="783673" y="5013952"/>
            <a:ext cx="3631973" cy="923330"/>
          </a:xfrm>
          <a:prstGeom prst="rect">
            <a:avLst/>
          </a:prstGeom>
          <a:noFill/>
        </p:spPr>
        <p:txBody>
          <a:bodyPr wrap="square">
            <a:spAutoFit/>
          </a:bodyPr>
          <a:lstStyle/>
          <a:p>
            <a:r>
              <a:rPr lang="en-US" dirty="0">
                <a:solidFill>
                  <a:schemeClr val="tx2"/>
                </a:solidFill>
                <a:latin typeface="Arial" panose="020B0604020202020204" pitchFamily="34" charset="0"/>
                <a:cs typeface="Arial" panose="020B0604020202020204" pitchFamily="34" charset="0"/>
              </a:rPr>
              <a:t>Qubit coin register can have only power of two number of states –</a:t>
            </a:r>
          </a:p>
          <a:p>
            <a:r>
              <a:rPr lang="en-US" dirty="0">
                <a:solidFill>
                  <a:schemeClr val="tx2"/>
                </a:solidFill>
                <a:latin typeface="Arial" panose="020B0604020202020204" pitchFamily="34" charset="0"/>
                <a:cs typeface="Arial" panose="020B0604020202020204" pitchFamily="34" charset="0"/>
              </a:rPr>
              <a:t>2; 4; 8; 16; 32…</a:t>
            </a:r>
            <a:endParaRPr lang="en-US" sz="1800" dirty="0">
              <a:solidFill>
                <a:schemeClr val="tx2"/>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3" name="Object 10">
                <a:extLst>
                  <a:ext uri="{FF2B5EF4-FFF2-40B4-BE49-F238E27FC236}">
                    <a16:creationId xmlns:a16="http://schemas.microsoft.com/office/drawing/2014/main" id="{BA3E5897-E327-4F72-8654-A2F397BB0139}"/>
                  </a:ext>
                </a:extLst>
              </p:cNvPr>
              <p:cNvSpPr txBox="1"/>
              <p:nvPr/>
            </p:nvSpPr>
            <p:spPr bwMode="auto">
              <a:xfrm>
                <a:off x="323528" y="2770431"/>
                <a:ext cx="4045123" cy="497124"/>
              </a:xfrm>
              <a:prstGeom prst="rect">
                <a:avLst/>
              </a:prstGeom>
              <a:noFill/>
            </p:spPr>
            <p:txBody>
              <a:bodyPr>
                <a:noAutofit/>
              </a:bodyPr>
              <a:lstStyle/>
              <a:p>
                <a:r>
                  <a:rPr lang="en-US" dirty="0">
                    <a:latin typeface="Arial" panose="020B0604020202020204" pitchFamily="34" charset="0"/>
                    <a:cs typeface="Arial" panose="020B0604020202020204" pitchFamily="34" charset="0"/>
                  </a:rPr>
                  <a:t>Qubit states </a:t>
                </a:r>
                <a14:m>
                  <m:oMath xmlns:m="http://schemas.openxmlformats.org/officeDocument/2006/math">
                    <m:d>
                      <m:dPr>
                        <m:begChr m:val="|"/>
                        <m:endChr m:val="⟩"/>
                        <m:ctrlPr>
                          <a:rPr lang="en-US" i="1" smtClean="0">
                            <a:solidFill>
                              <a:srgbClr val="000000"/>
                            </a:solidFill>
                            <a:latin typeface="Cambria Math" panose="02040503050406030204" pitchFamily="18" charset="0"/>
                          </a:rPr>
                        </m:ctrlPr>
                      </m:dPr>
                      <m:e>
                        <m:r>
                          <a:rPr lang="en-US" i="1" smtClean="0">
                            <a:solidFill>
                              <a:srgbClr val="000000"/>
                            </a:solidFill>
                            <a:latin typeface="Cambria Math" panose="02040503050406030204" pitchFamily="18" charset="0"/>
                            <a:ea typeface="Cambria Math" panose="02040503050406030204" pitchFamily="18" charset="0"/>
                          </a:rPr>
                          <m:t>𝜓</m:t>
                        </m:r>
                      </m:e>
                    </m:d>
                    <m:r>
                      <a:rPr lang="en-US" i="1">
                        <a:solidFill>
                          <a:srgbClr val="000000"/>
                        </a:solidFill>
                        <a:latin typeface="Cambria Math" panose="02040503050406030204" pitchFamily="18" charset="0"/>
                      </a:rPr>
                      <m:t>=</m:t>
                    </m:r>
                    <m:sSub>
                      <m:sSubPr>
                        <m:ctrlPr>
                          <a:rPr lang="en-US" i="1" smtClean="0">
                            <a:solidFill>
                              <a:srgbClr val="000000"/>
                            </a:solidFill>
                            <a:latin typeface="Cambria Math" panose="02040503050406030204" pitchFamily="18" charset="0"/>
                            <a:ea typeface="Cambria Math" panose="02040503050406030204" pitchFamily="18" charset="0"/>
                          </a:rPr>
                        </m:ctrlPr>
                      </m:sSubPr>
                      <m:e>
                        <m:r>
                          <a:rPr lang="en-US" i="1">
                            <a:solidFill>
                              <a:srgbClr val="000000"/>
                            </a:solidFill>
                            <a:latin typeface="Cambria Math" panose="02040503050406030204" pitchFamily="18" charset="0"/>
                            <a:ea typeface="Cambria Math" panose="02040503050406030204" pitchFamily="18" charset="0"/>
                          </a:rPr>
                          <m:t>𝛼</m:t>
                        </m:r>
                      </m:e>
                      <m:sub>
                        <m:r>
                          <a:rPr lang="en-US" b="0" i="1" smtClean="0">
                            <a:solidFill>
                              <a:srgbClr val="000000"/>
                            </a:solidFill>
                            <a:latin typeface="Cambria Math" panose="02040503050406030204" pitchFamily="18" charset="0"/>
                            <a:ea typeface="Cambria Math" panose="02040503050406030204" pitchFamily="18" charset="0"/>
                          </a:rPr>
                          <m:t>0</m:t>
                        </m:r>
                      </m:sub>
                    </m:sSub>
                  </m:oMath>
                </a14:m>
                <a:r>
                  <a:rPr lang="en-US" dirty="0">
                    <a:solidFill>
                      <a:srgbClr val="000000"/>
                    </a:solidFill>
                  </a:rPr>
                  <a:t> </a:t>
                </a:r>
                <a14:m>
                  <m:oMath xmlns:m="http://schemas.openxmlformats.org/officeDocument/2006/math">
                    <m:d>
                      <m:dPr>
                        <m:begChr m:val="|"/>
                        <m:endChr m:val="⟩"/>
                        <m:ctrlPr>
                          <a:rPr lang="en-US" i="1">
                            <a:solidFill>
                              <a:srgbClr val="000000"/>
                            </a:solidFill>
                            <a:latin typeface="Cambria Math" panose="02040503050406030204" pitchFamily="18" charset="0"/>
                          </a:rPr>
                        </m:ctrlPr>
                      </m:dPr>
                      <m:e>
                        <m:r>
                          <a:rPr lang="en-US" b="0" i="1" smtClean="0">
                            <a:solidFill>
                              <a:srgbClr val="000000"/>
                            </a:solidFill>
                            <a:latin typeface="Cambria Math" panose="02040503050406030204" pitchFamily="18" charset="0"/>
                          </a:rPr>
                          <m:t>0</m:t>
                        </m:r>
                      </m:e>
                    </m:d>
                  </m:oMath>
                </a14:m>
                <a:r>
                  <a:rPr lang="en-US" dirty="0"/>
                  <a:t>+</a:t>
                </a:r>
                <a:r>
                  <a:rPr lang="en-US" dirty="0">
                    <a:solidFill>
                      <a:srgbClr val="000000"/>
                    </a:solidFill>
                    <a:ea typeface="Cambria Math" panose="02040503050406030204" pitchFamily="18" charset="0"/>
                  </a:rPr>
                  <a:t> </a:t>
                </a:r>
                <a14:m>
                  <m:oMath xmlns:m="http://schemas.openxmlformats.org/officeDocument/2006/math">
                    <m:sSub>
                      <m:sSubPr>
                        <m:ctrlPr>
                          <a:rPr lang="en-US" i="1">
                            <a:solidFill>
                              <a:srgbClr val="000000"/>
                            </a:solidFill>
                            <a:latin typeface="Cambria Math" panose="02040503050406030204" pitchFamily="18" charset="0"/>
                            <a:ea typeface="Cambria Math" panose="02040503050406030204" pitchFamily="18" charset="0"/>
                          </a:rPr>
                        </m:ctrlPr>
                      </m:sSubPr>
                      <m:e>
                        <m:r>
                          <a:rPr lang="en-US" i="1">
                            <a:solidFill>
                              <a:srgbClr val="000000"/>
                            </a:solidFill>
                            <a:latin typeface="Cambria Math" panose="02040503050406030204" pitchFamily="18" charset="0"/>
                            <a:ea typeface="Cambria Math" panose="02040503050406030204" pitchFamily="18" charset="0"/>
                          </a:rPr>
                          <m:t>𝛼</m:t>
                        </m:r>
                      </m:e>
                      <m:sub>
                        <m:r>
                          <a:rPr lang="en-US" b="0" i="1" smtClean="0">
                            <a:solidFill>
                              <a:srgbClr val="000000"/>
                            </a:solidFill>
                            <a:latin typeface="Cambria Math" panose="02040503050406030204" pitchFamily="18" charset="0"/>
                            <a:ea typeface="Cambria Math" panose="02040503050406030204" pitchFamily="18" charset="0"/>
                          </a:rPr>
                          <m:t>1</m:t>
                        </m:r>
                      </m:sub>
                    </m:sSub>
                  </m:oMath>
                </a14:m>
                <a:r>
                  <a:rPr lang="en-US" dirty="0">
                    <a:solidFill>
                      <a:srgbClr val="000000"/>
                    </a:solidFill>
                  </a:rPr>
                  <a:t> </a:t>
                </a:r>
                <a14:m>
                  <m:oMath xmlns:m="http://schemas.openxmlformats.org/officeDocument/2006/math">
                    <m:d>
                      <m:dPr>
                        <m:begChr m:val="|"/>
                        <m:endChr m:val="⟩"/>
                        <m:ctrlPr>
                          <a:rPr lang="en-US" i="1">
                            <a:solidFill>
                              <a:srgbClr val="000000"/>
                            </a:solidFill>
                            <a:latin typeface="Cambria Math" panose="02040503050406030204" pitchFamily="18" charset="0"/>
                          </a:rPr>
                        </m:ctrlPr>
                      </m:dPr>
                      <m:e>
                        <m:r>
                          <a:rPr lang="en-US" b="0" i="1" smtClean="0">
                            <a:solidFill>
                              <a:srgbClr val="000000"/>
                            </a:solidFill>
                            <a:latin typeface="Cambria Math" panose="02040503050406030204" pitchFamily="18" charset="0"/>
                          </a:rPr>
                          <m:t>1</m:t>
                        </m:r>
                      </m:e>
                    </m:d>
                  </m:oMath>
                </a14:m>
                <a:endParaRPr lang="en-US" dirty="0"/>
              </a:p>
            </p:txBody>
          </p:sp>
        </mc:Choice>
        <mc:Fallback xmlns="">
          <p:sp>
            <p:nvSpPr>
              <p:cNvPr id="23" name="Object 10">
                <a:extLst>
                  <a:ext uri="{FF2B5EF4-FFF2-40B4-BE49-F238E27FC236}">
                    <a16:creationId xmlns:a16="http://schemas.microsoft.com/office/drawing/2014/main" id="{BA3E5897-E327-4F72-8654-A2F397BB0139}"/>
                  </a:ext>
                </a:extLst>
              </p:cNvPr>
              <p:cNvSpPr txBox="1">
                <a:spLocks noRot="1" noChangeAspect="1" noMove="1" noResize="1" noEditPoints="1" noAdjustHandles="1" noChangeArrowheads="1" noChangeShapeType="1" noTextEdit="1"/>
              </p:cNvSpPr>
              <p:nvPr/>
            </p:nvSpPr>
            <p:spPr bwMode="auto">
              <a:xfrm>
                <a:off x="323528" y="2770431"/>
                <a:ext cx="4045123" cy="497124"/>
              </a:xfrm>
              <a:prstGeom prst="rect">
                <a:avLst/>
              </a:prstGeom>
              <a:blipFill>
                <a:blip r:embed="rId2"/>
                <a:stretch>
                  <a:fillRect l="-1205" t="-609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Object 10">
                <a:extLst>
                  <a:ext uri="{FF2B5EF4-FFF2-40B4-BE49-F238E27FC236}">
                    <a16:creationId xmlns:a16="http://schemas.microsoft.com/office/drawing/2014/main" id="{D0FC626D-BA01-4DA3-A650-A05035967373}"/>
                  </a:ext>
                </a:extLst>
              </p:cNvPr>
              <p:cNvSpPr txBox="1"/>
              <p:nvPr/>
            </p:nvSpPr>
            <p:spPr bwMode="auto">
              <a:xfrm>
                <a:off x="4753535" y="4710652"/>
                <a:ext cx="2618388" cy="863600"/>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d>
                        <m:dPr>
                          <m:begChr m:val="|"/>
                          <m:endChr m:val="⟩"/>
                          <m:ctrlPr>
                            <a:rPr lang="en-US" i="1" smtClean="0">
                              <a:solidFill>
                                <a:srgbClr val="000000"/>
                              </a:solidFill>
                              <a:latin typeface="Cambria Math" panose="02040503050406030204" pitchFamily="18" charset="0"/>
                            </a:rPr>
                          </m:ctrlPr>
                        </m:dPr>
                        <m:e>
                          <m:r>
                            <a:rPr lang="en-US" i="1">
                              <a:solidFill>
                                <a:srgbClr val="000000"/>
                              </a:solidFill>
                              <a:latin typeface="Cambria Math" panose="02040503050406030204" pitchFamily="18" charset="0"/>
                              <a:ea typeface="Cambria Math" panose="02040503050406030204" pitchFamily="18" charset="0"/>
                            </a:rPr>
                            <m:t>𝜓</m:t>
                          </m:r>
                        </m:e>
                      </m:d>
                      <m:r>
                        <a:rPr lang="en-US" i="1">
                          <a:solidFill>
                            <a:srgbClr val="000000"/>
                          </a:solidFill>
                          <a:latin typeface="Cambria Math" panose="02040503050406030204" pitchFamily="18" charset="0"/>
                        </a:rPr>
                        <m:t>=</m:t>
                      </m:r>
                      <m:nary>
                        <m:naryPr>
                          <m:chr m:val="∑"/>
                          <m:limLoc m:val="subSup"/>
                          <m:ctrlPr>
                            <a:rPr lang="en-US" i="1" smtClean="0">
                              <a:solidFill>
                                <a:srgbClr val="000000"/>
                              </a:solidFill>
                              <a:latin typeface="Cambria Math" panose="02040503050406030204" pitchFamily="18" charset="0"/>
                            </a:rPr>
                          </m:ctrlPr>
                        </m:naryPr>
                        <m:sub>
                          <m:r>
                            <a:rPr lang="en-US" i="1">
                              <a:solidFill>
                                <a:srgbClr val="000000"/>
                              </a:solidFill>
                              <a:latin typeface="Cambria Math" panose="02040503050406030204" pitchFamily="18" charset="0"/>
                            </a:rPr>
                            <m:t>𝑗</m:t>
                          </m:r>
                          <m:r>
                            <a:rPr lang="en-US" i="1">
                              <a:solidFill>
                                <a:srgbClr val="000000"/>
                              </a:solidFill>
                              <a:latin typeface="Cambria Math" panose="02040503050406030204" pitchFamily="18" charset="0"/>
                            </a:rPr>
                            <m:t>=0</m:t>
                          </m:r>
                        </m:sub>
                        <m:sup>
                          <m:r>
                            <a:rPr lang="en-US" b="0" i="1" smtClean="0">
                              <a:solidFill>
                                <a:srgbClr val="000000"/>
                              </a:solidFill>
                              <a:latin typeface="Cambria Math" panose="02040503050406030204" pitchFamily="18" charset="0"/>
                            </a:rPr>
                            <m:t>𝑚</m:t>
                          </m:r>
                          <m:r>
                            <a:rPr lang="en-US" i="1">
                              <a:solidFill>
                                <a:srgbClr val="000000"/>
                              </a:solidFill>
                              <a:latin typeface="Cambria Math" panose="02040503050406030204" pitchFamily="18" charset="0"/>
                            </a:rPr>
                            <m:t>−1</m:t>
                          </m:r>
                        </m:sup>
                        <m:e>
                          <m:sSub>
                            <m:sSubPr>
                              <m:ctrlPr>
                                <a:rPr lang="en-US" i="1">
                                  <a:solidFill>
                                    <a:srgbClr val="000000"/>
                                  </a:solidFill>
                                  <a:latin typeface="Cambria Math" panose="02040503050406030204" pitchFamily="18" charset="0"/>
                                  <a:ea typeface="Cambria Math" panose="02040503050406030204" pitchFamily="18" charset="0"/>
                                </a:rPr>
                              </m:ctrlPr>
                            </m:sSubPr>
                            <m:e>
                              <m:r>
                                <a:rPr lang="en-US" i="1">
                                  <a:solidFill>
                                    <a:srgbClr val="000000"/>
                                  </a:solidFill>
                                  <a:latin typeface="Cambria Math" panose="02040503050406030204" pitchFamily="18" charset="0"/>
                                  <a:ea typeface="Cambria Math" panose="02040503050406030204" pitchFamily="18" charset="0"/>
                                </a:rPr>
                                <m:t>𝛼</m:t>
                              </m:r>
                            </m:e>
                            <m:sub>
                              <m:r>
                                <a:rPr lang="en-US" b="0" i="1" smtClean="0">
                                  <a:solidFill>
                                    <a:srgbClr val="000000"/>
                                  </a:solidFill>
                                  <a:latin typeface="Cambria Math" panose="02040503050406030204" pitchFamily="18" charset="0"/>
                                  <a:ea typeface="Cambria Math" panose="02040503050406030204" pitchFamily="18" charset="0"/>
                                </a:rPr>
                                <m:t>𝑗</m:t>
                              </m:r>
                            </m:sub>
                          </m:sSub>
                          <m:d>
                            <m:dPr>
                              <m:begChr m:val="|"/>
                              <m:endChr m:val="⟩"/>
                              <m:ctrlPr>
                                <a:rPr lang="en-US" i="1">
                                  <a:solidFill>
                                    <a:srgbClr val="000000"/>
                                  </a:solidFill>
                                  <a:latin typeface="Cambria Math" panose="02040503050406030204" pitchFamily="18" charset="0"/>
                                </a:rPr>
                              </m:ctrlPr>
                            </m:dPr>
                            <m:e>
                              <m:r>
                                <a:rPr lang="en-US" i="1">
                                  <a:solidFill>
                                    <a:srgbClr val="000000"/>
                                  </a:solidFill>
                                  <a:latin typeface="Cambria Math" panose="02040503050406030204" pitchFamily="18" charset="0"/>
                                </a:rPr>
                                <m:t>𝑗</m:t>
                              </m:r>
                            </m:e>
                          </m:d>
                        </m:e>
                      </m:nary>
                    </m:oMath>
                  </m:oMathPara>
                </a14:m>
                <a:endParaRPr lang="en-US" dirty="0"/>
              </a:p>
            </p:txBody>
          </p:sp>
        </mc:Choice>
        <mc:Fallback xmlns="">
          <p:sp>
            <p:nvSpPr>
              <p:cNvPr id="24" name="Object 10">
                <a:extLst>
                  <a:ext uri="{FF2B5EF4-FFF2-40B4-BE49-F238E27FC236}">
                    <a16:creationId xmlns:a16="http://schemas.microsoft.com/office/drawing/2014/main" id="{D0FC626D-BA01-4DA3-A650-A05035967373}"/>
                  </a:ext>
                </a:extLst>
              </p:cNvPr>
              <p:cNvSpPr txBox="1">
                <a:spLocks noRot="1" noChangeAspect="1" noMove="1" noResize="1" noEditPoints="1" noAdjustHandles="1" noChangeArrowheads="1" noChangeShapeType="1" noTextEdit="1"/>
              </p:cNvSpPr>
              <p:nvPr/>
            </p:nvSpPr>
            <p:spPr bwMode="auto">
              <a:xfrm>
                <a:off x="4753535" y="4710652"/>
                <a:ext cx="2618388" cy="863600"/>
              </a:xfrm>
              <a:prstGeom prst="rect">
                <a:avLst/>
              </a:prstGeom>
              <a:blipFill>
                <a:blip r:embed="rId3"/>
                <a:stretch>
                  <a:fillRect/>
                </a:stretch>
              </a:blipFill>
            </p:spPr>
            <p:txBody>
              <a:bodyPr/>
              <a:lstStyle/>
              <a:p>
                <a:r>
                  <a:rPr lang="en-US">
                    <a:noFill/>
                  </a:rPr>
                  <a:t> </a:t>
                </a:r>
              </a:p>
            </p:txBody>
          </p:sp>
        </mc:Fallback>
      </mc:AlternateContent>
      <p:sp>
        <p:nvSpPr>
          <p:cNvPr id="25" name="TextBox 6">
            <a:extLst>
              <a:ext uri="{FF2B5EF4-FFF2-40B4-BE49-F238E27FC236}">
                <a16:creationId xmlns:a16="http://schemas.microsoft.com/office/drawing/2014/main" id="{ADE59B10-2286-4D12-A5E9-9D991691A133}"/>
              </a:ext>
            </a:extLst>
          </p:cNvPr>
          <p:cNvSpPr txBox="1"/>
          <p:nvPr/>
        </p:nvSpPr>
        <p:spPr>
          <a:xfrm>
            <a:off x="723997" y="1010106"/>
            <a:ext cx="3873768" cy="1477328"/>
          </a:xfrm>
          <a:prstGeom prst="rect">
            <a:avLst/>
          </a:prstGeom>
          <a:noFill/>
        </p:spPr>
        <p:txBody>
          <a:bodyPr wrap="square">
            <a:spAutoFit/>
          </a:bodyPr>
          <a:lstStyle/>
          <a:p>
            <a:r>
              <a:rPr lang="en-US" sz="1800" dirty="0">
                <a:latin typeface="Arial" panose="020B0604020202020204" pitchFamily="34" charset="0"/>
                <a:cs typeface="Arial" panose="020B0604020202020204" pitchFamily="34" charset="0"/>
              </a:rPr>
              <a:t>	One </a:t>
            </a:r>
            <a:r>
              <a:rPr lang="en-US" sz="1800" u="sng" dirty="0">
                <a:latin typeface="Arial" panose="020B0604020202020204" pitchFamily="34" charset="0"/>
                <a:cs typeface="Arial" panose="020B0604020202020204" pitchFamily="34" charset="0"/>
              </a:rPr>
              <a:t>qubit</a:t>
            </a:r>
            <a:r>
              <a:rPr lang="en-US" sz="1800" dirty="0">
                <a:latin typeface="Arial" panose="020B0604020202020204" pitchFamily="34" charset="0"/>
                <a:cs typeface="Arial" panose="020B0604020202020204" pitchFamily="34" charset="0"/>
              </a:rPr>
              <a:t> can be any two level quantum system:</a:t>
            </a:r>
          </a:p>
          <a:p>
            <a:pPr marL="342900" indent="-342900">
              <a:buFont typeface="+mj-lt"/>
              <a:buAutoNum type="arabicPeriod"/>
            </a:pPr>
            <a:r>
              <a:rPr lang="en-US" dirty="0">
                <a:latin typeface="Arial" panose="020B0604020202020204" pitchFamily="34" charset="0"/>
                <a:cs typeface="Arial" panose="020B0604020202020204" pitchFamily="34" charset="0"/>
              </a:rPr>
              <a:t>Levels of electron in ions;</a:t>
            </a:r>
          </a:p>
          <a:p>
            <a:pPr marL="342900" indent="-342900">
              <a:buFont typeface="+mj-lt"/>
              <a:buAutoNum type="arabicPeriod"/>
            </a:pPr>
            <a:r>
              <a:rPr lang="en-US" dirty="0">
                <a:latin typeface="Arial" panose="020B0604020202020204" pitchFamily="34" charset="0"/>
                <a:cs typeface="Arial" panose="020B0604020202020204" pitchFamily="34" charset="0"/>
              </a:rPr>
              <a:t>Spins of quantum dots;</a:t>
            </a:r>
          </a:p>
          <a:p>
            <a:pPr marL="342900" indent="-342900">
              <a:buFont typeface="+mj-lt"/>
              <a:buAutoNum type="arabicPeriod"/>
            </a:pPr>
            <a:r>
              <a:rPr lang="en-US" dirty="0">
                <a:latin typeface="Arial" panose="020B0604020202020204" pitchFamily="34" charset="0"/>
                <a:cs typeface="Arial" panose="020B0604020202020204" pitchFamily="34" charset="0"/>
              </a:rPr>
              <a:t>Others.</a:t>
            </a:r>
          </a:p>
        </p:txBody>
      </p:sp>
      <p:sp>
        <p:nvSpPr>
          <p:cNvPr id="28" name="Текстово поле 27">
            <a:extLst>
              <a:ext uri="{FF2B5EF4-FFF2-40B4-BE49-F238E27FC236}">
                <a16:creationId xmlns:a16="http://schemas.microsoft.com/office/drawing/2014/main" id="{60995830-73E6-4F7D-8E85-93260BFBE919}"/>
              </a:ext>
            </a:extLst>
          </p:cNvPr>
          <p:cNvSpPr txBox="1"/>
          <p:nvPr/>
        </p:nvSpPr>
        <p:spPr>
          <a:xfrm>
            <a:off x="4572000" y="5421250"/>
            <a:ext cx="3916252" cy="646331"/>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 </a:t>
            </a:r>
            <a:r>
              <a:rPr lang="en-US" dirty="0">
                <a:solidFill>
                  <a:schemeClr val="tx2"/>
                </a:solidFill>
                <a:latin typeface="Arial" panose="020B0604020202020204" pitchFamily="34" charset="0"/>
                <a:cs typeface="Arial" panose="020B0604020202020204" pitchFamily="34" charset="0"/>
              </a:rPr>
              <a:t>Often transitions between levels are made by using ancilla state.  </a:t>
            </a:r>
            <a:endParaRPr lang="en-US" sz="1800" dirty="0">
              <a:solidFill>
                <a:schemeClr val="tx2"/>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0" name="Текстово поле 29">
                <a:extLst>
                  <a:ext uri="{FF2B5EF4-FFF2-40B4-BE49-F238E27FC236}">
                    <a16:creationId xmlns:a16="http://schemas.microsoft.com/office/drawing/2014/main" id="{B277F250-649F-447F-A2A5-A1F93AC33B31}"/>
                  </a:ext>
                </a:extLst>
              </p:cNvPr>
              <p:cNvSpPr txBox="1"/>
              <p:nvPr/>
            </p:nvSpPr>
            <p:spPr>
              <a:xfrm>
                <a:off x="5788637" y="6048612"/>
                <a:ext cx="193889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solidFill>
                            <a:schemeClr val="tx2"/>
                          </a:solidFill>
                          <a:latin typeface="Cambria Math" panose="02040503050406030204" pitchFamily="18" charset="0"/>
                        </a:rPr>
                        <m:t>𝑚</m:t>
                      </m:r>
                      <m:r>
                        <a:rPr lang="en-US" sz="1800" b="0" i="1" smtClean="0">
                          <a:solidFill>
                            <a:schemeClr val="tx2"/>
                          </a:solidFill>
                          <a:latin typeface="Cambria Math" panose="02040503050406030204" pitchFamily="18" charset="0"/>
                        </a:rPr>
                        <m:t>=</m:t>
                      </m:r>
                      <m:r>
                        <a:rPr lang="en-US" sz="1800" b="0" i="1" smtClean="0">
                          <a:solidFill>
                            <a:schemeClr val="tx2"/>
                          </a:solidFill>
                          <a:latin typeface="Cambria Math" panose="02040503050406030204" pitchFamily="18" charset="0"/>
                          <a:ea typeface="Cambria Math" panose="02040503050406030204" pitchFamily="18" charset="0"/>
                        </a:rPr>
                        <m:t>𝐼𝑛𝑡𝑒𝑔𝑒𝑟</m:t>
                      </m:r>
                    </m:oMath>
                  </m:oMathPara>
                </a14:m>
                <a:endParaRPr lang="en-GB" dirty="0">
                  <a:solidFill>
                    <a:schemeClr val="tx2"/>
                  </a:solidFill>
                </a:endParaRPr>
              </a:p>
            </p:txBody>
          </p:sp>
        </mc:Choice>
        <mc:Fallback xmlns="">
          <p:sp>
            <p:nvSpPr>
              <p:cNvPr id="30" name="Текстово поле 29">
                <a:extLst>
                  <a:ext uri="{FF2B5EF4-FFF2-40B4-BE49-F238E27FC236}">
                    <a16:creationId xmlns:a16="http://schemas.microsoft.com/office/drawing/2014/main" id="{B277F250-649F-447F-A2A5-A1F93AC33B31}"/>
                  </a:ext>
                </a:extLst>
              </p:cNvPr>
              <p:cNvSpPr txBox="1">
                <a:spLocks noRot="1" noChangeAspect="1" noMove="1" noResize="1" noEditPoints="1" noAdjustHandles="1" noChangeArrowheads="1" noChangeShapeType="1" noTextEdit="1"/>
              </p:cNvSpPr>
              <p:nvPr/>
            </p:nvSpPr>
            <p:spPr>
              <a:xfrm>
                <a:off x="5788637" y="6048612"/>
                <a:ext cx="1938897" cy="369332"/>
              </a:xfrm>
              <a:prstGeom prst="rect">
                <a:avLst/>
              </a:prstGeom>
              <a:blipFill>
                <a:blip r:embed="rId4"/>
                <a:stretch>
                  <a:fillRect b="-131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Текстово поле 30">
                <a:extLst>
                  <a:ext uri="{FF2B5EF4-FFF2-40B4-BE49-F238E27FC236}">
                    <a16:creationId xmlns:a16="http://schemas.microsoft.com/office/drawing/2014/main" id="{F6B97B51-743C-4ED2-9F7C-B51F9BAB6191}"/>
                  </a:ext>
                </a:extLst>
              </p:cNvPr>
              <p:cNvSpPr txBox="1"/>
              <p:nvPr/>
            </p:nvSpPr>
            <p:spPr>
              <a:xfrm>
                <a:off x="1144158" y="5881170"/>
                <a:ext cx="2817888" cy="374270"/>
              </a:xfrm>
              <a:prstGeom prst="rect">
                <a:avLst/>
              </a:prstGeom>
              <a:noFill/>
            </p:spPr>
            <p:txBody>
              <a:bodyPr wrap="square">
                <a:spAutoFit/>
              </a:bodyPr>
              <a:lstStyle/>
              <a:p>
                <a14:m>
                  <m:oMath xmlns:m="http://schemas.openxmlformats.org/officeDocument/2006/math">
                    <m:r>
                      <a:rPr lang="en-US" sz="1800" b="0" i="1" smtClean="0">
                        <a:solidFill>
                          <a:schemeClr val="tx2"/>
                        </a:solidFill>
                        <a:latin typeface="Cambria Math" panose="02040503050406030204" pitchFamily="18" charset="0"/>
                      </a:rPr>
                      <m:t>𝑚</m:t>
                    </m:r>
                    <m:r>
                      <a:rPr lang="en-US" sz="1800" b="0" i="1" smtClean="0">
                        <a:solidFill>
                          <a:schemeClr val="tx2"/>
                        </a:solidFill>
                        <a:latin typeface="Cambria Math" panose="02040503050406030204" pitchFamily="18" charset="0"/>
                      </a:rPr>
                      <m:t>=</m:t>
                    </m:r>
                    <m:sSup>
                      <m:sSupPr>
                        <m:ctrlPr>
                          <a:rPr lang="en-US" sz="1800" b="0" i="1" smtClean="0">
                            <a:solidFill>
                              <a:schemeClr val="tx2"/>
                            </a:solidFill>
                            <a:latin typeface="Cambria Math" panose="02040503050406030204" pitchFamily="18" charset="0"/>
                          </a:rPr>
                        </m:ctrlPr>
                      </m:sSupPr>
                      <m:e>
                        <m:r>
                          <a:rPr lang="en-US" i="1">
                            <a:solidFill>
                              <a:schemeClr val="tx2"/>
                            </a:solidFill>
                            <a:latin typeface="Cambria Math" panose="02040503050406030204" pitchFamily="18" charset="0"/>
                            <a:ea typeface="Cambria Math" panose="02040503050406030204" pitchFamily="18" charset="0"/>
                          </a:rPr>
                          <m:t>2</m:t>
                        </m:r>
                      </m:e>
                      <m:sup>
                        <m:r>
                          <a:rPr lang="en-US" sz="1800" b="0" i="1" smtClean="0">
                            <a:solidFill>
                              <a:schemeClr val="tx2"/>
                            </a:solidFill>
                            <a:latin typeface="Cambria Math" panose="02040503050406030204" pitchFamily="18" charset="0"/>
                          </a:rPr>
                          <m:t>𝑘</m:t>
                        </m:r>
                      </m:sup>
                    </m:sSup>
                  </m:oMath>
                </a14:m>
                <a:r>
                  <a:rPr lang="en-GB" dirty="0">
                    <a:solidFill>
                      <a:schemeClr val="tx2"/>
                    </a:solidFill>
                  </a:rPr>
                  <a:t>		k=</a:t>
                </a:r>
                <a:r>
                  <a:rPr lang="en-US" dirty="0">
                    <a:solidFill>
                      <a:schemeClr val="tx2"/>
                    </a:solidFill>
                    <a:ea typeface="Cambria Math" panose="02040503050406030204" pitchFamily="18" charset="0"/>
                  </a:rPr>
                  <a:t> </a:t>
                </a:r>
                <a14:m>
                  <m:oMath xmlns:m="http://schemas.openxmlformats.org/officeDocument/2006/math">
                    <m:r>
                      <a:rPr lang="en-US" i="1">
                        <a:solidFill>
                          <a:schemeClr val="tx2"/>
                        </a:solidFill>
                        <a:latin typeface="Cambria Math" panose="02040503050406030204" pitchFamily="18" charset="0"/>
                        <a:ea typeface="Cambria Math" panose="02040503050406030204" pitchFamily="18" charset="0"/>
                      </a:rPr>
                      <m:t>𝐼𝑛𝑡𝑒𝑔𝑒𝑟</m:t>
                    </m:r>
                  </m:oMath>
                </a14:m>
                <a:endParaRPr lang="en-GB" dirty="0">
                  <a:solidFill>
                    <a:schemeClr val="tx2"/>
                  </a:solidFill>
                </a:endParaRPr>
              </a:p>
            </p:txBody>
          </p:sp>
        </mc:Choice>
        <mc:Fallback xmlns="">
          <p:sp>
            <p:nvSpPr>
              <p:cNvPr id="31" name="Текстово поле 30">
                <a:extLst>
                  <a:ext uri="{FF2B5EF4-FFF2-40B4-BE49-F238E27FC236}">
                    <a16:creationId xmlns:a16="http://schemas.microsoft.com/office/drawing/2014/main" id="{F6B97B51-743C-4ED2-9F7C-B51F9BAB6191}"/>
                  </a:ext>
                </a:extLst>
              </p:cNvPr>
              <p:cNvSpPr txBox="1">
                <a:spLocks noRot="1" noChangeAspect="1" noMove="1" noResize="1" noEditPoints="1" noAdjustHandles="1" noChangeArrowheads="1" noChangeShapeType="1" noTextEdit="1"/>
              </p:cNvSpPr>
              <p:nvPr/>
            </p:nvSpPr>
            <p:spPr>
              <a:xfrm>
                <a:off x="1144158" y="5881170"/>
                <a:ext cx="2817888" cy="374270"/>
              </a:xfrm>
              <a:prstGeom prst="rect">
                <a:avLst/>
              </a:prstGeom>
              <a:blipFill>
                <a:blip r:embed="rId5"/>
                <a:stretch>
                  <a:fillRect t="-8197" b="-26230"/>
                </a:stretch>
              </a:blipFill>
            </p:spPr>
            <p:txBody>
              <a:bodyPr/>
              <a:lstStyle/>
              <a:p>
                <a:r>
                  <a:rPr lang="en-GB">
                    <a:noFill/>
                  </a:rPr>
                  <a:t> </a:t>
                </a:r>
              </a:p>
            </p:txBody>
          </p:sp>
        </mc:Fallback>
      </mc:AlternateContent>
      <mc:AlternateContent xmlns:mc="http://schemas.openxmlformats.org/markup-compatibility/2006" xmlns:am3d="http://schemas.microsoft.com/office/drawing/2017/model3d">
        <mc:Choice Requires="am3d">
          <p:graphicFrame>
            <p:nvGraphicFramePr>
              <p:cNvPr id="11" name="3D модел 10">
                <a:extLst>
                  <a:ext uri="{FF2B5EF4-FFF2-40B4-BE49-F238E27FC236}">
                    <a16:creationId xmlns:a16="http://schemas.microsoft.com/office/drawing/2014/main" id="{DB6AD5B0-D5F6-4C01-86EB-B3BFBB0E9A20}"/>
                  </a:ext>
                </a:extLst>
              </p:cNvPr>
              <p:cNvGraphicFramePr>
                <a:graphicFrameLocks noChangeAspect="1"/>
              </p:cNvGraphicFramePr>
              <p:nvPr>
                <p:extLst>
                  <p:ext uri="{D42A27DB-BD31-4B8C-83A1-F6EECF244321}">
                    <p14:modId xmlns:p14="http://schemas.microsoft.com/office/powerpoint/2010/main" val="2617653214"/>
                  </p:ext>
                </p:extLst>
              </p:nvPr>
            </p:nvGraphicFramePr>
            <p:xfrm>
              <a:off x="2131671" y="3226098"/>
              <a:ext cx="2245399" cy="1739393"/>
            </p:xfrm>
            <a:graphic>
              <a:graphicData uri="http://schemas.microsoft.com/office/drawing/2017/model3d">
                <am3d:model3d r:embed="rId6">
                  <am3d:spPr>
                    <a:xfrm>
                      <a:off x="0" y="0"/>
                      <a:ext cx="2245399" cy="1739393"/>
                    </a:xfrm>
                    <a:prstGeom prst="rect">
                      <a:avLst/>
                    </a:prstGeom>
                  </am3d:spPr>
                  <am3d:camera>
                    <am3d:pos x="0" y="0" z="64517108"/>
                    <am3d:up dx="0" dy="36000000" dz="0"/>
                    <am3d:lookAt x="0" y="0" z="0"/>
                    <am3d:perspective fov="2700000"/>
                  </am3d:camera>
                  <am3d:trans>
                    <am3d:meterPerModelUnit n="6245" d="1000000"/>
                    <am3d:preTrans dx="-337257" dy="0" dz="0"/>
                    <am3d:scale>
                      <am3d:sx n="1000000" d="1000000"/>
                      <am3d:sy n="1000000" d="1000000"/>
                      <am3d:sz n="1000000" d="1000000"/>
                    </am3d:scale>
                    <am3d:rot ax="1487226" ay="-316456" az="-145841"/>
                    <am3d:postTrans dx="0" dy="0" dz="0"/>
                  </am3d:trans>
                  <am3d:raster rName="Office3DRenderer" rVer="16.0.8326">
                    <am3d:blip r:embed="rId7"/>
                  </am3d:raster>
                  <am3d:objViewport viewportSz="304657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1" name="3D модел 10">
                <a:extLst>
                  <a:ext uri="{FF2B5EF4-FFF2-40B4-BE49-F238E27FC236}">
                    <a16:creationId xmlns:a16="http://schemas.microsoft.com/office/drawing/2014/main" id="{DB6AD5B0-D5F6-4C01-86EB-B3BFBB0E9A20}"/>
                  </a:ext>
                </a:extLst>
              </p:cNvPr>
              <p:cNvPicPr>
                <a:picLocks noGrp="1" noRot="1" noChangeAspect="1" noMove="1" noResize="1" noEditPoints="1" noAdjustHandles="1" noChangeArrowheads="1" noChangeShapeType="1" noCrop="1"/>
              </p:cNvPicPr>
              <p:nvPr/>
            </p:nvPicPr>
            <p:blipFill>
              <a:blip r:embed="rId8"/>
              <a:stretch>
                <a:fillRect/>
              </a:stretch>
            </p:blipFill>
            <p:spPr>
              <a:xfrm>
                <a:off x="2131671" y="3226098"/>
                <a:ext cx="2245399" cy="1739393"/>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13" name="3D модел 12">
                <a:extLst>
                  <a:ext uri="{FF2B5EF4-FFF2-40B4-BE49-F238E27FC236}">
                    <a16:creationId xmlns:a16="http://schemas.microsoft.com/office/drawing/2014/main" id="{BF5BA763-6E71-40C7-9574-E5633BDACEDF}"/>
                  </a:ext>
                </a:extLst>
              </p:cNvPr>
              <p:cNvGraphicFramePr>
                <a:graphicFrameLocks noChangeAspect="1"/>
              </p:cNvGraphicFramePr>
              <p:nvPr>
                <p:extLst>
                  <p:ext uri="{D42A27DB-BD31-4B8C-83A1-F6EECF244321}">
                    <p14:modId xmlns:p14="http://schemas.microsoft.com/office/powerpoint/2010/main" val="687679476"/>
                  </p:ext>
                </p:extLst>
              </p:nvPr>
            </p:nvGraphicFramePr>
            <p:xfrm>
              <a:off x="546487" y="3320098"/>
              <a:ext cx="1680634" cy="1518648"/>
            </p:xfrm>
            <a:graphic>
              <a:graphicData uri="http://schemas.microsoft.com/office/drawing/2017/model3d">
                <am3d:model3d r:embed="rId9">
                  <am3d:spPr>
                    <a:xfrm>
                      <a:off x="0" y="0"/>
                      <a:ext cx="1680634" cy="1518648"/>
                    </a:xfrm>
                    <a:prstGeom prst="rect">
                      <a:avLst/>
                    </a:prstGeom>
                  </am3d:spPr>
                  <am3d:camera>
                    <am3d:pos x="0" y="0" z="65718180"/>
                    <am3d:up dx="0" dy="36000000" dz="0"/>
                    <am3d:lookAt x="0" y="0" z="0"/>
                    <am3d:perspective fov="2700000"/>
                  </am3d:camera>
                  <am3d:trans>
                    <am3d:meterPerModelUnit n="3825" d="1000000"/>
                    <am3d:preTrans dx="4523792" dy="13613975" dz="0"/>
                    <am3d:scale>
                      <am3d:sx n="1000000" d="1000000"/>
                      <am3d:sy n="1000000" d="1000000"/>
                      <am3d:sz n="1000000" d="1000000"/>
                    </am3d:scale>
                    <am3d:rot ax="781750" ay="803077" az="183973"/>
                    <am3d:postTrans dx="0" dy="0" dz="0"/>
                  </am3d:trans>
                  <am3d:raster rName="Office3DRenderer" rVer="16.0.8326">
                    <am3d:blip r:embed="rId10"/>
                  </am3d:raster>
                  <am3d:objViewport viewportSz="230119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3" name="3D модел 12">
                <a:extLst>
                  <a:ext uri="{FF2B5EF4-FFF2-40B4-BE49-F238E27FC236}">
                    <a16:creationId xmlns:a16="http://schemas.microsoft.com/office/drawing/2014/main" id="{BF5BA763-6E71-40C7-9574-E5633BDACEDF}"/>
                  </a:ext>
                </a:extLst>
              </p:cNvPr>
              <p:cNvPicPr>
                <a:picLocks noGrp="1" noRot="1" noChangeAspect="1" noMove="1" noResize="1" noEditPoints="1" noAdjustHandles="1" noChangeArrowheads="1" noChangeShapeType="1" noCrop="1"/>
              </p:cNvPicPr>
              <p:nvPr/>
            </p:nvPicPr>
            <p:blipFill>
              <a:blip r:embed="rId11"/>
              <a:stretch>
                <a:fillRect/>
              </a:stretch>
            </p:blipFill>
            <p:spPr>
              <a:xfrm>
                <a:off x="546487" y="3320098"/>
                <a:ext cx="1680634" cy="1518648"/>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16" name="3D модел 15">
                <a:extLst>
                  <a:ext uri="{FF2B5EF4-FFF2-40B4-BE49-F238E27FC236}">
                    <a16:creationId xmlns:a16="http://schemas.microsoft.com/office/drawing/2014/main" id="{49DD7611-F769-4446-B54E-2BE13FB56C2E}"/>
                  </a:ext>
                </a:extLst>
              </p:cNvPr>
              <p:cNvGraphicFramePr>
                <a:graphicFrameLocks noChangeAspect="1"/>
              </p:cNvGraphicFramePr>
              <p:nvPr>
                <p:extLst>
                  <p:ext uri="{D42A27DB-BD31-4B8C-83A1-F6EECF244321}">
                    <p14:modId xmlns:p14="http://schemas.microsoft.com/office/powerpoint/2010/main" val="8233124"/>
                  </p:ext>
                </p:extLst>
              </p:nvPr>
            </p:nvGraphicFramePr>
            <p:xfrm>
              <a:off x="4608004" y="2479748"/>
              <a:ext cx="4342105" cy="2769813"/>
            </p:xfrm>
            <a:graphic>
              <a:graphicData uri="http://schemas.microsoft.com/office/drawing/2017/model3d">
                <am3d:model3d r:embed="rId12">
                  <am3d:spPr>
                    <a:xfrm>
                      <a:off x="0" y="0"/>
                      <a:ext cx="4342105" cy="2769813"/>
                    </a:xfrm>
                    <a:prstGeom prst="rect">
                      <a:avLst/>
                    </a:prstGeom>
                  </am3d:spPr>
                  <am3d:camera>
                    <am3d:pos x="0" y="0" z="56281504"/>
                    <am3d:up dx="0" dy="36000000" dz="0"/>
                    <am3d:lookAt x="0" y="0" z="0"/>
                    <am3d:perspective fov="2700000"/>
                  </am3d:camera>
                  <am3d:trans>
                    <am3d:meterPerModelUnit n="1017" d="1000000"/>
                    <am3d:preTrans dx="13170839" dy="-6599017" dz="0"/>
                    <am3d:scale>
                      <am3d:sx n="1000000" d="1000000"/>
                      <am3d:sy n="1000000" d="1000000"/>
                      <am3d:sz n="1000000" d="1000000"/>
                    </am3d:scale>
                    <am3d:rot ax="-1293272" ay="535076" az="-210243"/>
                    <am3d:postTrans dx="0" dy="0" dz="0"/>
                  </am3d:trans>
                  <am3d:raster rName="Office3DRenderer" rVer="16.0.8326">
                    <am3d:blip r:embed="rId13"/>
                  </am3d:raster>
                  <am3d:objViewport viewportSz="528910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6" name="3D модел 15">
                <a:extLst>
                  <a:ext uri="{FF2B5EF4-FFF2-40B4-BE49-F238E27FC236}">
                    <a16:creationId xmlns:a16="http://schemas.microsoft.com/office/drawing/2014/main" id="{49DD7611-F769-4446-B54E-2BE13FB56C2E}"/>
                  </a:ext>
                </a:extLst>
              </p:cNvPr>
              <p:cNvPicPr>
                <a:picLocks noGrp="1" noRot="1" noChangeAspect="1" noMove="1" noResize="1" noEditPoints="1" noAdjustHandles="1" noChangeArrowheads="1" noChangeShapeType="1" noCrop="1"/>
              </p:cNvPicPr>
              <p:nvPr/>
            </p:nvPicPr>
            <p:blipFill>
              <a:blip r:embed="rId14"/>
              <a:stretch>
                <a:fillRect/>
              </a:stretch>
            </p:blipFill>
            <p:spPr>
              <a:xfrm>
                <a:off x="4608004" y="2479748"/>
                <a:ext cx="4342105" cy="2769813"/>
              </a:xfrm>
              <a:prstGeom prst="rect">
                <a:avLst/>
              </a:prstGeom>
            </p:spPr>
          </p:pic>
        </mc:Fallback>
      </mc:AlternateContent>
      <p:sp>
        <p:nvSpPr>
          <p:cNvPr id="5" name="Контейнер за дата 4">
            <a:extLst>
              <a:ext uri="{FF2B5EF4-FFF2-40B4-BE49-F238E27FC236}">
                <a16:creationId xmlns:a16="http://schemas.microsoft.com/office/drawing/2014/main" id="{C3CA3465-1572-515E-02FA-A26AB4987087}"/>
              </a:ext>
            </a:extLst>
          </p:cNvPr>
          <p:cNvSpPr>
            <a:spLocks noGrp="1"/>
          </p:cNvSpPr>
          <p:nvPr>
            <p:ph type="dt" sz="half" idx="10"/>
          </p:nvPr>
        </p:nvSpPr>
        <p:spPr>
          <a:xfrm>
            <a:off x="723997" y="6402162"/>
            <a:ext cx="2057400" cy="365125"/>
          </a:xfrm>
        </p:spPr>
        <p:txBody>
          <a:bodyPr/>
          <a:lstStyle/>
          <a:p>
            <a:fld id="{EF1CCF8E-CB04-4E10-AD3A-EEEAB1B86CF6}" type="datetime1">
              <a:rPr lang="en-US" sz="1700" smtClean="0">
                <a:solidFill>
                  <a:srgbClr val="FFC000"/>
                </a:solidFill>
              </a:rPr>
              <a:t>12/22/2022</a:t>
            </a:fld>
            <a:endParaRPr lang="bg-BG" sz="1700" dirty="0">
              <a:solidFill>
                <a:srgbClr val="FFC000"/>
              </a:solidFill>
            </a:endParaRPr>
          </a:p>
        </p:txBody>
      </p:sp>
    </p:spTree>
    <p:extLst>
      <p:ext uri="{BB962C8B-B14F-4D97-AF65-F5344CB8AC3E}">
        <p14:creationId xmlns:p14="http://schemas.microsoft.com/office/powerpoint/2010/main" val="35922871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Контейнер за номер на слайда 5">
            <a:extLst>
              <a:ext uri="{FF2B5EF4-FFF2-40B4-BE49-F238E27FC236}">
                <a16:creationId xmlns:a16="http://schemas.microsoft.com/office/drawing/2014/main" id="{10BCF5B0-3393-919D-24E4-75AFA3322334}"/>
              </a:ext>
            </a:extLst>
          </p:cNvPr>
          <p:cNvSpPr>
            <a:spLocks noGrp="1"/>
          </p:cNvSpPr>
          <p:nvPr>
            <p:ph type="sldNum" sz="quarter" idx="12"/>
          </p:nvPr>
        </p:nvSpPr>
        <p:spPr>
          <a:xfrm>
            <a:off x="7707240" y="6376243"/>
            <a:ext cx="578317" cy="365125"/>
          </a:xfrm>
        </p:spPr>
        <p:txBody>
          <a:bodyPr/>
          <a:lstStyle/>
          <a:p>
            <a:fld id="{666D7441-A661-464A-8616-59533B53E3BB}" type="slidenum">
              <a:rPr lang="bg-BG" sz="2000" smtClean="0"/>
              <a:pPr/>
              <a:t>21</a:t>
            </a:fld>
            <a:endParaRPr lang="bg-BG" sz="2000" dirty="0"/>
          </a:p>
        </p:txBody>
      </p:sp>
      <p:sp>
        <p:nvSpPr>
          <p:cNvPr id="7" name="Title 1">
            <a:extLst>
              <a:ext uri="{FF2B5EF4-FFF2-40B4-BE49-F238E27FC236}">
                <a16:creationId xmlns:a16="http://schemas.microsoft.com/office/drawing/2014/main" id="{407ADD2A-C819-8787-0696-CEC00E822CC2}"/>
              </a:ext>
            </a:extLst>
          </p:cNvPr>
          <p:cNvSpPr txBox="1">
            <a:spLocks/>
          </p:cNvSpPr>
          <p:nvPr/>
        </p:nvSpPr>
        <p:spPr>
          <a:xfrm>
            <a:off x="0" y="188640"/>
            <a:ext cx="9144000" cy="648072"/>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defTabSz="914400"/>
            <a:r>
              <a:rPr lang="en-US" sz="2800" b="1" dirty="0">
                <a:solidFill>
                  <a:schemeClr val="accent2">
                    <a:lumMod val="50000"/>
                  </a:schemeClr>
                </a:solidFill>
                <a:latin typeface="Times New Roman Cyr" pitchFamily="18" charset="0"/>
                <a:cs typeface="Times New Roman Cyr" pitchFamily="18" charset="0"/>
              </a:rPr>
              <a:t>Advantages of using Qudits</a:t>
            </a:r>
            <a:endParaRPr lang="bg-BG" sz="2800" b="1" dirty="0">
              <a:solidFill>
                <a:schemeClr val="accent2">
                  <a:lumMod val="50000"/>
                </a:schemeClr>
              </a:solidFill>
              <a:latin typeface="Times New Roman Cyr" pitchFamily="18" charset="0"/>
              <a:cs typeface="Times New Roman Cyr" pitchFamily="18" charset="0"/>
            </a:endParaRPr>
          </a:p>
        </p:txBody>
      </p:sp>
      <p:sp>
        <p:nvSpPr>
          <p:cNvPr id="13" name="Текстово поле 12">
            <a:extLst>
              <a:ext uri="{FF2B5EF4-FFF2-40B4-BE49-F238E27FC236}">
                <a16:creationId xmlns:a16="http://schemas.microsoft.com/office/drawing/2014/main" id="{A44218CA-EEAC-48BE-13CB-94A71BFF1458}"/>
              </a:ext>
            </a:extLst>
          </p:cNvPr>
          <p:cNvSpPr txBox="1"/>
          <p:nvPr/>
        </p:nvSpPr>
        <p:spPr>
          <a:xfrm>
            <a:off x="1187625" y="1268760"/>
            <a:ext cx="7056784" cy="4447371"/>
          </a:xfrm>
          <a:prstGeom prst="rect">
            <a:avLst/>
          </a:prstGeom>
          <a:noFill/>
        </p:spPr>
        <p:txBody>
          <a:bodyPr wrap="square">
            <a:spAutoFit/>
          </a:bodyPr>
          <a:lstStyle/>
          <a:p>
            <a:pPr>
              <a:spcAft>
                <a:spcPts val="1800"/>
              </a:spcAft>
            </a:pPr>
            <a:r>
              <a:rPr lang="en-GB" sz="2000" dirty="0"/>
              <a:t>Using qudits instead of qubits gives various advantages for the quantum algorithms</a:t>
            </a:r>
            <a:r>
              <a:rPr lang="bg-BG" sz="2000" dirty="0"/>
              <a:t>:</a:t>
            </a:r>
          </a:p>
          <a:p>
            <a:pPr marL="285750" indent="-285750" algn="just">
              <a:spcAft>
                <a:spcPts val="600"/>
              </a:spcAft>
              <a:buFont typeface="Arial" panose="020B0604020202020204" pitchFamily="34" charset="0"/>
              <a:buChar char="•"/>
            </a:pPr>
            <a:r>
              <a:rPr lang="en-GB" sz="2000" dirty="0"/>
              <a:t>They are more robust against noise and give more dependable quantum computations;</a:t>
            </a:r>
          </a:p>
          <a:p>
            <a:pPr marL="285750" indent="-285750" algn="just">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The coin can have arbitrary dimension</a:t>
            </a:r>
            <a:r>
              <a:rPr lang="bg-BG"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not only power of 2;</a:t>
            </a:r>
            <a:endParaRPr lang="en-GB" sz="2000" dirty="0"/>
          </a:p>
          <a:p>
            <a:pPr marL="800100" lvl="1" indent="-342900" algn="just">
              <a:spcAft>
                <a:spcPts val="600"/>
              </a:spcAft>
              <a:buFont typeface="Wingdings" panose="05000000000000000000" pitchFamily="2" charset="2"/>
              <a:buChar char="Ø"/>
            </a:pPr>
            <a:r>
              <a:rPr lang="en-GB" sz="2000" dirty="0"/>
              <a:t>Allow us to make much more reliable extrapolations for quantum random walk search algorithm’s stability for larger coin sizes;</a:t>
            </a:r>
            <a:endParaRPr lang="bg-BG" sz="2000" dirty="0"/>
          </a:p>
          <a:p>
            <a:pPr marL="285750" indent="-285750" algn="just">
              <a:spcAft>
                <a:spcPts val="600"/>
              </a:spcAft>
              <a:buFont typeface="Arial" panose="020B0604020202020204" pitchFamily="34" charset="0"/>
              <a:buChar char="•"/>
            </a:pPr>
            <a:r>
              <a:rPr lang="en-GB" sz="2000" dirty="0"/>
              <a:t>Increasing the size of the coin state space; </a:t>
            </a:r>
            <a:endParaRPr lang="bg-BG" sz="2000" dirty="0"/>
          </a:p>
          <a:p>
            <a:pPr marL="285750" indent="-285750" algn="just">
              <a:spcAft>
                <a:spcPts val="600"/>
              </a:spcAft>
              <a:buFont typeface="Arial" panose="020B0604020202020204" pitchFamily="34" charset="0"/>
              <a:buChar char="•"/>
            </a:pPr>
            <a:r>
              <a:rPr lang="en-GB" sz="2000" dirty="0"/>
              <a:t>More efficient construction of various quantum gates; </a:t>
            </a:r>
            <a:endParaRPr lang="bg-BG" sz="2000" dirty="0"/>
          </a:p>
          <a:p>
            <a:pPr marL="285750" indent="-285750" algn="just">
              <a:spcAft>
                <a:spcPts val="600"/>
              </a:spcAft>
              <a:buFont typeface="Arial" panose="020B0604020202020204" pitchFamily="34" charset="0"/>
              <a:buChar char="•"/>
            </a:pPr>
            <a:r>
              <a:rPr lang="en-GB" sz="2000" dirty="0"/>
              <a:t>New quantum error correction protocols.</a:t>
            </a:r>
            <a:endParaRPr lang="bg-BG" sz="2000" dirty="0"/>
          </a:p>
          <a:p>
            <a:pPr marL="285750" indent="-285750">
              <a:buFont typeface="Arial" panose="020B0604020202020204" pitchFamily="34" charset="0"/>
              <a:buChar char="•"/>
            </a:pPr>
            <a:endParaRPr lang="en-US" dirty="0"/>
          </a:p>
        </p:txBody>
      </p:sp>
      <p:sp>
        <p:nvSpPr>
          <p:cNvPr id="15" name="Контейнер за дата 14">
            <a:extLst>
              <a:ext uri="{FF2B5EF4-FFF2-40B4-BE49-F238E27FC236}">
                <a16:creationId xmlns:a16="http://schemas.microsoft.com/office/drawing/2014/main" id="{A3079A79-D0AE-BCE8-F7F1-BB5C949BB188}"/>
              </a:ext>
            </a:extLst>
          </p:cNvPr>
          <p:cNvSpPr>
            <a:spLocks noGrp="1"/>
          </p:cNvSpPr>
          <p:nvPr>
            <p:ph type="dt" sz="half" idx="10"/>
          </p:nvPr>
        </p:nvSpPr>
        <p:spPr>
          <a:xfrm>
            <a:off x="755576" y="6376241"/>
            <a:ext cx="2057400" cy="365125"/>
          </a:xfrm>
        </p:spPr>
        <p:txBody>
          <a:bodyPr/>
          <a:lstStyle/>
          <a:p>
            <a:fld id="{86CF45CF-D3F2-4CC9-A351-344806C6191E}" type="datetime1">
              <a:rPr lang="en-US" sz="1700" smtClean="0">
                <a:solidFill>
                  <a:srgbClr val="FFC000"/>
                </a:solidFill>
              </a:rPr>
              <a:t>12/22/2022</a:t>
            </a:fld>
            <a:endParaRPr lang="bg-BG" sz="1700" dirty="0">
              <a:solidFill>
                <a:srgbClr val="FFC000"/>
              </a:solidFill>
            </a:endParaRPr>
          </a:p>
        </p:txBody>
      </p:sp>
      <p:sp>
        <p:nvSpPr>
          <p:cNvPr id="16" name="Контейнер за долния колонтитул 15">
            <a:extLst>
              <a:ext uri="{FF2B5EF4-FFF2-40B4-BE49-F238E27FC236}">
                <a16:creationId xmlns:a16="http://schemas.microsoft.com/office/drawing/2014/main" id="{D11AF27B-AD6B-322F-B4A7-1458A1B044A7}"/>
              </a:ext>
            </a:extLst>
          </p:cNvPr>
          <p:cNvSpPr>
            <a:spLocks noGrp="1"/>
          </p:cNvSpPr>
          <p:nvPr>
            <p:ph type="ftr" sz="quarter" idx="11"/>
          </p:nvPr>
        </p:nvSpPr>
        <p:spPr>
          <a:xfrm>
            <a:off x="3316916" y="6376242"/>
            <a:ext cx="4679482" cy="365125"/>
          </a:xfrm>
        </p:spPr>
        <p:txBody>
          <a:bodyPr/>
          <a:lstStyle/>
          <a:p>
            <a:r>
              <a:rPr lang="en-US" sz="1700" dirty="0">
                <a:solidFill>
                  <a:srgbClr val="FFC000"/>
                </a:solidFill>
              </a:rPr>
              <a:t>Petar </a:t>
            </a:r>
            <a:r>
              <a:rPr lang="en-US" sz="1700" dirty="0" err="1">
                <a:solidFill>
                  <a:srgbClr val="FFC000"/>
                </a:solidFill>
              </a:rPr>
              <a:t>Danev</a:t>
            </a:r>
            <a:r>
              <a:rPr lang="en-US" sz="1700" dirty="0">
                <a:solidFill>
                  <a:srgbClr val="FFC000"/>
                </a:solidFill>
              </a:rPr>
              <a:t> &amp; </a:t>
            </a:r>
            <a:r>
              <a:rPr lang="en-US" sz="1700" dirty="0" err="1">
                <a:solidFill>
                  <a:srgbClr val="FFC000"/>
                </a:solidFill>
              </a:rPr>
              <a:t>Hristo</a:t>
            </a:r>
            <a:r>
              <a:rPr lang="en-US" sz="1700" dirty="0">
                <a:solidFill>
                  <a:srgbClr val="FFC000"/>
                </a:solidFill>
              </a:rPr>
              <a:t> </a:t>
            </a:r>
            <a:r>
              <a:rPr lang="en-US" sz="1700" dirty="0" err="1">
                <a:solidFill>
                  <a:srgbClr val="FFC000"/>
                </a:solidFill>
              </a:rPr>
              <a:t>Tonchev</a:t>
            </a:r>
            <a:endParaRPr lang="bg-BG" sz="1700" dirty="0">
              <a:solidFill>
                <a:srgbClr val="FFC000"/>
              </a:solidFill>
            </a:endParaRPr>
          </a:p>
        </p:txBody>
      </p:sp>
    </p:spTree>
    <p:extLst>
      <p:ext uri="{BB962C8B-B14F-4D97-AF65-F5344CB8AC3E}">
        <p14:creationId xmlns:p14="http://schemas.microsoft.com/office/powerpoint/2010/main" val="11341063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4195050-A3F8-4E54-8C1F-C9684FF97E46}"/>
              </a:ext>
            </a:extLst>
          </p:cNvPr>
          <p:cNvSpPr>
            <a:spLocks noGrp="1"/>
          </p:cNvSpPr>
          <p:nvPr>
            <p:ph type="sldNum" sz="quarter" idx="12"/>
          </p:nvPr>
        </p:nvSpPr>
        <p:spPr>
          <a:xfrm>
            <a:off x="7740352" y="6424617"/>
            <a:ext cx="578317" cy="365125"/>
          </a:xfrm>
        </p:spPr>
        <p:txBody>
          <a:bodyPr/>
          <a:lstStyle/>
          <a:p>
            <a:fld id="{666D7441-A661-464A-8616-59533B53E3BB}" type="slidenum">
              <a:rPr lang="bg-BG" sz="2000" smtClean="0"/>
              <a:pPr/>
              <a:t>22</a:t>
            </a:fld>
            <a:endParaRPr lang="bg-BG" sz="2000" dirty="0"/>
          </a:p>
        </p:txBody>
      </p:sp>
      <p:sp>
        <p:nvSpPr>
          <p:cNvPr id="14" name="Title 1">
            <a:extLst>
              <a:ext uri="{FF2B5EF4-FFF2-40B4-BE49-F238E27FC236}">
                <a16:creationId xmlns:a16="http://schemas.microsoft.com/office/drawing/2014/main" id="{87976BC4-2D2D-45FB-8B5D-840A687286A6}"/>
              </a:ext>
            </a:extLst>
          </p:cNvPr>
          <p:cNvSpPr txBox="1">
            <a:spLocks/>
          </p:cNvSpPr>
          <p:nvPr/>
        </p:nvSpPr>
        <p:spPr>
          <a:xfrm>
            <a:off x="251520" y="209816"/>
            <a:ext cx="9144000" cy="648072"/>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defTabSz="914400"/>
            <a:r>
              <a:rPr lang="en-US" sz="3400" b="1" dirty="0">
                <a:solidFill>
                  <a:schemeClr val="accent2">
                    <a:lumMod val="50000"/>
                  </a:schemeClr>
                </a:solidFill>
                <a:latin typeface="Times New Roman Cyr" pitchFamily="18" charset="0"/>
                <a:cs typeface="Times New Roman Cyr" pitchFamily="18" charset="0"/>
              </a:rPr>
              <a:t>Conclusion</a:t>
            </a:r>
            <a:endParaRPr lang="bg-BG" sz="3400" b="1" dirty="0">
              <a:solidFill>
                <a:schemeClr val="accent2">
                  <a:lumMod val="50000"/>
                </a:schemeClr>
              </a:solidFill>
              <a:latin typeface="Times New Roman Cyr" pitchFamily="18" charset="0"/>
              <a:cs typeface="Times New Roman Cyr" pitchFamily="18" charset="0"/>
            </a:endParaRPr>
          </a:p>
        </p:txBody>
      </p:sp>
      <p:sp>
        <p:nvSpPr>
          <p:cNvPr id="19" name="Footer Placeholder 4">
            <a:extLst>
              <a:ext uri="{FF2B5EF4-FFF2-40B4-BE49-F238E27FC236}">
                <a16:creationId xmlns:a16="http://schemas.microsoft.com/office/drawing/2014/main" id="{ECE099DF-8827-4F51-95B0-8E914D46DC3A}"/>
              </a:ext>
            </a:extLst>
          </p:cNvPr>
          <p:cNvSpPr>
            <a:spLocks noGrp="1"/>
          </p:cNvSpPr>
          <p:nvPr>
            <p:ph type="ftr" sz="quarter" idx="11"/>
          </p:nvPr>
        </p:nvSpPr>
        <p:spPr>
          <a:xfrm>
            <a:off x="3275856" y="6405384"/>
            <a:ext cx="4824536" cy="365125"/>
          </a:xfrm>
        </p:spPr>
        <p:txBody>
          <a:bodyPr/>
          <a:lstStyle/>
          <a:p>
            <a:r>
              <a:rPr lang="en-US" sz="1700" dirty="0">
                <a:solidFill>
                  <a:srgbClr val="FFC000"/>
                </a:solidFill>
              </a:rPr>
              <a:t>Petar </a:t>
            </a:r>
            <a:r>
              <a:rPr lang="en-US" sz="1700" dirty="0" err="1">
                <a:solidFill>
                  <a:srgbClr val="FFC000"/>
                </a:solidFill>
              </a:rPr>
              <a:t>Danev</a:t>
            </a:r>
            <a:r>
              <a:rPr lang="en-US" sz="1700" dirty="0">
                <a:solidFill>
                  <a:srgbClr val="FFC000"/>
                </a:solidFill>
              </a:rPr>
              <a:t> &amp; </a:t>
            </a:r>
            <a:r>
              <a:rPr lang="en-US" sz="1700" dirty="0" err="1">
                <a:solidFill>
                  <a:srgbClr val="FFC000"/>
                </a:solidFill>
              </a:rPr>
              <a:t>Hristo</a:t>
            </a:r>
            <a:r>
              <a:rPr lang="en-US" sz="1700" dirty="0">
                <a:solidFill>
                  <a:srgbClr val="FFC000"/>
                </a:solidFill>
              </a:rPr>
              <a:t> </a:t>
            </a:r>
            <a:r>
              <a:rPr lang="en-US" sz="1700" dirty="0" err="1">
                <a:solidFill>
                  <a:srgbClr val="FFC000"/>
                </a:solidFill>
              </a:rPr>
              <a:t>Tonchev</a:t>
            </a:r>
            <a:endParaRPr lang="bg-BG" sz="1700" dirty="0">
              <a:solidFill>
                <a:srgbClr val="FFC000"/>
              </a:solidFill>
            </a:endParaRPr>
          </a:p>
        </p:txBody>
      </p:sp>
      <p:sp>
        <p:nvSpPr>
          <p:cNvPr id="5" name="TextBox 8">
            <a:extLst>
              <a:ext uri="{FF2B5EF4-FFF2-40B4-BE49-F238E27FC236}">
                <a16:creationId xmlns:a16="http://schemas.microsoft.com/office/drawing/2014/main" id="{B8C5F85E-6C68-494D-B202-38E8A217DF40}"/>
              </a:ext>
            </a:extLst>
          </p:cNvPr>
          <p:cNvSpPr txBox="1"/>
          <p:nvPr/>
        </p:nvSpPr>
        <p:spPr>
          <a:xfrm>
            <a:off x="683568" y="980728"/>
            <a:ext cx="8017424" cy="3170099"/>
          </a:xfrm>
          <a:prstGeom prst="rect">
            <a:avLst/>
          </a:prstGeom>
          <a:noFill/>
        </p:spPr>
        <p:txBody>
          <a:bodyPr wrap="square">
            <a:spAutoFit/>
          </a:bodyPr>
          <a:lstStyle/>
          <a:p>
            <a:pPr marL="342900" indent="-342900" algn="just">
              <a:buFont typeface="Wingdings" panose="05000000000000000000" pitchFamily="2" charset="2"/>
              <a:buChar char="Ø"/>
            </a:pPr>
            <a:r>
              <a:rPr lang="en-GB" sz="2000" dirty="0">
                <a:solidFill>
                  <a:srgbClr val="000000"/>
                </a:solidFill>
                <a:latin typeface="Cambria" panose="02040503050406030204" pitchFamily="18" charset="0"/>
                <a:ea typeface="Cambria" panose="02040503050406030204" pitchFamily="18" charset="0"/>
                <a:cs typeface="Cambria" panose="02040503050406030204" pitchFamily="18" charset="0"/>
              </a:rPr>
              <a:t>The discrete time quantum random walk search </a:t>
            </a:r>
            <a:r>
              <a:rPr lang="en-GB" sz="2000" dirty="0"/>
              <a:t>is quantum algorithm</a:t>
            </a:r>
            <a:r>
              <a:rPr lang="en-GB" sz="2000" dirty="0">
                <a:solidFill>
                  <a:srgbClr val="000000"/>
                </a:solidFill>
                <a:latin typeface="Cambria" panose="02040503050406030204" pitchFamily="18" charset="0"/>
                <a:ea typeface="Cambria" panose="02040503050406030204" pitchFamily="18" charset="0"/>
              </a:rPr>
              <a:t> </a:t>
            </a:r>
            <a:r>
              <a:rPr lang="en-GB" sz="2000" dirty="0">
                <a:solidFill>
                  <a:srgbClr val="000000"/>
                </a:solidFill>
                <a:latin typeface="Cambria" panose="02040503050406030204" pitchFamily="18" charset="0"/>
                <a:ea typeface="Cambria" panose="02040503050406030204" pitchFamily="18" charset="0"/>
                <a:cs typeface="Cambria" panose="02040503050406030204" pitchFamily="18" charset="0"/>
              </a:rPr>
              <a:t>able to search in unordered database with arbitrary topology. It is quadratically faster than the corresponding classical search algorithms;</a:t>
            </a:r>
          </a:p>
          <a:p>
            <a:pPr marL="342900" indent="-342900" algn="just">
              <a:buFont typeface="Wingdings" panose="05000000000000000000" pitchFamily="2" charset="2"/>
              <a:buChar char="Ø"/>
            </a:pPr>
            <a:r>
              <a:rPr lang="en-GB" sz="2000" dirty="0">
                <a:solidFill>
                  <a:srgbClr val="000000"/>
                </a:solidFill>
                <a:latin typeface="Cambria" panose="02040503050406030204" pitchFamily="18" charset="0"/>
                <a:ea typeface="Cambria" panose="02040503050406030204" pitchFamily="18" charset="0"/>
                <a:cs typeface="Cambria" panose="02040503050406030204" pitchFamily="18" charset="0"/>
              </a:rPr>
              <a:t>A modification of the algorithm with walk coin constructed by Generalized Householder reflections and a phase gate could be made extremely robust to deviations in the coin parameters if a proper relations between the parameters is maintained;</a:t>
            </a:r>
          </a:p>
          <a:p>
            <a:pPr marL="342900" indent="-342900" algn="just">
              <a:buFont typeface="Wingdings" panose="05000000000000000000" pitchFamily="2" charset="2"/>
              <a:buChar char="Ø"/>
            </a:pPr>
            <a:r>
              <a:rPr lang="en-GB" sz="2000" dirty="0">
                <a:solidFill>
                  <a:srgbClr val="000000"/>
                </a:solidFill>
                <a:latin typeface="Cambria" panose="02040503050406030204" pitchFamily="18" charset="0"/>
                <a:ea typeface="Cambria" panose="02040503050406030204" pitchFamily="18" charset="0"/>
                <a:cs typeface="Cambria" panose="02040503050406030204" pitchFamily="18" charset="0"/>
              </a:rPr>
              <a:t>Using qudits for walk coin register give the possibility to increase even more algorithm’s stability;</a:t>
            </a:r>
          </a:p>
        </p:txBody>
      </p:sp>
      <p:sp>
        <p:nvSpPr>
          <p:cNvPr id="4" name="Контейнер за дата 3">
            <a:extLst>
              <a:ext uri="{FF2B5EF4-FFF2-40B4-BE49-F238E27FC236}">
                <a16:creationId xmlns:a16="http://schemas.microsoft.com/office/drawing/2014/main" id="{65CAC465-25D1-6695-7AC8-B98889AECD65}"/>
              </a:ext>
            </a:extLst>
          </p:cNvPr>
          <p:cNvSpPr>
            <a:spLocks noGrp="1"/>
          </p:cNvSpPr>
          <p:nvPr>
            <p:ph type="dt" sz="half" idx="10"/>
          </p:nvPr>
        </p:nvSpPr>
        <p:spPr>
          <a:xfrm>
            <a:off x="824353" y="6381328"/>
            <a:ext cx="2057400" cy="365125"/>
          </a:xfrm>
        </p:spPr>
        <p:txBody>
          <a:bodyPr/>
          <a:lstStyle/>
          <a:p>
            <a:fld id="{8801659D-481D-498B-A445-5CDBC03B1450}" type="datetime1">
              <a:rPr lang="en-US" sz="1700" smtClean="0">
                <a:solidFill>
                  <a:srgbClr val="FFC000"/>
                </a:solidFill>
              </a:rPr>
              <a:t>12/22/2022</a:t>
            </a:fld>
            <a:endParaRPr lang="bg-BG" sz="1700" dirty="0">
              <a:solidFill>
                <a:srgbClr val="FFC000"/>
              </a:solidFill>
            </a:endParaRPr>
          </a:p>
        </p:txBody>
      </p:sp>
    </p:spTree>
    <p:extLst>
      <p:ext uri="{BB962C8B-B14F-4D97-AF65-F5344CB8AC3E}">
        <p14:creationId xmlns:p14="http://schemas.microsoft.com/office/powerpoint/2010/main" val="6195320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a:off x="0" y="0"/>
            <a:ext cx="457200" cy="0"/>
          </a:xfrm>
          <a:prstGeom prst="line">
            <a:avLst/>
          </a:prstGeom>
          <a:ln w="0" cap="flat" cmpd="sng" algn="ctr">
            <a:solidFill>
              <a:srgbClr val="FE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3568" y="2097163"/>
            <a:ext cx="8229600" cy="1112168"/>
          </a:xfrm>
        </p:spPr>
        <p:txBody>
          <a:bodyPr/>
          <a:lstStyle/>
          <a:p>
            <a:pPr algn="ctr"/>
            <a:r>
              <a:rPr lang="en-US" b="1" spc="50" dirty="0">
                <a:ln w="0"/>
                <a:solidFill>
                  <a:schemeClr val="bg2">
                    <a:lumMod val="50000"/>
                  </a:schemeClr>
                </a:solidFill>
                <a:effectLst>
                  <a:outerShdw blurRad="50800" dist="38100" dir="8100000" algn="tr" rotWithShape="0">
                    <a:prstClr val="black">
                      <a:alpha val="40000"/>
                    </a:prstClr>
                  </a:outerShdw>
                </a:effectLst>
              </a:rPr>
              <a:t>Thank you for your attention</a:t>
            </a:r>
            <a:r>
              <a:rPr lang="bg-BG" b="1" spc="50" dirty="0">
                <a:ln w="0"/>
                <a:solidFill>
                  <a:schemeClr val="bg2">
                    <a:lumMod val="50000"/>
                  </a:schemeClr>
                </a:solidFill>
                <a:effectLst>
                  <a:outerShdw blurRad="50800" dist="38100" dir="8100000" algn="tr" rotWithShape="0">
                    <a:prstClr val="black">
                      <a:alpha val="40000"/>
                    </a:prstClr>
                  </a:outerShdw>
                </a:effectLst>
              </a:rPr>
              <a:t>!</a:t>
            </a:r>
          </a:p>
        </p:txBody>
      </p:sp>
      <p:sp>
        <p:nvSpPr>
          <p:cNvPr id="8" name="Slide Number Placeholder 7"/>
          <p:cNvSpPr>
            <a:spLocks noGrp="1"/>
          </p:cNvSpPr>
          <p:nvPr>
            <p:ph type="sldNum" sz="quarter" idx="12"/>
          </p:nvPr>
        </p:nvSpPr>
        <p:spPr>
          <a:xfrm>
            <a:off x="7759484" y="6400760"/>
            <a:ext cx="578317" cy="365125"/>
          </a:xfrm>
        </p:spPr>
        <p:txBody>
          <a:bodyPr/>
          <a:lstStyle/>
          <a:p>
            <a:fld id="{666D7441-A661-464A-8616-59533B53E3BB}" type="slidenum">
              <a:rPr lang="bg-BG" sz="2000" smtClean="0"/>
              <a:pPr/>
              <a:t>23</a:t>
            </a:fld>
            <a:endParaRPr lang="bg-BG" sz="2000" dirty="0"/>
          </a:p>
        </p:txBody>
      </p:sp>
      <p:cxnSp>
        <p:nvCxnSpPr>
          <p:cNvPr id="4" name="Straight Connector 3"/>
          <p:cNvCxnSpPr/>
          <p:nvPr/>
        </p:nvCxnSpPr>
        <p:spPr>
          <a:xfrm>
            <a:off x="0" y="0"/>
            <a:ext cx="0" cy="457200"/>
          </a:xfrm>
          <a:prstGeom prst="line">
            <a:avLst/>
          </a:prstGeom>
          <a:ln w="0" cap="flat" cmpd="sng" algn="ctr">
            <a:solidFill>
              <a:srgbClr val="FD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CC4076D9-0523-4BBF-AF2F-2F03D2042A9E}"/>
              </a:ext>
            </a:extLst>
          </p:cNvPr>
          <p:cNvSpPr txBox="1">
            <a:spLocks/>
          </p:cNvSpPr>
          <p:nvPr/>
        </p:nvSpPr>
        <p:spPr>
          <a:xfrm>
            <a:off x="1691680" y="5356659"/>
            <a:ext cx="6036227" cy="648072"/>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defTabSz="914400"/>
            <a:r>
              <a:rPr lang="en-US" sz="2000" dirty="0">
                <a:solidFill>
                  <a:srgbClr val="7030A0"/>
                </a:solidFill>
                <a:highlight>
                  <a:srgbClr val="FFFF00"/>
                </a:highlight>
              </a:rPr>
              <a:t>This work was supported by the Bulgarian Science Fund under contract KP-06-M48/2 /26.11.2020.</a:t>
            </a:r>
            <a:endParaRPr lang="bg-BG" sz="2000" b="1" dirty="0">
              <a:solidFill>
                <a:srgbClr val="7030A0"/>
              </a:solidFill>
              <a:highlight>
                <a:srgbClr val="FFFF00"/>
              </a:highlight>
              <a:latin typeface="Times New Roman Cyr" pitchFamily="18" charset="0"/>
              <a:cs typeface="Times New Roman Cyr" pitchFamily="18" charset="0"/>
            </a:endParaRPr>
          </a:p>
        </p:txBody>
      </p:sp>
      <p:pic>
        <p:nvPicPr>
          <p:cNvPr id="13" name="Picture 12">
            <a:extLst>
              <a:ext uri="{FF2B5EF4-FFF2-40B4-BE49-F238E27FC236}">
                <a16:creationId xmlns:a16="http://schemas.microsoft.com/office/drawing/2014/main" id="{467E752D-BF7D-4A0B-B58D-B4B726FF13BF}"/>
              </a:ext>
            </a:extLst>
          </p:cNvPr>
          <p:cNvPicPr>
            <a:picLocks noChangeAspect="1"/>
          </p:cNvPicPr>
          <p:nvPr/>
        </p:nvPicPr>
        <p:blipFill>
          <a:blip r:embed="rId3"/>
          <a:stretch>
            <a:fillRect/>
          </a:stretch>
        </p:blipFill>
        <p:spPr>
          <a:xfrm>
            <a:off x="3404868" y="4668556"/>
            <a:ext cx="2609850" cy="695325"/>
          </a:xfrm>
          <a:prstGeom prst="rect">
            <a:avLst/>
          </a:prstGeom>
        </p:spPr>
      </p:pic>
      <p:sp>
        <p:nvSpPr>
          <p:cNvPr id="10" name="Контейнер за долния колонтитул 9">
            <a:extLst>
              <a:ext uri="{FF2B5EF4-FFF2-40B4-BE49-F238E27FC236}">
                <a16:creationId xmlns:a16="http://schemas.microsoft.com/office/drawing/2014/main" id="{9F23A2D4-BA79-C9DF-1F42-4732A25BC991}"/>
              </a:ext>
            </a:extLst>
          </p:cNvPr>
          <p:cNvSpPr>
            <a:spLocks noGrp="1"/>
          </p:cNvSpPr>
          <p:nvPr>
            <p:ph type="ftr" sz="quarter" idx="11"/>
          </p:nvPr>
        </p:nvSpPr>
        <p:spPr>
          <a:xfrm>
            <a:off x="3404868" y="6400759"/>
            <a:ext cx="4679482" cy="365125"/>
          </a:xfrm>
        </p:spPr>
        <p:txBody>
          <a:bodyPr/>
          <a:lstStyle/>
          <a:p>
            <a:r>
              <a:rPr lang="en-US" sz="1700" dirty="0">
                <a:solidFill>
                  <a:srgbClr val="FFC000"/>
                </a:solidFill>
              </a:rPr>
              <a:t>Petar </a:t>
            </a:r>
            <a:r>
              <a:rPr lang="en-US" sz="1700" dirty="0" err="1">
                <a:solidFill>
                  <a:srgbClr val="FFC000"/>
                </a:solidFill>
              </a:rPr>
              <a:t>Danev</a:t>
            </a:r>
            <a:r>
              <a:rPr lang="en-US" sz="1700" dirty="0">
                <a:solidFill>
                  <a:srgbClr val="FFC000"/>
                </a:solidFill>
              </a:rPr>
              <a:t> &amp; </a:t>
            </a:r>
            <a:r>
              <a:rPr lang="en-US" sz="1700" dirty="0" err="1">
                <a:solidFill>
                  <a:srgbClr val="FFC000"/>
                </a:solidFill>
              </a:rPr>
              <a:t>Hristo</a:t>
            </a:r>
            <a:r>
              <a:rPr lang="en-US" sz="1700" dirty="0">
                <a:solidFill>
                  <a:srgbClr val="FFC000"/>
                </a:solidFill>
              </a:rPr>
              <a:t> </a:t>
            </a:r>
            <a:r>
              <a:rPr lang="en-US" sz="1700" dirty="0" err="1">
                <a:solidFill>
                  <a:srgbClr val="FFC000"/>
                </a:solidFill>
              </a:rPr>
              <a:t>Tonchev</a:t>
            </a:r>
            <a:endParaRPr lang="bg-BG" sz="1700" dirty="0">
              <a:solidFill>
                <a:srgbClr val="FFC000"/>
              </a:solidFill>
            </a:endParaRPr>
          </a:p>
        </p:txBody>
      </p:sp>
      <p:sp>
        <p:nvSpPr>
          <p:cNvPr id="14" name="Контейнер за дата 13">
            <a:extLst>
              <a:ext uri="{FF2B5EF4-FFF2-40B4-BE49-F238E27FC236}">
                <a16:creationId xmlns:a16="http://schemas.microsoft.com/office/drawing/2014/main" id="{AD9D490F-561F-FBD5-15AB-8628019E2174}"/>
              </a:ext>
            </a:extLst>
          </p:cNvPr>
          <p:cNvSpPr>
            <a:spLocks noGrp="1"/>
          </p:cNvSpPr>
          <p:nvPr>
            <p:ph type="dt" sz="half" idx="10"/>
          </p:nvPr>
        </p:nvSpPr>
        <p:spPr>
          <a:xfrm>
            <a:off x="770697" y="6400758"/>
            <a:ext cx="2057400" cy="365125"/>
          </a:xfrm>
        </p:spPr>
        <p:txBody>
          <a:bodyPr/>
          <a:lstStyle/>
          <a:p>
            <a:fld id="{54528E59-DE97-4D90-A855-15386FA57FD6}" type="datetime1">
              <a:rPr lang="en-US" sz="1700" smtClean="0">
                <a:solidFill>
                  <a:srgbClr val="FFC000"/>
                </a:solidFill>
              </a:rPr>
              <a:t>12/22/2022</a:t>
            </a:fld>
            <a:endParaRPr lang="bg-BG" sz="1700" dirty="0">
              <a:solidFill>
                <a:srgbClr val="FFC000"/>
              </a:solidFill>
            </a:endParaRPr>
          </a:p>
        </p:txBody>
      </p:sp>
    </p:spTree>
    <p:extLst>
      <p:ext uri="{BB962C8B-B14F-4D97-AF65-F5344CB8AC3E}">
        <p14:creationId xmlns:p14="http://schemas.microsoft.com/office/powerpoint/2010/main" val="23053304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C3B2B56-41FA-4081-A594-EC8CD8F3F013}"/>
              </a:ext>
            </a:extLst>
          </p:cNvPr>
          <p:cNvSpPr>
            <a:spLocks noGrp="1"/>
          </p:cNvSpPr>
          <p:nvPr>
            <p:ph type="sldNum" sz="quarter" idx="12"/>
          </p:nvPr>
        </p:nvSpPr>
        <p:spPr/>
        <p:txBody>
          <a:bodyPr/>
          <a:lstStyle/>
          <a:p>
            <a:fld id="{666D7441-A661-464A-8616-59533B53E3BB}" type="slidenum">
              <a:rPr lang="bg-BG" sz="2400" smtClean="0"/>
              <a:pPr/>
              <a:t>24</a:t>
            </a:fld>
            <a:endParaRPr lang="bg-BG" sz="2400" dirty="0"/>
          </a:p>
        </p:txBody>
      </p:sp>
      <p:sp>
        <p:nvSpPr>
          <p:cNvPr id="7" name="Title 1">
            <a:extLst>
              <a:ext uri="{FF2B5EF4-FFF2-40B4-BE49-F238E27FC236}">
                <a16:creationId xmlns:a16="http://schemas.microsoft.com/office/drawing/2014/main" id="{F9CCA86D-AA21-42CE-A6FC-73E5DD2AD0AF}"/>
              </a:ext>
            </a:extLst>
          </p:cNvPr>
          <p:cNvSpPr txBox="1">
            <a:spLocks/>
          </p:cNvSpPr>
          <p:nvPr/>
        </p:nvSpPr>
        <p:spPr>
          <a:xfrm>
            <a:off x="0" y="81723"/>
            <a:ext cx="9144000" cy="648072"/>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400" b="1" dirty="0">
                <a:solidFill>
                  <a:srgbClr val="009DD9">
                    <a:lumMod val="50000"/>
                  </a:srgbClr>
                </a:solidFill>
                <a:latin typeface="Times New Roman Cyr" pitchFamily="18" charset="0"/>
                <a:cs typeface="Times New Roman Cyr" pitchFamily="18" charset="0"/>
              </a:rPr>
              <a:t>Machine learning and optimization</a:t>
            </a:r>
            <a:endParaRPr kumimoji="0" lang="bg-BG" sz="3400" b="1" i="0" u="none" strike="noStrike" kern="1200" cap="none" spc="0" normalizeH="0" baseline="0" noProof="0" dirty="0">
              <a:ln>
                <a:noFill/>
              </a:ln>
              <a:solidFill>
                <a:srgbClr val="009DD9">
                  <a:lumMod val="50000"/>
                </a:srgbClr>
              </a:solidFill>
              <a:effectLst/>
              <a:uLnTx/>
              <a:uFillTx/>
              <a:latin typeface="Times New Roman Cyr" pitchFamily="18" charset="0"/>
              <a:ea typeface="+mj-ea"/>
              <a:cs typeface="Times New Roman Cyr" pitchFamily="18" charset="0"/>
            </a:endParaRPr>
          </a:p>
        </p:txBody>
      </p:sp>
      <p:pic>
        <p:nvPicPr>
          <p:cNvPr id="10" name="Picture 9">
            <a:extLst>
              <a:ext uri="{FF2B5EF4-FFF2-40B4-BE49-F238E27FC236}">
                <a16:creationId xmlns:a16="http://schemas.microsoft.com/office/drawing/2014/main" id="{7F22E974-173D-4FA7-98C1-5E6A25FBD5D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269273" y="913657"/>
            <a:ext cx="5184938" cy="2075442"/>
          </a:xfrm>
          <a:prstGeom prst="rect">
            <a:avLst/>
          </a:prstGeom>
        </p:spPr>
      </p:pic>
      <p:sp>
        <p:nvSpPr>
          <p:cNvPr id="11" name="TextBox 10">
            <a:extLst>
              <a:ext uri="{FF2B5EF4-FFF2-40B4-BE49-F238E27FC236}">
                <a16:creationId xmlns:a16="http://schemas.microsoft.com/office/drawing/2014/main" id="{5EA79791-161F-4FA0-BB62-8786196F7C1F}"/>
              </a:ext>
            </a:extLst>
          </p:cNvPr>
          <p:cNvSpPr txBox="1"/>
          <p:nvPr/>
        </p:nvSpPr>
        <p:spPr>
          <a:xfrm>
            <a:off x="5454211" y="1074215"/>
            <a:ext cx="3614635" cy="1754326"/>
          </a:xfrm>
          <a:prstGeom prst="rect">
            <a:avLst/>
          </a:prstGeom>
          <a:noFill/>
        </p:spPr>
        <p:txBody>
          <a:bodyPr wrap="square">
            <a:spAutoFit/>
          </a:bodyPr>
          <a:lstStyle/>
          <a:p>
            <a:pPr algn="just"/>
            <a:r>
              <a:rPr lang="en-US" sz="1800" dirty="0">
                <a:latin typeface="Arial" pitchFamily="34" charset="0"/>
                <a:cs typeface="Arial" pitchFamily="34" charset="0"/>
              </a:rPr>
              <a:t>This neural network is used to fit training examples to obtain a ML model that best approximate quantum random walk search algorithm. This model is used to optimize the quantum algorithm</a:t>
            </a:r>
            <a:endParaRPr lang="en-US" dirty="0"/>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A3F98F7C-311B-40F7-918F-AE575CA778FD}"/>
                  </a:ext>
                </a:extLst>
              </p:cNvPr>
              <p:cNvSpPr txBox="1"/>
              <p:nvPr/>
            </p:nvSpPr>
            <p:spPr>
              <a:xfrm>
                <a:off x="153844" y="3045932"/>
                <a:ext cx="9036496" cy="2066207"/>
              </a:xfrm>
              <a:prstGeom prst="rect">
                <a:avLst/>
              </a:prstGeom>
              <a:noFill/>
            </p:spPr>
            <p:txBody>
              <a:bodyPr wrap="square">
                <a:spAutoFit/>
              </a:bodyPr>
              <a:lstStyle/>
              <a:p>
                <a:pPr algn="just"/>
                <a:r>
                  <a:rPr lang="en-US" sz="1800" dirty="0">
                    <a:latin typeface="Arial" pitchFamily="34" charset="0"/>
                    <a:cs typeface="Arial" pitchFamily="34" charset="0"/>
                  </a:rPr>
                  <a:t>Feed Forward NN – network were information flows from k-th to (k+1)-th layer. No information flows between neurons on the same layer or from (k+1)-th layer to the k-</a:t>
                </a:r>
                <a:r>
                  <a:rPr lang="en-US" sz="1800" dirty="0" err="1">
                    <a:latin typeface="Arial" pitchFamily="34" charset="0"/>
                    <a:cs typeface="Arial" pitchFamily="34" charset="0"/>
                  </a:rPr>
                  <a:t>th.</a:t>
                </a:r>
                <a:r>
                  <a:rPr lang="en-US" sz="1800" dirty="0">
                    <a:latin typeface="Arial" pitchFamily="34" charset="0"/>
                    <a:cs typeface="Arial" pitchFamily="34" charset="0"/>
                  </a:rPr>
                  <a:t> </a:t>
                </a:r>
              </a:p>
              <a:p>
                <a:pPr algn="just"/>
                <a:r>
                  <a:rPr lang="en-US" sz="1800" dirty="0">
                    <a:latin typeface="Arial" pitchFamily="34" charset="0"/>
                    <a:cs typeface="Arial" pitchFamily="34" charset="0"/>
                  </a:rPr>
                  <a:t>Activation Function of neuron – non-linear function, witch result depends on the input </a:t>
                </a:r>
              </a:p>
              <a:p>
                <a:pPr algn="just"/>
                <a14:m>
                  <m:oMath xmlns:m="http://schemas.openxmlformats.org/officeDocument/2006/math">
                    <m:r>
                      <a:rPr lang="en-US" sz="1800" b="0" i="1" smtClean="0">
                        <a:latin typeface="Cambria Math" panose="02040503050406030204" pitchFamily="18" charset="0"/>
                        <a:cs typeface="Arial" pitchFamily="34" charset="0"/>
                      </a:rPr>
                      <m:t>𝑆𝐸𝐿𝑈</m:t>
                    </m:r>
                    <m:d>
                      <m:dPr>
                        <m:ctrlPr>
                          <a:rPr lang="en-US" sz="1800" b="0" i="1" smtClean="0">
                            <a:latin typeface="Cambria Math" panose="02040503050406030204" pitchFamily="18" charset="0"/>
                            <a:cs typeface="Arial" pitchFamily="34" charset="0"/>
                          </a:rPr>
                        </m:ctrlPr>
                      </m:dPr>
                      <m:e>
                        <m:r>
                          <a:rPr lang="en-US" sz="1800" b="0" i="1" smtClean="0">
                            <a:latin typeface="Cambria Math" panose="02040503050406030204" pitchFamily="18" charset="0"/>
                            <a:cs typeface="Arial" pitchFamily="34" charset="0"/>
                          </a:rPr>
                          <m:t>𝑥</m:t>
                        </m:r>
                      </m:e>
                    </m:d>
                    <m:r>
                      <a:rPr lang="en-US" sz="1800" b="0" i="1" smtClean="0">
                        <a:latin typeface="Cambria Math" panose="02040503050406030204" pitchFamily="18" charset="0"/>
                        <a:cs typeface="Arial" pitchFamily="34" charset="0"/>
                      </a:rPr>
                      <m:t>=</m:t>
                    </m:r>
                    <m:d>
                      <m:dPr>
                        <m:begChr m:val="{"/>
                        <m:endChr m:val=""/>
                        <m:ctrlPr>
                          <a:rPr lang="en-US" sz="1800" b="0" i="1" smtClean="0">
                            <a:latin typeface="Cambria Math" panose="02040503050406030204" pitchFamily="18" charset="0"/>
                            <a:cs typeface="Arial" pitchFamily="34" charset="0"/>
                          </a:rPr>
                        </m:ctrlPr>
                      </m:dPr>
                      <m:e>
                        <m:m>
                          <m:mPr>
                            <m:mcs>
                              <m:mc>
                                <m:mcPr>
                                  <m:count m:val="2"/>
                                  <m:mcJc m:val="center"/>
                                </m:mcPr>
                              </m:mc>
                            </m:mcs>
                            <m:ctrlPr>
                              <a:rPr lang="en-US" sz="1800" b="0" i="1" smtClean="0">
                                <a:latin typeface="Cambria Math" panose="02040503050406030204" pitchFamily="18" charset="0"/>
                                <a:cs typeface="Arial" pitchFamily="34" charset="0"/>
                              </a:rPr>
                            </m:ctrlPr>
                          </m:mPr>
                          <m:mr>
                            <m:e>
                              <m:r>
                                <m:rPr>
                                  <m:brk m:alnAt="7"/>
                                </m:rPr>
                                <a:rPr lang="en-US" sz="1800" b="0" i="1" smtClean="0">
                                  <a:latin typeface="Cambria Math" panose="02040503050406030204" pitchFamily="18" charset="0"/>
                                  <a:cs typeface="Arial" pitchFamily="34" charset="0"/>
                                </a:rPr>
                                <m:t>𝑥</m:t>
                              </m:r>
                            </m:e>
                            <m:e>
                              <m:r>
                                <a:rPr lang="en-US" sz="1800" b="0" i="1" smtClean="0">
                                  <a:latin typeface="Cambria Math" panose="02040503050406030204" pitchFamily="18" charset="0"/>
                                  <a:cs typeface="Arial" pitchFamily="34" charset="0"/>
                                </a:rPr>
                                <m:t>𝑖𝑓</m:t>
                              </m:r>
                              <m:r>
                                <a:rPr lang="en-US" sz="1800" b="0" i="1" smtClean="0">
                                  <a:latin typeface="Cambria Math" panose="02040503050406030204" pitchFamily="18" charset="0"/>
                                  <a:cs typeface="Arial" pitchFamily="34" charset="0"/>
                                </a:rPr>
                                <m:t> </m:t>
                              </m:r>
                              <m:r>
                                <a:rPr lang="en-US" sz="1800" b="0" i="1" smtClean="0">
                                  <a:latin typeface="Cambria Math" panose="02040503050406030204" pitchFamily="18" charset="0"/>
                                  <a:cs typeface="Arial" pitchFamily="34" charset="0"/>
                                </a:rPr>
                                <m:t>𝑥</m:t>
                              </m:r>
                              <m:r>
                                <a:rPr lang="en-US" sz="1800" b="0" i="1" smtClean="0">
                                  <a:latin typeface="Cambria Math" panose="02040503050406030204" pitchFamily="18" charset="0"/>
                                  <a:cs typeface="Arial" pitchFamily="34" charset="0"/>
                                </a:rPr>
                                <m:t>&gt;0</m:t>
                              </m:r>
                            </m:e>
                          </m:mr>
                          <m:mr>
                            <m:e>
                              <m:r>
                                <m:rPr>
                                  <m:nor/>
                                </m:rPr>
                                <a:rPr lang="en-US" sz="1800">
                                  <a:latin typeface="Arial" panose="020B0604020202020204" pitchFamily="34" charset="0"/>
                                  <a:cs typeface="Arial" panose="020B0604020202020204" pitchFamily="34" charset="0"/>
                                </a:rPr>
                                <m:t>1.673</m:t>
                              </m:r>
                              <m:d>
                                <m:dPr>
                                  <m:ctrlPr>
                                    <a:rPr lang="en-US" sz="1800" i="1">
                                      <a:latin typeface="Cambria Math" panose="02040503050406030204" pitchFamily="18" charset="0"/>
                                      <a:ea typeface="Cambria Math" panose="02040503050406030204" pitchFamily="18" charset="0"/>
                                      <a:cs typeface="Arial" pitchFamily="34" charset="0"/>
                                    </a:rPr>
                                  </m:ctrlPr>
                                </m:dPr>
                                <m:e>
                                  <m:sSup>
                                    <m:sSupPr>
                                      <m:ctrlPr>
                                        <a:rPr lang="en-US" sz="1800" i="1">
                                          <a:latin typeface="Cambria Math" panose="02040503050406030204" pitchFamily="18" charset="0"/>
                                          <a:ea typeface="Cambria Math" panose="02040503050406030204" pitchFamily="18" charset="0"/>
                                          <a:cs typeface="Arial" pitchFamily="34" charset="0"/>
                                        </a:rPr>
                                      </m:ctrlPr>
                                    </m:sSupPr>
                                    <m:e>
                                      <m:r>
                                        <a:rPr lang="en-US" sz="1800" i="1">
                                          <a:latin typeface="Cambria Math" panose="02040503050406030204" pitchFamily="18" charset="0"/>
                                          <a:ea typeface="Cambria Math" panose="02040503050406030204" pitchFamily="18" charset="0"/>
                                          <a:cs typeface="Arial" pitchFamily="34" charset="0"/>
                                        </a:rPr>
                                        <m:t>𝑒</m:t>
                                      </m:r>
                                    </m:e>
                                    <m:sup>
                                      <m:r>
                                        <a:rPr lang="en-US" sz="1800" i="1">
                                          <a:latin typeface="Cambria Math" panose="02040503050406030204" pitchFamily="18" charset="0"/>
                                          <a:ea typeface="Cambria Math" panose="02040503050406030204" pitchFamily="18" charset="0"/>
                                          <a:cs typeface="Arial" pitchFamily="34" charset="0"/>
                                        </a:rPr>
                                        <m:t>𝑥</m:t>
                                      </m:r>
                                    </m:sup>
                                  </m:sSup>
                                  <m:r>
                                    <a:rPr lang="en-US" sz="1800" i="1">
                                      <a:latin typeface="Cambria Math" panose="02040503050406030204" pitchFamily="18" charset="0"/>
                                      <a:ea typeface="Cambria Math" panose="02040503050406030204" pitchFamily="18" charset="0"/>
                                      <a:cs typeface="Arial" pitchFamily="34" charset="0"/>
                                    </a:rPr>
                                    <m:t>−1</m:t>
                                  </m:r>
                                </m:e>
                              </m:d>
                            </m:e>
                            <m:e>
                              <m:r>
                                <a:rPr lang="en-US" sz="1800" i="1">
                                  <a:latin typeface="Cambria Math" panose="02040503050406030204" pitchFamily="18" charset="0"/>
                                  <a:cs typeface="Arial" pitchFamily="34" charset="0"/>
                                </a:rPr>
                                <m:t>𝑖𝑓</m:t>
                              </m:r>
                              <m:r>
                                <a:rPr lang="en-US" sz="1800" i="1">
                                  <a:latin typeface="Cambria Math" panose="02040503050406030204" pitchFamily="18" charset="0"/>
                                  <a:cs typeface="Arial" pitchFamily="34" charset="0"/>
                                </a:rPr>
                                <m:t> </m:t>
                              </m:r>
                              <m:r>
                                <a:rPr lang="en-US" sz="1800" i="1">
                                  <a:latin typeface="Cambria Math" panose="02040503050406030204" pitchFamily="18" charset="0"/>
                                  <a:cs typeface="Arial" pitchFamily="34" charset="0"/>
                                </a:rPr>
                                <m:t>𝑥</m:t>
                              </m:r>
                              <m:r>
                                <a:rPr lang="en-US" sz="1800" i="1" smtClean="0">
                                  <a:latin typeface="Cambria Math" panose="02040503050406030204" pitchFamily="18" charset="0"/>
                                  <a:ea typeface="Cambria Math" panose="02040503050406030204" pitchFamily="18" charset="0"/>
                                  <a:cs typeface="Arial" pitchFamily="34" charset="0"/>
                                </a:rPr>
                                <m:t>≤</m:t>
                              </m:r>
                              <m:r>
                                <a:rPr lang="en-US" sz="1800" i="1">
                                  <a:latin typeface="Cambria Math" panose="02040503050406030204" pitchFamily="18" charset="0"/>
                                  <a:cs typeface="Arial" pitchFamily="34" charset="0"/>
                                </a:rPr>
                                <m:t>0</m:t>
                              </m:r>
                            </m:e>
                          </m:mr>
                        </m:m>
                      </m:e>
                    </m:d>
                    <m:r>
                      <a:rPr lang="en-US" sz="1800" b="0" i="1" smtClean="0">
                        <a:latin typeface="Cambria Math" panose="02040503050406030204" pitchFamily="18" charset="0"/>
                        <a:cs typeface="Arial" pitchFamily="34" charset="0"/>
                      </a:rPr>
                      <m:t> </m:t>
                    </m:r>
                  </m:oMath>
                </a14:m>
                <a:r>
                  <a:rPr lang="en-US" sz="1800" dirty="0">
                    <a:latin typeface="Arial" pitchFamily="34" charset="0"/>
                    <a:cs typeface="Arial" pitchFamily="34" charset="0"/>
                  </a:rPr>
                  <a:t>	</a:t>
                </a:r>
              </a:p>
              <a:p>
                <a:pPr algn="just"/>
                <a14:m>
                  <m:oMathPara xmlns:m="http://schemas.openxmlformats.org/officeDocument/2006/math">
                    <m:oMathParaPr>
                      <m:jc m:val="left"/>
                    </m:oMathParaPr>
                    <m:oMath xmlns:m="http://schemas.openxmlformats.org/officeDocument/2006/math">
                      <m:r>
                        <a:rPr lang="en-US" sz="1800" b="0" i="1" smtClean="0">
                          <a:latin typeface="Cambria Math" panose="02040503050406030204" pitchFamily="18" charset="0"/>
                          <a:cs typeface="Arial" pitchFamily="34" charset="0"/>
                        </a:rPr>
                        <m:t>𝑆𝑖𝑔𝑚𝑜𝑖𝑑</m:t>
                      </m:r>
                      <m:d>
                        <m:dPr>
                          <m:ctrlPr>
                            <a:rPr lang="en-US" sz="1800" b="0" i="1" smtClean="0">
                              <a:latin typeface="Cambria Math" panose="02040503050406030204" pitchFamily="18" charset="0"/>
                              <a:cs typeface="Arial" pitchFamily="34" charset="0"/>
                            </a:rPr>
                          </m:ctrlPr>
                        </m:dPr>
                        <m:e>
                          <m:r>
                            <a:rPr lang="en-US" sz="1800" b="0" i="1" smtClean="0">
                              <a:latin typeface="Cambria Math" panose="02040503050406030204" pitchFamily="18" charset="0"/>
                              <a:cs typeface="Arial" pitchFamily="34" charset="0"/>
                            </a:rPr>
                            <m:t>𝑥</m:t>
                          </m:r>
                        </m:e>
                      </m:d>
                      <m:r>
                        <a:rPr lang="en-US" sz="1800" i="1">
                          <a:latin typeface="Cambria Math" panose="02040503050406030204" pitchFamily="18" charset="0"/>
                          <a:cs typeface="Arial" pitchFamily="34" charset="0"/>
                        </a:rPr>
                        <m:t>=</m:t>
                      </m:r>
                      <m:f>
                        <m:fPr>
                          <m:ctrlPr>
                            <a:rPr lang="en-US" sz="1800" i="1" smtClean="0">
                              <a:latin typeface="Cambria Math" panose="02040503050406030204" pitchFamily="18" charset="0"/>
                              <a:cs typeface="Arial" pitchFamily="34" charset="0"/>
                            </a:rPr>
                          </m:ctrlPr>
                        </m:fPr>
                        <m:num>
                          <m:r>
                            <a:rPr lang="en-US" sz="1800" b="0" i="1" smtClean="0">
                              <a:latin typeface="Cambria Math" panose="02040503050406030204" pitchFamily="18" charset="0"/>
                              <a:cs typeface="Arial" pitchFamily="34" charset="0"/>
                            </a:rPr>
                            <m:t>1</m:t>
                          </m:r>
                        </m:num>
                        <m:den>
                          <m:r>
                            <a:rPr lang="en-US" sz="1800" b="0" i="1" smtClean="0">
                              <a:latin typeface="Cambria Math" panose="02040503050406030204" pitchFamily="18" charset="0"/>
                              <a:cs typeface="Arial" pitchFamily="34" charset="0"/>
                            </a:rPr>
                            <m:t>1+</m:t>
                          </m:r>
                          <m:sSup>
                            <m:sSupPr>
                              <m:ctrlPr>
                                <a:rPr lang="en-US" sz="1800" b="0" i="1" smtClean="0">
                                  <a:latin typeface="Cambria Math" panose="02040503050406030204" pitchFamily="18" charset="0"/>
                                  <a:cs typeface="Arial" pitchFamily="34" charset="0"/>
                                </a:rPr>
                              </m:ctrlPr>
                            </m:sSupPr>
                            <m:e>
                              <m:r>
                                <a:rPr lang="en-US" sz="1800" b="0" i="1" smtClean="0">
                                  <a:latin typeface="Cambria Math" panose="02040503050406030204" pitchFamily="18" charset="0"/>
                                  <a:cs typeface="Arial" pitchFamily="34" charset="0"/>
                                </a:rPr>
                                <m:t>𝑒</m:t>
                              </m:r>
                            </m:e>
                            <m:sup>
                              <m:r>
                                <a:rPr lang="en-US" sz="1800" b="0" i="1" smtClean="0">
                                  <a:latin typeface="Cambria Math" panose="02040503050406030204" pitchFamily="18" charset="0"/>
                                  <a:cs typeface="Arial" pitchFamily="34" charset="0"/>
                                </a:rPr>
                                <m:t>−</m:t>
                              </m:r>
                              <m:r>
                                <a:rPr lang="en-US" sz="1800" b="0" i="1" smtClean="0">
                                  <a:latin typeface="Cambria Math" panose="02040503050406030204" pitchFamily="18" charset="0"/>
                                  <a:cs typeface="Arial" pitchFamily="34" charset="0"/>
                                </a:rPr>
                                <m:t>𝑥</m:t>
                              </m:r>
                            </m:sup>
                          </m:sSup>
                        </m:den>
                      </m:f>
                    </m:oMath>
                  </m:oMathPara>
                </a14:m>
                <a:endParaRPr lang="en-US" sz="1800" dirty="0">
                  <a:latin typeface="Arial" pitchFamily="34" charset="0"/>
                  <a:cs typeface="Arial" pitchFamily="34" charset="0"/>
                </a:endParaRPr>
              </a:p>
            </p:txBody>
          </p:sp>
        </mc:Choice>
        <mc:Fallback xmlns="">
          <p:sp>
            <p:nvSpPr>
              <p:cNvPr id="8" name="TextBox 7">
                <a:extLst>
                  <a:ext uri="{FF2B5EF4-FFF2-40B4-BE49-F238E27FC236}">
                    <a16:creationId xmlns:a16="http://schemas.microsoft.com/office/drawing/2014/main" id="{A3F98F7C-311B-40F7-918F-AE575CA778FD}"/>
                  </a:ext>
                </a:extLst>
              </p:cNvPr>
              <p:cNvSpPr txBox="1">
                <a:spLocks noRot="1" noChangeAspect="1" noMove="1" noResize="1" noEditPoints="1" noAdjustHandles="1" noChangeArrowheads="1" noChangeShapeType="1" noTextEdit="1"/>
              </p:cNvSpPr>
              <p:nvPr/>
            </p:nvSpPr>
            <p:spPr>
              <a:xfrm>
                <a:off x="153844" y="3045932"/>
                <a:ext cx="9036496" cy="2066207"/>
              </a:xfrm>
              <a:prstGeom prst="rect">
                <a:avLst/>
              </a:prstGeom>
              <a:blipFill>
                <a:blip r:embed="rId4"/>
                <a:stretch>
                  <a:fillRect l="-539" t="-1770" r="-539"/>
                </a:stretch>
              </a:blipFill>
            </p:spPr>
            <p:txBody>
              <a:bodyPr/>
              <a:lstStyle/>
              <a:p>
                <a:r>
                  <a:rPr lang="en-US">
                    <a:noFill/>
                  </a:rPr>
                  <a:t> </a:t>
                </a:r>
              </a:p>
            </p:txBody>
          </p:sp>
        </mc:Fallback>
      </mc:AlternateContent>
      <p:pic>
        <p:nvPicPr>
          <p:cNvPr id="15" name="Picture 14">
            <a:extLst>
              <a:ext uri="{FF2B5EF4-FFF2-40B4-BE49-F238E27FC236}">
                <a16:creationId xmlns:a16="http://schemas.microsoft.com/office/drawing/2014/main" id="{2F62AE3A-EEE5-4654-9B27-BA95F729CFC7}"/>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4839984" y="4400013"/>
            <a:ext cx="4104456" cy="2052228"/>
          </a:xfrm>
          <a:prstGeom prst="rect">
            <a:avLst/>
          </a:prstGeom>
        </p:spPr>
      </p:pic>
      <p:sp>
        <p:nvSpPr>
          <p:cNvPr id="17" name="TextBox 16">
            <a:extLst>
              <a:ext uri="{FF2B5EF4-FFF2-40B4-BE49-F238E27FC236}">
                <a16:creationId xmlns:a16="http://schemas.microsoft.com/office/drawing/2014/main" id="{C1DEACA5-5C8B-4C22-9FF1-F6C2574153F3}"/>
              </a:ext>
            </a:extLst>
          </p:cNvPr>
          <p:cNvSpPr txBox="1"/>
          <p:nvPr/>
        </p:nvSpPr>
        <p:spPr>
          <a:xfrm>
            <a:off x="153844" y="5069340"/>
            <a:ext cx="4706501" cy="1200329"/>
          </a:xfrm>
          <a:prstGeom prst="rect">
            <a:avLst/>
          </a:prstGeom>
          <a:noFill/>
        </p:spPr>
        <p:txBody>
          <a:bodyPr wrap="square">
            <a:spAutoFit/>
          </a:bodyPr>
          <a:lstStyle/>
          <a:p>
            <a:r>
              <a:rPr lang="en-US" sz="1800" dirty="0">
                <a:latin typeface="Arial" pitchFamily="34" charset="0"/>
                <a:cs typeface="Arial" pitchFamily="34" charset="0"/>
              </a:rPr>
              <a:t>Gradient descent is an iterative optimization algorithm for finding a local minimum of a function by making steps at direction of the steepest descent. </a:t>
            </a:r>
            <a:endParaRPr lang="en-US" dirty="0"/>
          </a:p>
        </p:txBody>
      </p:sp>
      <p:sp>
        <p:nvSpPr>
          <p:cNvPr id="4" name="Контейнер за долния колонтитул 3">
            <a:extLst>
              <a:ext uri="{FF2B5EF4-FFF2-40B4-BE49-F238E27FC236}">
                <a16:creationId xmlns:a16="http://schemas.microsoft.com/office/drawing/2014/main" id="{BF795AD4-C0B8-3E5B-F8CE-5B45E49362E9}"/>
              </a:ext>
            </a:extLst>
          </p:cNvPr>
          <p:cNvSpPr>
            <a:spLocks noGrp="1"/>
          </p:cNvSpPr>
          <p:nvPr>
            <p:ph type="ftr" sz="quarter" idx="11"/>
          </p:nvPr>
        </p:nvSpPr>
        <p:spPr>
          <a:xfrm>
            <a:off x="3316917" y="6423445"/>
            <a:ext cx="4679482" cy="365125"/>
          </a:xfrm>
        </p:spPr>
        <p:txBody>
          <a:bodyPr/>
          <a:lstStyle/>
          <a:p>
            <a:r>
              <a:rPr lang="en-US" sz="1700" dirty="0">
                <a:solidFill>
                  <a:srgbClr val="FFC000"/>
                </a:solidFill>
              </a:rPr>
              <a:t>Petar </a:t>
            </a:r>
            <a:r>
              <a:rPr lang="en-US" sz="1700" dirty="0" err="1">
                <a:solidFill>
                  <a:srgbClr val="FFC000"/>
                </a:solidFill>
              </a:rPr>
              <a:t>Danev</a:t>
            </a:r>
            <a:r>
              <a:rPr lang="en-US" sz="1700" dirty="0">
                <a:solidFill>
                  <a:srgbClr val="FFC000"/>
                </a:solidFill>
              </a:rPr>
              <a:t> &amp; </a:t>
            </a:r>
            <a:r>
              <a:rPr lang="en-US" sz="1700" dirty="0" err="1">
                <a:solidFill>
                  <a:srgbClr val="FFC000"/>
                </a:solidFill>
              </a:rPr>
              <a:t>Hristo</a:t>
            </a:r>
            <a:r>
              <a:rPr lang="en-US" sz="1700" dirty="0">
                <a:solidFill>
                  <a:srgbClr val="FFC000"/>
                </a:solidFill>
              </a:rPr>
              <a:t> </a:t>
            </a:r>
            <a:r>
              <a:rPr lang="en-US" sz="1700" dirty="0" err="1">
                <a:solidFill>
                  <a:srgbClr val="FFC000"/>
                </a:solidFill>
              </a:rPr>
              <a:t>Tonchev</a:t>
            </a:r>
            <a:endParaRPr lang="bg-BG" sz="1700" dirty="0">
              <a:solidFill>
                <a:srgbClr val="FFC000"/>
              </a:solidFill>
            </a:endParaRPr>
          </a:p>
        </p:txBody>
      </p:sp>
      <p:sp>
        <p:nvSpPr>
          <p:cNvPr id="9" name="Контейнер за дата 8">
            <a:extLst>
              <a:ext uri="{FF2B5EF4-FFF2-40B4-BE49-F238E27FC236}">
                <a16:creationId xmlns:a16="http://schemas.microsoft.com/office/drawing/2014/main" id="{923F1F90-395E-51E3-03F9-E6BAEB4AA4FD}"/>
              </a:ext>
            </a:extLst>
          </p:cNvPr>
          <p:cNvSpPr>
            <a:spLocks noGrp="1"/>
          </p:cNvSpPr>
          <p:nvPr>
            <p:ph type="dt" sz="half" idx="10"/>
          </p:nvPr>
        </p:nvSpPr>
        <p:spPr>
          <a:xfrm>
            <a:off x="756614" y="6421000"/>
            <a:ext cx="2057400" cy="365125"/>
          </a:xfrm>
        </p:spPr>
        <p:txBody>
          <a:bodyPr/>
          <a:lstStyle/>
          <a:p>
            <a:fld id="{83028461-FCC7-4993-8FF1-B0D5C2433081}" type="datetime1">
              <a:rPr lang="en-US" sz="1700" smtClean="0">
                <a:solidFill>
                  <a:srgbClr val="FFC000"/>
                </a:solidFill>
              </a:rPr>
              <a:t>12/22/2022</a:t>
            </a:fld>
            <a:endParaRPr lang="bg-BG" sz="1700" dirty="0">
              <a:solidFill>
                <a:srgbClr val="FFC000"/>
              </a:solidFill>
            </a:endParaRPr>
          </a:p>
        </p:txBody>
      </p:sp>
    </p:spTree>
    <p:extLst>
      <p:ext uri="{BB962C8B-B14F-4D97-AF65-F5344CB8AC3E}">
        <p14:creationId xmlns:p14="http://schemas.microsoft.com/office/powerpoint/2010/main" val="31774041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Картина 70">
            <a:extLst>
              <a:ext uri="{FF2B5EF4-FFF2-40B4-BE49-F238E27FC236}">
                <a16:creationId xmlns:a16="http://schemas.microsoft.com/office/drawing/2014/main" id="{93B4D49A-AA8B-440C-9792-F62C47EA0C75}"/>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l="-1" t="5624" r="-249"/>
          <a:stretch/>
        </p:blipFill>
        <p:spPr bwMode="auto">
          <a:xfrm>
            <a:off x="5045267" y="308110"/>
            <a:ext cx="3973160" cy="3096344"/>
          </a:xfrm>
          <a:prstGeom prst="rect">
            <a:avLst/>
          </a:prstGeom>
          <a:noFill/>
          <a:ln>
            <a:noFill/>
          </a:ln>
          <a:extLst>
            <a:ext uri="{53640926-AAD7-44D8-BBD7-CCE9431645EC}">
              <a14:shadowObscured xmlns:a14="http://schemas.microsoft.com/office/drawing/2010/main"/>
            </a:ext>
          </a:extLst>
        </p:spPr>
      </p:pic>
      <p:pic>
        <p:nvPicPr>
          <p:cNvPr id="9" name="Картина 3483">
            <a:extLst>
              <a:ext uri="{FF2B5EF4-FFF2-40B4-BE49-F238E27FC236}">
                <a16:creationId xmlns:a16="http://schemas.microsoft.com/office/drawing/2014/main" id="{F5691063-4EC6-4746-859A-11B2EEFB072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1520" y="3429000"/>
            <a:ext cx="4382059" cy="2975724"/>
          </a:xfrm>
          <a:prstGeom prst="rect">
            <a:avLst/>
          </a:prstGeom>
          <a:noFill/>
          <a:ln>
            <a:noFill/>
          </a:ln>
        </p:spPr>
      </p:pic>
      <p:sp>
        <p:nvSpPr>
          <p:cNvPr id="7" name="TextBox 6">
            <a:extLst>
              <a:ext uri="{FF2B5EF4-FFF2-40B4-BE49-F238E27FC236}">
                <a16:creationId xmlns:a16="http://schemas.microsoft.com/office/drawing/2014/main" id="{2389BDD3-4E02-4039-8841-E46D03541963}"/>
              </a:ext>
            </a:extLst>
          </p:cNvPr>
          <p:cNvSpPr txBox="1"/>
          <p:nvPr/>
        </p:nvSpPr>
        <p:spPr>
          <a:xfrm>
            <a:off x="65913" y="908720"/>
            <a:ext cx="4909264" cy="2585323"/>
          </a:xfrm>
          <a:prstGeom prst="rect">
            <a:avLst/>
          </a:prstGeom>
          <a:noFill/>
        </p:spPr>
        <p:txBody>
          <a:bodyPr wrap="square">
            <a:spAutoFit/>
          </a:bodyPr>
          <a:lstStyle/>
          <a:p>
            <a:pPr algn="just"/>
            <a:r>
              <a:rPr lang="en-US" sz="1800" dirty="0">
                <a:latin typeface="Arial" pitchFamily="34" charset="0"/>
                <a:cs typeface="Arial" pitchFamily="34" charset="0"/>
              </a:rPr>
              <a:t>Epoch – one run of the neuron network trough training examples. Network update its parameters at end of each epoch.</a:t>
            </a:r>
          </a:p>
          <a:p>
            <a:pPr algn="just"/>
            <a:r>
              <a:rPr lang="en-US" sz="1800" dirty="0">
                <a:latin typeface="Arial" pitchFamily="34" charset="0"/>
                <a:cs typeface="Arial" pitchFamily="34" charset="0"/>
              </a:rPr>
              <a:t>Batch Gradient Descent – At each epoch, lost function is calculated by smaller portion of training examples (batch). This batch is taken by random training examples. Therefore there is larger uncertainty at the end of the training, lost function oscillate around the minimum.</a:t>
            </a:r>
            <a:endParaRPr lang="en-US" dirty="0"/>
          </a:p>
        </p:txBody>
      </p:sp>
      <p:sp>
        <p:nvSpPr>
          <p:cNvPr id="11" name="TextBox 10">
            <a:extLst>
              <a:ext uri="{FF2B5EF4-FFF2-40B4-BE49-F238E27FC236}">
                <a16:creationId xmlns:a16="http://schemas.microsoft.com/office/drawing/2014/main" id="{E6759F3F-6660-4C7A-B3A6-3BAD80D48260}"/>
              </a:ext>
            </a:extLst>
          </p:cNvPr>
          <p:cNvSpPr txBox="1"/>
          <p:nvPr/>
        </p:nvSpPr>
        <p:spPr>
          <a:xfrm>
            <a:off x="4665149" y="3367336"/>
            <a:ext cx="4444509" cy="3293209"/>
          </a:xfrm>
          <a:prstGeom prst="rect">
            <a:avLst/>
          </a:prstGeom>
          <a:noFill/>
        </p:spPr>
        <p:txBody>
          <a:bodyPr wrap="square">
            <a:spAutoFit/>
          </a:bodyPr>
          <a:lstStyle/>
          <a:p>
            <a:pPr algn="just"/>
            <a:r>
              <a:rPr lang="en-US" sz="1600" dirty="0">
                <a:latin typeface="Arial" pitchFamily="34" charset="0"/>
                <a:cs typeface="Arial" pitchFamily="34" charset="0"/>
              </a:rPr>
              <a:t>Training Set – set used to train NN</a:t>
            </a:r>
          </a:p>
          <a:p>
            <a:pPr algn="just"/>
            <a:r>
              <a:rPr lang="en-US" sz="1600" dirty="0">
                <a:latin typeface="Arial" pitchFamily="34" charset="0"/>
                <a:cs typeface="Arial" pitchFamily="34" charset="0"/>
              </a:rPr>
              <a:t>Validation Set – set used to evaluate NN</a:t>
            </a:r>
          </a:p>
          <a:p>
            <a:pPr algn="just"/>
            <a:r>
              <a:rPr lang="en-US" sz="1600" dirty="0">
                <a:latin typeface="Arial" pitchFamily="34" charset="0"/>
                <a:cs typeface="Arial" pitchFamily="34" charset="0"/>
              </a:rPr>
              <a:t>Lost function – measure how well ML model fit training examples (depend of network parameters)</a:t>
            </a:r>
          </a:p>
          <a:p>
            <a:pPr algn="just"/>
            <a:r>
              <a:rPr lang="en-US" sz="1600" dirty="0">
                <a:latin typeface="Arial" pitchFamily="34" charset="0"/>
                <a:cs typeface="Arial" pitchFamily="34" charset="0"/>
              </a:rPr>
              <a:t>Early stopping – stop training of NN when LF on VS starts to worsen trough the epochs</a:t>
            </a:r>
          </a:p>
          <a:p>
            <a:pPr algn="just"/>
            <a:r>
              <a:rPr lang="en-US" sz="1600" dirty="0">
                <a:latin typeface="Arial" pitchFamily="34" charset="0"/>
                <a:cs typeface="Arial" pitchFamily="34" charset="0"/>
              </a:rPr>
              <a:t>On the left figure darker colors correspond to smaller lost function =&gt; better ML model </a:t>
            </a:r>
          </a:p>
          <a:p>
            <a:pPr algn="just"/>
            <a:r>
              <a:rPr lang="en-US" sz="1600" dirty="0">
                <a:latin typeface="Arial" pitchFamily="34" charset="0"/>
                <a:cs typeface="Arial" pitchFamily="34" charset="0"/>
              </a:rPr>
              <a:t>Adam optimization is a stochastic gradient descent method that is based on adaptive estimation of expected value and variance</a:t>
            </a:r>
          </a:p>
          <a:p>
            <a:pPr algn="just"/>
            <a:endParaRPr lang="en-US" sz="1600" dirty="0">
              <a:latin typeface="Arial" pitchFamily="34" charset="0"/>
              <a:cs typeface="Arial" pitchFamily="34" charset="0"/>
            </a:endParaRPr>
          </a:p>
        </p:txBody>
      </p:sp>
      <p:sp>
        <p:nvSpPr>
          <p:cNvPr id="4" name="Контейнер за долния колонтитул 3">
            <a:extLst>
              <a:ext uri="{FF2B5EF4-FFF2-40B4-BE49-F238E27FC236}">
                <a16:creationId xmlns:a16="http://schemas.microsoft.com/office/drawing/2014/main" id="{41855B54-6F7B-76AF-2B86-BD23C24075AB}"/>
              </a:ext>
            </a:extLst>
          </p:cNvPr>
          <p:cNvSpPr>
            <a:spLocks noGrp="1"/>
          </p:cNvSpPr>
          <p:nvPr>
            <p:ph type="ftr" sz="quarter" idx="11"/>
          </p:nvPr>
        </p:nvSpPr>
        <p:spPr>
          <a:xfrm>
            <a:off x="3635896" y="6458726"/>
            <a:ext cx="4679482" cy="365125"/>
          </a:xfrm>
        </p:spPr>
        <p:txBody>
          <a:bodyPr/>
          <a:lstStyle/>
          <a:p>
            <a:r>
              <a:rPr lang="en-US" sz="1700" dirty="0">
                <a:solidFill>
                  <a:srgbClr val="FFC000"/>
                </a:solidFill>
              </a:rPr>
              <a:t>Petar </a:t>
            </a:r>
            <a:r>
              <a:rPr lang="en-US" sz="1700" dirty="0" err="1">
                <a:solidFill>
                  <a:srgbClr val="FFC000"/>
                </a:solidFill>
              </a:rPr>
              <a:t>Danev</a:t>
            </a:r>
            <a:r>
              <a:rPr lang="en-US" sz="1700" dirty="0">
                <a:solidFill>
                  <a:srgbClr val="FFC000"/>
                </a:solidFill>
              </a:rPr>
              <a:t> &amp; </a:t>
            </a:r>
            <a:r>
              <a:rPr lang="en-US" sz="1700" dirty="0" err="1">
                <a:solidFill>
                  <a:srgbClr val="FFC000"/>
                </a:solidFill>
              </a:rPr>
              <a:t>Hristo</a:t>
            </a:r>
            <a:r>
              <a:rPr lang="en-US" sz="1700" dirty="0">
                <a:solidFill>
                  <a:srgbClr val="FFC000"/>
                </a:solidFill>
              </a:rPr>
              <a:t> </a:t>
            </a:r>
            <a:r>
              <a:rPr lang="en-US" sz="1700" dirty="0" err="1">
                <a:solidFill>
                  <a:srgbClr val="FFC000"/>
                </a:solidFill>
              </a:rPr>
              <a:t>Tonchev</a:t>
            </a:r>
            <a:endParaRPr lang="bg-BG" sz="1700" dirty="0">
              <a:solidFill>
                <a:srgbClr val="FFC000"/>
              </a:solidFill>
            </a:endParaRPr>
          </a:p>
        </p:txBody>
      </p:sp>
      <p:sp>
        <p:nvSpPr>
          <p:cNvPr id="12" name="Контейнер за дата 11">
            <a:extLst>
              <a:ext uri="{FF2B5EF4-FFF2-40B4-BE49-F238E27FC236}">
                <a16:creationId xmlns:a16="http://schemas.microsoft.com/office/drawing/2014/main" id="{DE2004B8-E29E-5645-9468-195742DAD7B2}"/>
              </a:ext>
            </a:extLst>
          </p:cNvPr>
          <p:cNvSpPr>
            <a:spLocks noGrp="1"/>
          </p:cNvSpPr>
          <p:nvPr>
            <p:ph type="dt" sz="half" idx="10"/>
          </p:nvPr>
        </p:nvSpPr>
        <p:spPr>
          <a:xfrm>
            <a:off x="755576" y="6422734"/>
            <a:ext cx="2057400" cy="365125"/>
          </a:xfrm>
        </p:spPr>
        <p:txBody>
          <a:bodyPr/>
          <a:lstStyle/>
          <a:p>
            <a:fld id="{E9A445E1-8786-48DE-944C-9559E2367F71}" type="datetime1">
              <a:rPr lang="en-US" sz="1700" smtClean="0">
                <a:solidFill>
                  <a:srgbClr val="FFC000"/>
                </a:solidFill>
              </a:rPr>
              <a:t>12/22/2022</a:t>
            </a:fld>
            <a:endParaRPr lang="bg-BG" sz="1700" dirty="0">
              <a:solidFill>
                <a:srgbClr val="FFC000"/>
              </a:solidFill>
            </a:endParaRPr>
          </a:p>
        </p:txBody>
      </p:sp>
      <p:sp>
        <p:nvSpPr>
          <p:cNvPr id="2" name="Контейнер за номер на слайда 1">
            <a:extLst>
              <a:ext uri="{FF2B5EF4-FFF2-40B4-BE49-F238E27FC236}">
                <a16:creationId xmlns:a16="http://schemas.microsoft.com/office/drawing/2014/main" id="{B0941D22-9080-F287-B000-A5AD501DBC3D}"/>
              </a:ext>
            </a:extLst>
          </p:cNvPr>
          <p:cNvSpPr>
            <a:spLocks noGrp="1"/>
          </p:cNvSpPr>
          <p:nvPr>
            <p:ph type="sldNum" sz="quarter" idx="12"/>
          </p:nvPr>
        </p:nvSpPr>
        <p:spPr/>
        <p:txBody>
          <a:bodyPr/>
          <a:lstStyle/>
          <a:p>
            <a:fld id="{666D7441-A661-464A-8616-59533B53E3BB}" type="slidenum">
              <a:rPr lang="bg-BG" smtClean="0"/>
              <a:pPr/>
              <a:t>25</a:t>
            </a:fld>
            <a:endParaRPr lang="bg-BG"/>
          </a:p>
        </p:txBody>
      </p:sp>
    </p:spTree>
    <p:extLst>
      <p:ext uri="{BB962C8B-B14F-4D97-AF65-F5344CB8AC3E}">
        <p14:creationId xmlns:p14="http://schemas.microsoft.com/office/powerpoint/2010/main" val="9166491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8CC9CF7-0319-440A-8917-C1FEC4B14D1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65701" y="3196321"/>
            <a:ext cx="5396783" cy="2160240"/>
          </a:xfrm>
          <a:prstGeom prst="rect">
            <a:avLst/>
          </a:prstGeom>
        </p:spPr>
      </p:pic>
      <p:sp>
        <p:nvSpPr>
          <p:cNvPr id="13" name="Title 1">
            <a:extLst>
              <a:ext uri="{FF2B5EF4-FFF2-40B4-BE49-F238E27FC236}">
                <a16:creationId xmlns:a16="http://schemas.microsoft.com/office/drawing/2014/main" id="{F89B0E24-86A5-4147-AFB6-C87724DC2023}"/>
              </a:ext>
            </a:extLst>
          </p:cNvPr>
          <p:cNvSpPr txBox="1">
            <a:spLocks/>
          </p:cNvSpPr>
          <p:nvPr/>
        </p:nvSpPr>
        <p:spPr>
          <a:xfrm>
            <a:off x="251520" y="501650"/>
            <a:ext cx="9144000" cy="648072"/>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defTabSz="914400"/>
            <a:r>
              <a:rPr lang="en-US" sz="3400" b="1" dirty="0">
                <a:solidFill>
                  <a:schemeClr val="accent2">
                    <a:lumMod val="50000"/>
                  </a:schemeClr>
                </a:solidFill>
                <a:latin typeface="Times New Roman Cyr" pitchFamily="18" charset="0"/>
                <a:cs typeface="Times New Roman Cyr" pitchFamily="18" charset="0"/>
              </a:rPr>
              <a:t>Optimizing walk coin by machine learning </a:t>
            </a:r>
            <a:endParaRPr lang="bg-BG" sz="3400" b="1" dirty="0">
              <a:solidFill>
                <a:schemeClr val="accent2">
                  <a:lumMod val="50000"/>
                </a:schemeClr>
              </a:solidFill>
              <a:latin typeface="Times New Roman Cyr" pitchFamily="18" charset="0"/>
              <a:cs typeface="Times New Roman Cyr" pitchFamily="18" charset="0"/>
            </a:endParaRPr>
          </a:p>
        </p:txBody>
      </p:sp>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AE724BCB-3E56-4094-84ED-6A7CC4E2C367}"/>
                  </a:ext>
                </a:extLst>
              </p:cNvPr>
              <p:cNvSpPr/>
              <p:nvPr/>
            </p:nvSpPr>
            <p:spPr>
              <a:xfrm>
                <a:off x="5613233" y="3070223"/>
                <a:ext cx="3416601" cy="3416302"/>
              </a:xfrm>
              <a:prstGeom prst="rect">
                <a:avLst/>
              </a:prstGeom>
              <a:noFill/>
              <a:ln w="25400">
                <a:solidFill>
                  <a:srgbClr val="FF0000"/>
                </a:solidFill>
              </a:ln>
            </p:spPr>
            <p:txBody>
              <a:bodyPr wrap="square" lIns="91422" tIns="45711" rIns="91422" bIns="45711">
                <a:spAutoFit/>
              </a:bodyPr>
              <a:lstStyle/>
              <a:p>
                <a:r>
                  <a:rPr lang="en-US" sz="1800" dirty="0">
                    <a:latin typeface="Arial" pitchFamily="34" charset="0"/>
                    <a:cs typeface="Arial" pitchFamily="34" charset="0"/>
                  </a:rPr>
                  <a:t>Neural network Parameters:</a:t>
                </a:r>
              </a:p>
              <a:p>
                <a:r>
                  <a:rPr lang="en-US" sz="1800" dirty="0">
                    <a:latin typeface="Arial" pitchFamily="34" charset="0"/>
                    <a:cs typeface="Arial" pitchFamily="34" charset="0"/>
                  </a:rPr>
                  <a:t> </a:t>
                </a:r>
              </a:p>
              <a:p>
                <a:r>
                  <a:rPr lang="en-US" sz="1800" dirty="0">
                    <a:latin typeface="Arial" pitchFamily="34" charset="0"/>
                    <a:cs typeface="Arial" pitchFamily="34" charset="0"/>
                  </a:rPr>
                  <a:t>1) </a:t>
                </a:r>
                <a14:m>
                  <m:oMath xmlns:m="http://schemas.openxmlformats.org/officeDocument/2006/math">
                    <m:r>
                      <m:rPr>
                        <m:sty m:val="p"/>
                      </m:rPr>
                      <a:rPr lang="en-US" sz="1800">
                        <a:latin typeface="Cambria Math" panose="02040503050406030204" pitchFamily="18" charset="0"/>
                      </a:rPr>
                      <m:t>N</m:t>
                    </m:r>
                    <m:r>
                      <a:rPr lang="en-US" sz="1800">
                        <a:latin typeface="Cambria Math" panose="02040503050406030204" pitchFamily="18" charset="0"/>
                      </a:rPr>
                      <m:t>∈</m:t>
                    </m:r>
                    <m:d>
                      <m:dPr>
                        <m:begChr m:val="["/>
                        <m:endChr m:val="]"/>
                        <m:ctrlPr>
                          <a:rPr lang="en-US" sz="1800" i="1">
                            <a:latin typeface="Cambria Math" panose="02040503050406030204" pitchFamily="18" charset="0"/>
                          </a:rPr>
                        </m:ctrlPr>
                      </m:dPr>
                      <m:e>
                        <m:r>
                          <a:rPr lang="en-US" sz="1800">
                            <a:latin typeface="Cambria Math" panose="02040503050406030204" pitchFamily="18" charset="0"/>
                          </a:rPr>
                          <m:t>1,20</m:t>
                        </m:r>
                      </m:e>
                    </m:d>
                  </m:oMath>
                </a14:m>
                <a:r>
                  <a:rPr lang="en-US" sz="1800" dirty="0">
                    <a:latin typeface="Arial" panose="020B0604020202020204" pitchFamily="34" charset="0"/>
                    <a:cs typeface="Arial" pitchFamily="34" charset="0"/>
                  </a:rPr>
                  <a:t> </a:t>
                </a:r>
              </a:p>
              <a:p>
                <a:r>
                  <a:rPr lang="en-US" sz="1800" dirty="0">
                    <a:latin typeface="Arial" panose="020B0604020202020204" pitchFamily="34" charset="0"/>
                    <a:cs typeface="Arial" pitchFamily="34" charset="0"/>
                  </a:rPr>
                  <a:t>2) </a:t>
                </a:r>
                <a14:m>
                  <m:oMath xmlns:m="http://schemas.openxmlformats.org/officeDocument/2006/math">
                    <m:r>
                      <a:rPr lang="en-US" sz="1800" dirty="0">
                        <a:latin typeface="Cambria Math" panose="02040503050406030204" pitchFamily="18" charset="0"/>
                      </a:rPr>
                      <m:t>𝐿</m:t>
                    </m:r>
                    <m:r>
                      <a:rPr lang="en-US" sz="1800">
                        <a:latin typeface="Cambria Math" panose="02040503050406030204" pitchFamily="18" charset="0"/>
                      </a:rPr>
                      <m:t>∈</m:t>
                    </m:r>
                    <m:d>
                      <m:dPr>
                        <m:begChr m:val="["/>
                        <m:endChr m:val="]"/>
                        <m:ctrlPr>
                          <a:rPr lang="en-US" sz="1800" i="1">
                            <a:latin typeface="Cambria Math" panose="02040503050406030204" pitchFamily="18" charset="0"/>
                          </a:rPr>
                        </m:ctrlPr>
                      </m:dPr>
                      <m:e>
                        <m:r>
                          <a:rPr lang="en-US" sz="1800">
                            <a:latin typeface="Cambria Math" panose="02040503050406030204" pitchFamily="18" charset="0"/>
                          </a:rPr>
                          <m:t>5,30</m:t>
                        </m:r>
                      </m:e>
                    </m:d>
                  </m:oMath>
                </a14:m>
                <a:r>
                  <a:rPr lang="en-US" sz="1800" dirty="0">
                    <a:latin typeface="Arial" panose="020B0604020202020204" pitchFamily="34" charset="0"/>
                    <a:cs typeface="Arial" pitchFamily="34" charset="0"/>
                  </a:rPr>
                  <a:t> </a:t>
                </a:r>
              </a:p>
              <a:p>
                <a:r>
                  <a:rPr lang="en-US" sz="1800" dirty="0">
                    <a:latin typeface="Arial" panose="020B0604020202020204" pitchFamily="34" charset="0"/>
                    <a:cs typeface="Arial" pitchFamily="34" charset="0"/>
                  </a:rPr>
                  <a:t>3) Training Examples 300000 for one and two qubits and 15000 for 3-qubits </a:t>
                </a:r>
              </a:p>
              <a:p>
                <a:r>
                  <a:rPr lang="en-US" sz="1800" dirty="0">
                    <a:latin typeface="Arial" panose="020B0604020202020204" pitchFamily="34" charset="0"/>
                    <a:cs typeface="Arial" pitchFamily="34" charset="0"/>
                  </a:rPr>
                  <a:t>4) Batch size is 256 examples </a:t>
                </a:r>
              </a:p>
              <a:p>
                <a:r>
                  <a:rPr lang="en-US" sz="1800" dirty="0">
                    <a:latin typeface="Arial" panose="020B0604020202020204" pitchFamily="34" charset="0"/>
                    <a:cs typeface="Arial" pitchFamily="34" charset="0"/>
                  </a:rPr>
                  <a:t>5) Early stopping is used. </a:t>
                </a:r>
              </a:p>
              <a:p>
                <a:r>
                  <a:rPr lang="en-US" sz="1800" dirty="0">
                    <a:latin typeface="Arial" panose="020B0604020202020204" pitchFamily="34" charset="0"/>
                    <a:cs typeface="Arial" pitchFamily="34" charset="0"/>
                  </a:rPr>
                  <a:t>6) Training set 80% </a:t>
                </a:r>
              </a:p>
              <a:p>
                <a:r>
                  <a:rPr lang="en-US" sz="1800" dirty="0">
                    <a:latin typeface="Arial" panose="020B0604020202020204" pitchFamily="34" charset="0"/>
                    <a:cs typeface="Arial" pitchFamily="34" charset="0"/>
                  </a:rPr>
                  <a:t>7) Validation set 20%</a:t>
                </a:r>
              </a:p>
              <a:p>
                <a:r>
                  <a:rPr lang="en-US" sz="1800" dirty="0">
                    <a:latin typeface="Arial" panose="020B0604020202020204" pitchFamily="34" charset="0"/>
                    <a:cs typeface="Arial" pitchFamily="34" charset="0"/>
                  </a:rPr>
                  <a:t>8) Adam optimization</a:t>
                </a:r>
              </a:p>
            </p:txBody>
          </p:sp>
        </mc:Choice>
        <mc:Fallback xmlns="">
          <p:sp>
            <p:nvSpPr>
              <p:cNvPr id="17" name="Rectangle 16">
                <a:extLst>
                  <a:ext uri="{FF2B5EF4-FFF2-40B4-BE49-F238E27FC236}">
                    <a16:creationId xmlns:a16="http://schemas.microsoft.com/office/drawing/2014/main" id="{AE724BCB-3E56-4094-84ED-6A7CC4E2C367}"/>
                  </a:ext>
                </a:extLst>
              </p:cNvPr>
              <p:cNvSpPr>
                <a:spLocks noRot="1" noChangeAspect="1" noMove="1" noResize="1" noEditPoints="1" noAdjustHandles="1" noChangeArrowheads="1" noChangeShapeType="1" noTextEdit="1"/>
              </p:cNvSpPr>
              <p:nvPr/>
            </p:nvSpPr>
            <p:spPr>
              <a:xfrm>
                <a:off x="5613233" y="3070223"/>
                <a:ext cx="3416601" cy="3416302"/>
              </a:xfrm>
              <a:prstGeom prst="rect">
                <a:avLst/>
              </a:prstGeom>
              <a:blipFill>
                <a:blip r:embed="rId4"/>
                <a:stretch>
                  <a:fillRect l="-1241" t="-709" b="-1596"/>
                </a:stretch>
              </a:blipFill>
              <a:ln w="25400">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DE58D8E6-C80A-45E9-9D79-E3DF0B0ABD5D}"/>
                  </a:ext>
                </a:extLst>
              </p:cNvPr>
              <p:cNvSpPr txBox="1"/>
              <p:nvPr/>
            </p:nvSpPr>
            <p:spPr>
              <a:xfrm>
                <a:off x="264915" y="2209194"/>
                <a:ext cx="8854865" cy="923330"/>
              </a:xfrm>
              <a:prstGeom prst="rect">
                <a:avLst/>
              </a:prstGeom>
              <a:noFill/>
            </p:spPr>
            <p:txBody>
              <a:bodyPr wrap="square">
                <a:spAutoFit/>
              </a:bodyPr>
              <a:lstStyle/>
              <a:p>
                <a:r>
                  <a:rPr lang="en-US" sz="1800" dirty="0">
                    <a:latin typeface="Arial" panose="020B0604020202020204" pitchFamily="34" charset="0"/>
                    <a:cs typeface="Arial" panose="020B0604020202020204" pitchFamily="34" charset="0"/>
                  </a:rPr>
                  <a:t>Best results were obtained with the function:</a:t>
                </a:r>
                <a14:m>
                  <m:oMath xmlns:m="http://schemas.openxmlformats.org/officeDocument/2006/math">
                    <m:r>
                      <a:rPr lang="en-US" sz="1800">
                        <a:latin typeface="Cambria Math" panose="02040503050406030204" pitchFamily="18" charset="0"/>
                        <a:cs typeface="Arial" panose="020B0604020202020204" pitchFamily="34" charset="0"/>
                      </a:rPr>
                      <m:t>  </m:t>
                    </m:r>
                    <m:r>
                      <m:rPr>
                        <m:sty m:val="p"/>
                      </m:rPr>
                      <a:rPr lang="el-GR" sz="1800" i="1" smtClean="0">
                        <a:latin typeface="Cambria Math" panose="02040503050406030204" pitchFamily="18" charset="0"/>
                        <a:cs typeface="Arial" panose="020B0604020202020204" pitchFamily="34" charset="0"/>
                      </a:rPr>
                      <m:t>ζ</m:t>
                    </m:r>
                    <m:r>
                      <a:rPr lang="en-US" sz="1800">
                        <a:latin typeface="Cambria Math" panose="02040503050406030204" pitchFamily="18" charset="0"/>
                        <a:cs typeface="Arial" panose="020B0604020202020204" pitchFamily="34" charset="0"/>
                      </a:rPr>
                      <m:t>=−2 </m:t>
                    </m:r>
                    <m:r>
                      <a:rPr lang="en-US" sz="1800">
                        <a:latin typeface="Cambria Math" panose="02040503050406030204" pitchFamily="18" charset="0"/>
                        <a:cs typeface="Arial" panose="020B0604020202020204" pitchFamily="34" charset="0"/>
                      </a:rPr>
                      <m:t>𝜙</m:t>
                    </m:r>
                    <m:r>
                      <a:rPr lang="en-US" sz="1800">
                        <a:latin typeface="Cambria Math" panose="02040503050406030204" pitchFamily="18" charset="0"/>
                        <a:cs typeface="Arial" panose="020B0604020202020204" pitchFamily="34" charset="0"/>
                      </a:rPr>
                      <m:t>+3</m:t>
                    </m:r>
                    <m:r>
                      <a:rPr lang="en-US" sz="1800">
                        <a:latin typeface="Cambria Math" panose="02040503050406030204" pitchFamily="18" charset="0"/>
                        <a:cs typeface="Arial" panose="020B0604020202020204" pitchFamily="34" charset="0"/>
                      </a:rPr>
                      <m:t>𝜋</m:t>
                    </m:r>
                    <m:r>
                      <a:rPr lang="en-US" sz="1800">
                        <a:latin typeface="Cambria Math" panose="02040503050406030204" pitchFamily="18" charset="0"/>
                        <a:cs typeface="Arial" panose="020B0604020202020204" pitchFamily="34" charset="0"/>
                      </a:rPr>
                      <m:t>+</m:t>
                    </m:r>
                    <m:r>
                      <m:rPr>
                        <m:sty m:val="p"/>
                      </m:rPr>
                      <a:rPr lang="en-US" sz="1800">
                        <a:latin typeface="Cambria Math" panose="02040503050406030204" pitchFamily="18" charset="0"/>
                        <a:cs typeface="Arial" panose="020B0604020202020204" pitchFamily="34" charset="0"/>
                      </a:rPr>
                      <m:t>α</m:t>
                    </m:r>
                    <m:r>
                      <a:rPr lang="en-US" sz="1800">
                        <a:latin typeface="Cambria Math" panose="02040503050406030204" pitchFamily="18" charset="0"/>
                        <a:cs typeface="Arial" panose="020B0604020202020204" pitchFamily="34" charset="0"/>
                      </a:rPr>
                      <m:t> </m:t>
                    </m:r>
                    <m:r>
                      <m:rPr>
                        <m:sty m:val="p"/>
                      </m:rPr>
                      <a:rPr lang="en-US" sz="1800">
                        <a:latin typeface="Cambria Math" panose="02040503050406030204" pitchFamily="18" charset="0"/>
                        <a:cs typeface="Arial" panose="020B0604020202020204" pitchFamily="34" charset="0"/>
                      </a:rPr>
                      <m:t>sin</m:t>
                    </m:r>
                    <m:d>
                      <m:dPr>
                        <m:ctrlPr>
                          <a:rPr lang="en-US" sz="1800" i="1">
                            <a:latin typeface="Cambria Math" panose="02040503050406030204" pitchFamily="18" charset="0"/>
                            <a:cs typeface="Arial" panose="020B0604020202020204" pitchFamily="34" charset="0"/>
                          </a:rPr>
                        </m:ctrlPr>
                      </m:dPr>
                      <m:e>
                        <m:r>
                          <a:rPr lang="en-US" sz="1800">
                            <a:latin typeface="Cambria Math" panose="02040503050406030204" pitchFamily="18" charset="0"/>
                            <a:cs typeface="Arial" panose="020B0604020202020204" pitchFamily="34" charset="0"/>
                          </a:rPr>
                          <m:t>2</m:t>
                        </m:r>
                        <m:r>
                          <a:rPr lang="en-US" sz="1800">
                            <a:latin typeface="Cambria Math" panose="02040503050406030204" pitchFamily="18" charset="0"/>
                            <a:cs typeface="Arial" panose="020B0604020202020204" pitchFamily="34" charset="0"/>
                          </a:rPr>
                          <m:t>𝜙</m:t>
                        </m:r>
                      </m:e>
                    </m:d>
                  </m:oMath>
                </a14:m>
                <a:r>
                  <a:rPr lang="en-US" sz="1800" dirty="0">
                    <a:latin typeface="Arial" panose="020B0604020202020204" pitchFamily="34" charset="0"/>
                    <a:cs typeface="Arial" panose="020B0604020202020204" pitchFamily="34" charset="0"/>
                  </a:rPr>
                  <a:t> where </a:t>
                </a:r>
                <a14:m>
                  <m:oMath xmlns:m="http://schemas.openxmlformats.org/officeDocument/2006/math">
                    <m:r>
                      <a:rPr lang="en-US" sz="1800">
                        <a:latin typeface="Cambria Math" panose="02040503050406030204" pitchFamily="18" charset="0"/>
                        <a:cs typeface="Arial" panose="020B0604020202020204" pitchFamily="34" charset="0"/>
                      </a:rPr>
                      <m:t>𝜙</m:t>
                    </m:r>
                    <m:r>
                      <a:rPr lang="en-US" sz="1800">
                        <a:latin typeface="Cambria Math" panose="02040503050406030204" pitchFamily="18" charset="0"/>
                        <a:cs typeface="Arial" panose="020B0604020202020204" pitchFamily="34" charset="0"/>
                      </a:rPr>
                      <m:t>,</m:t>
                    </m:r>
                    <m:r>
                      <m:rPr>
                        <m:sty m:val="p"/>
                      </m:rPr>
                      <a:rPr lang="el-GR" sz="1800" i="1" smtClean="0">
                        <a:latin typeface="Cambria Math" panose="02040503050406030204" pitchFamily="18" charset="0"/>
                        <a:cs typeface="Arial" panose="020B0604020202020204" pitchFamily="34" charset="0"/>
                      </a:rPr>
                      <m:t>ζ</m:t>
                    </m:r>
                    <m:r>
                      <a:rPr lang="en-US" sz="1800">
                        <a:latin typeface="Cambria Math" panose="02040503050406030204" pitchFamily="18" charset="0"/>
                        <a:cs typeface="Arial" panose="020B0604020202020204" pitchFamily="34" charset="0"/>
                      </a:rPr>
                      <m:t> </m:t>
                    </m:r>
                    <m:r>
                      <a:rPr lang="en-US" sz="1800">
                        <a:latin typeface="Cambria Math" panose="02040503050406030204" pitchFamily="18" charset="0"/>
                        <a:cs typeface="Arial" panose="020B0604020202020204" pitchFamily="34" charset="0"/>
                      </a:rPr>
                      <m:t>𝜖</m:t>
                    </m:r>
                    <m:d>
                      <m:dPr>
                        <m:begChr m:val="["/>
                        <m:endChr m:val="]"/>
                        <m:ctrlPr>
                          <a:rPr lang="en-US" sz="1800" i="1">
                            <a:latin typeface="Cambria Math" panose="02040503050406030204" pitchFamily="18" charset="0"/>
                            <a:cs typeface="Arial" panose="020B0604020202020204" pitchFamily="34" charset="0"/>
                          </a:rPr>
                        </m:ctrlPr>
                      </m:dPr>
                      <m:e>
                        <m:r>
                          <a:rPr lang="en-US" sz="1800">
                            <a:latin typeface="Cambria Math" panose="02040503050406030204" pitchFamily="18" charset="0"/>
                            <a:cs typeface="Arial" panose="020B0604020202020204" pitchFamily="34" charset="0"/>
                          </a:rPr>
                          <m:t>0,2</m:t>
                        </m:r>
                        <m:r>
                          <a:rPr lang="en-US" sz="1800">
                            <a:latin typeface="Cambria Math" panose="02040503050406030204" pitchFamily="18" charset="0"/>
                            <a:cs typeface="Arial" panose="020B0604020202020204" pitchFamily="34" charset="0"/>
                          </a:rPr>
                          <m:t>𝜋</m:t>
                        </m:r>
                      </m:e>
                    </m:d>
                  </m:oMath>
                </a14:m>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For finding the best value of </a:t>
                </a:r>
                <a14:m>
                  <m:oMath xmlns:m="http://schemas.openxmlformats.org/officeDocument/2006/math">
                    <m:r>
                      <a:rPr lang="en-US" sz="1800" i="1" smtClean="0">
                        <a:latin typeface="Cambria Math" panose="02040503050406030204" pitchFamily="18" charset="0"/>
                        <a:ea typeface="Cambria Math" panose="02040503050406030204" pitchFamily="18" charset="0"/>
                        <a:cs typeface="Arial" pitchFamily="34" charset="0"/>
                      </a:rPr>
                      <m:t>𝛼</m:t>
                    </m:r>
                  </m:oMath>
                </a14:m>
                <a:r>
                  <a:rPr lang="en-US" sz="1800" dirty="0">
                    <a:latin typeface="Arial" pitchFamily="34" charset="0"/>
                    <a:cs typeface="Arial" pitchFamily="34" charset="0"/>
                  </a:rPr>
                  <a:t> a feed forward Neural Network is used. </a:t>
                </a:r>
              </a:p>
            </p:txBody>
          </p:sp>
        </mc:Choice>
        <mc:Fallback xmlns="">
          <p:sp>
            <p:nvSpPr>
              <p:cNvPr id="20" name="TextBox 19">
                <a:extLst>
                  <a:ext uri="{FF2B5EF4-FFF2-40B4-BE49-F238E27FC236}">
                    <a16:creationId xmlns:a16="http://schemas.microsoft.com/office/drawing/2014/main" id="{DE58D8E6-C80A-45E9-9D79-E3DF0B0ABD5D}"/>
                  </a:ext>
                </a:extLst>
              </p:cNvPr>
              <p:cNvSpPr txBox="1">
                <a:spLocks noRot="1" noChangeAspect="1" noMove="1" noResize="1" noEditPoints="1" noAdjustHandles="1" noChangeArrowheads="1" noChangeShapeType="1" noTextEdit="1"/>
              </p:cNvSpPr>
              <p:nvPr/>
            </p:nvSpPr>
            <p:spPr>
              <a:xfrm>
                <a:off x="264915" y="2209194"/>
                <a:ext cx="8854865" cy="923330"/>
              </a:xfrm>
              <a:prstGeom prst="rect">
                <a:avLst/>
              </a:prstGeom>
              <a:blipFill>
                <a:blip r:embed="rId5"/>
                <a:stretch>
                  <a:fillRect l="-551" t="-3289" b="-92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2F8AA53E-89BA-4272-895E-80754A51AF8B}"/>
                  </a:ext>
                </a:extLst>
              </p:cNvPr>
              <p:cNvSpPr txBox="1"/>
              <p:nvPr/>
            </p:nvSpPr>
            <p:spPr>
              <a:xfrm>
                <a:off x="114166" y="5286196"/>
                <a:ext cx="5268649" cy="1200329"/>
              </a:xfrm>
              <a:prstGeom prst="rect">
                <a:avLst/>
              </a:prstGeom>
              <a:noFill/>
            </p:spPr>
            <p:txBody>
              <a:bodyPr wrap="square">
                <a:spAutoFit/>
              </a:bodyPr>
              <a:lstStyle/>
              <a:p>
                <a:r>
                  <a:rPr lang="en-US" sz="1800" dirty="0">
                    <a:latin typeface="Arial" pitchFamily="34" charset="0"/>
                    <a:cs typeface="Arial" pitchFamily="34" charset="0"/>
                  </a:rPr>
                  <a:t>N and L are varied to find the best model. The model is used to fit the above function to the points in the </a:t>
                </a:r>
                <a14:m>
                  <m:oMath xmlns:m="http://schemas.openxmlformats.org/officeDocument/2006/math">
                    <m:r>
                      <m:rPr>
                        <m:sty m:val="p"/>
                      </m:rPr>
                      <a:rPr lang="el-GR" sz="1800" i="1" smtClean="0">
                        <a:latin typeface="Cambria Math" panose="02040503050406030204" pitchFamily="18" charset="0"/>
                        <a:cs typeface="Arial" panose="020B0604020202020204" pitchFamily="34" charset="0"/>
                      </a:rPr>
                      <m:t>ζ</m:t>
                    </m:r>
                    <m:r>
                      <a:rPr lang="en-US" sz="1800" b="0" i="0" smtClean="0">
                        <a:latin typeface="Cambria Math" panose="02040503050406030204" pitchFamily="18" charset="0"/>
                        <a:cs typeface="Arial" panose="020B0604020202020204" pitchFamily="34" charset="0"/>
                      </a:rPr>
                      <m:t>,</m:t>
                    </m:r>
                    <m:r>
                      <a:rPr lang="en-US" sz="1800" smtClean="0">
                        <a:latin typeface="Cambria Math" panose="02040503050406030204" pitchFamily="18" charset="0"/>
                        <a:cs typeface="Arial" panose="020B0604020202020204" pitchFamily="34" charset="0"/>
                      </a:rPr>
                      <m:t>𝜙</m:t>
                    </m:r>
                  </m:oMath>
                </a14:m>
                <a:r>
                  <a:rPr lang="en-US" sz="1800" dirty="0">
                    <a:latin typeface="Arial" pitchFamily="34" charset="0"/>
                    <a:cs typeface="Arial" pitchFamily="34" charset="0"/>
                  </a:rPr>
                  <a:t> plane with highest </a:t>
                </a:r>
                <a14:m>
                  <m:oMath xmlns:m="http://schemas.openxmlformats.org/officeDocument/2006/math">
                    <m:r>
                      <m:rPr>
                        <m:sty m:val="p"/>
                      </m:rPr>
                      <a:rPr lang="en-US" sz="1800" b="0" i="0" smtClean="0">
                        <a:latin typeface="Cambria Math" panose="02040503050406030204" pitchFamily="18" charset="0"/>
                        <a:cs typeface="Arial" panose="020B0604020202020204" pitchFamily="34" charset="0"/>
                      </a:rPr>
                      <m:t>p</m:t>
                    </m:r>
                    <m:r>
                      <a:rPr lang="en-US" sz="1800" b="0" i="0" smtClean="0">
                        <a:latin typeface="Cambria Math" panose="02040503050406030204" pitchFamily="18" charset="0"/>
                        <a:cs typeface="Arial" panose="020B0604020202020204" pitchFamily="34" charset="0"/>
                      </a:rPr>
                      <m:t>(</m:t>
                    </m:r>
                    <m:r>
                      <m:rPr>
                        <m:sty m:val="p"/>
                      </m:rPr>
                      <a:rPr lang="el-GR" sz="1800" i="1" smtClean="0">
                        <a:latin typeface="Cambria Math" panose="02040503050406030204" pitchFamily="18" charset="0"/>
                        <a:cs typeface="Arial" panose="020B0604020202020204" pitchFamily="34" charset="0"/>
                      </a:rPr>
                      <m:t>ζ</m:t>
                    </m:r>
                    <m:r>
                      <a:rPr lang="en-US" sz="1800" b="0" i="0" smtClean="0">
                        <a:latin typeface="Cambria Math" panose="02040503050406030204" pitchFamily="18" charset="0"/>
                        <a:cs typeface="Arial" panose="020B0604020202020204" pitchFamily="34" charset="0"/>
                      </a:rPr>
                      <m:t>,</m:t>
                    </m:r>
                    <m:r>
                      <a:rPr lang="en-US" sz="1800">
                        <a:latin typeface="Cambria Math" panose="02040503050406030204" pitchFamily="18" charset="0"/>
                        <a:cs typeface="Arial" panose="020B0604020202020204" pitchFamily="34" charset="0"/>
                      </a:rPr>
                      <m:t>𝜙</m:t>
                    </m:r>
                    <m:r>
                      <a:rPr lang="en-US" sz="1800" b="0" i="0" smtClean="0">
                        <a:latin typeface="Cambria Math" panose="02040503050406030204" pitchFamily="18" charset="0"/>
                        <a:cs typeface="Arial" panose="020B0604020202020204" pitchFamily="34" charset="0"/>
                      </a:rPr>
                      <m:t>)</m:t>
                    </m:r>
                  </m:oMath>
                </a14:m>
                <a:r>
                  <a:rPr lang="en-US" sz="1800" dirty="0">
                    <a:latin typeface="Arial" pitchFamily="34" charset="0"/>
                    <a:cs typeface="Arial" pitchFamily="34" charset="0"/>
                  </a:rPr>
                  <a:t>. Then extract the corresponding value of </a:t>
                </a:r>
                <a14:m>
                  <m:oMath xmlns:m="http://schemas.openxmlformats.org/officeDocument/2006/math">
                    <m:r>
                      <a:rPr lang="en-US" sz="1800" i="1" smtClean="0">
                        <a:latin typeface="Cambria Math" panose="02040503050406030204" pitchFamily="18" charset="0"/>
                        <a:ea typeface="Cambria Math" panose="02040503050406030204" pitchFamily="18" charset="0"/>
                        <a:cs typeface="Arial" pitchFamily="34" charset="0"/>
                      </a:rPr>
                      <m:t>𝛼</m:t>
                    </m:r>
                  </m:oMath>
                </a14:m>
                <a:r>
                  <a:rPr lang="en-US" sz="1800" dirty="0">
                    <a:latin typeface="Arial" pitchFamily="34" charset="0"/>
                    <a:cs typeface="Arial" pitchFamily="34" charset="0"/>
                  </a:rPr>
                  <a:t> </a:t>
                </a:r>
                <a:endParaRPr lang="en-US" sz="1800" dirty="0"/>
              </a:p>
            </p:txBody>
          </p:sp>
        </mc:Choice>
        <mc:Fallback xmlns="">
          <p:sp>
            <p:nvSpPr>
              <p:cNvPr id="19" name="TextBox 18">
                <a:extLst>
                  <a:ext uri="{FF2B5EF4-FFF2-40B4-BE49-F238E27FC236}">
                    <a16:creationId xmlns:a16="http://schemas.microsoft.com/office/drawing/2014/main" id="{2F8AA53E-89BA-4272-895E-80754A51AF8B}"/>
                  </a:ext>
                </a:extLst>
              </p:cNvPr>
              <p:cNvSpPr txBox="1">
                <a:spLocks noRot="1" noChangeAspect="1" noMove="1" noResize="1" noEditPoints="1" noAdjustHandles="1" noChangeArrowheads="1" noChangeShapeType="1" noTextEdit="1"/>
              </p:cNvSpPr>
              <p:nvPr/>
            </p:nvSpPr>
            <p:spPr>
              <a:xfrm>
                <a:off x="114166" y="5286196"/>
                <a:ext cx="5268649" cy="1200329"/>
              </a:xfrm>
              <a:prstGeom prst="rect">
                <a:avLst/>
              </a:prstGeom>
              <a:blipFill>
                <a:blip r:embed="rId6"/>
                <a:stretch>
                  <a:fillRect l="-1042" t="-2538" b="-71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71F491A9-D2BE-4740-8834-CF2236686654}"/>
                  </a:ext>
                </a:extLst>
              </p:cNvPr>
              <p:cNvSpPr txBox="1"/>
              <p:nvPr/>
            </p:nvSpPr>
            <p:spPr>
              <a:xfrm>
                <a:off x="264915" y="1149722"/>
                <a:ext cx="8641754" cy="646331"/>
              </a:xfrm>
              <a:prstGeom prst="rect">
                <a:avLst/>
              </a:prstGeom>
              <a:noFill/>
            </p:spPr>
            <p:txBody>
              <a:bodyPr wrap="square">
                <a:spAutoFit/>
              </a:bodyPr>
              <a:lstStyle/>
              <a:p>
                <a:r>
                  <a:rPr lang="en-US" sz="1800" dirty="0">
                    <a:latin typeface="Arial" panose="020B0604020202020204" pitchFamily="34" charset="0"/>
                    <a:cs typeface="Arial" panose="020B0604020202020204" pitchFamily="34" charset="0"/>
                  </a:rPr>
                  <a:t>Different functions were fitted to data points, to find the function that makes the algorithm as robust as possible. So for largest possible </a:t>
                </a:r>
                <a14:m>
                  <m:oMath xmlns:m="http://schemas.openxmlformats.org/officeDocument/2006/math">
                    <m:r>
                      <a:rPr lang="en-US" sz="1800" b="0" i="1" smtClean="0">
                        <a:latin typeface="Cambria Math" panose="02040503050406030204" pitchFamily="18" charset="0"/>
                        <a:ea typeface="Cambria Math" panose="02040503050406030204" pitchFamily="18" charset="0"/>
                      </a:rPr>
                      <m:t>𝜀</m:t>
                    </m:r>
                    <m:r>
                      <a:rPr lang="en-US" sz="1800" b="0" i="1" smtClean="0">
                        <a:latin typeface="Cambria Math" panose="02040503050406030204" pitchFamily="18" charset="0"/>
                        <a:ea typeface="Cambria Math" panose="02040503050406030204" pitchFamily="18" charset="0"/>
                      </a:rPr>
                      <m:t> </m:t>
                    </m:r>
                  </m:oMath>
                </a14:m>
                <a:r>
                  <a:rPr lang="en-US" sz="1800" dirty="0">
                    <a:latin typeface="Arial" panose="020B0604020202020204" pitchFamily="34" charset="0"/>
                    <a:cs typeface="Arial" panose="020B0604020202020204" pitchFamily="34" charset="0"/>
                  </a:rPr>
                  <a:t>to be fulfilled:</a:t>
                </a:r>
              </a:p>
            </p:txBody>
          </p:sp>
        </mc:Choice>
        <mc:Fallback xmlns="">
          <p:sp>
            <p:nvSpPr>
              <p:cNvPr id="27" name="TextBox 26">
                <a:extLst>
                  <a:ext uri="{FF2B5EF4-FFF2-40B4-BE49-F238E27FC236}">
                    <a16:creationId xmlns:a16="http://schemas.microsoft.com/office/drawing/2014/main" id="{71F491A9-D2BE-4740-8834-CF2236686654}"/>
                  </a:ext>
                </a:extLst>
              </p:cNvPr>
              <p:cNvSpPr txBox="1">
                <a:spLocks noRot="1" noChangeAspect="1" noMove="1" noResize="1" noEditPoints="1" noAdjustHandles="1" noChangeArrowheads="1" noChangeShapeType="1" noTextEdit="1"/>
              </p:cNvSpPr>
              <p:nvPr/>
            </p:nvSpPr>
            <p:spPr>
              <a:xfrm>
                <a:off x="264915" y="1149722"/>
                <a:ext cx="8641754" cy="646331"/>
              </a:xfrm>
              <a:prstGeom prst="rect">
                <a:avLst/>
              </a:prstGeom>
              <a:blipFill>
                <a:blip r:embed="rId7"/>
                <a:stretch>
                  <a:fillRect l="-564" t="-5660" b="-141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E8AF8E35-9D28-4BD1-B97A-A4ED2CBAE6C9}"/>
                  </a:ext>
                </a:extLst>
              </p:cNvPr>
              <p:cNvSpPr txBox="1"/>
              <p:nvPr/>
            </p:nvSpPr>
            <p:spPr>
              <a:xfrm>
                <a:off x="299592" y="1829159"/>
                <a:ext cx="5365828" cy="369332"/>
              </a:xfrm>
              <a:prstGeom prst="rect">
                <a:avLst/>
              </a:prstGeom>
              <a:noFill/>
            </p:spPr>
            <p:txBody>
              <a:bodyPr wrap="square">
                <a:spAutoFit/>
              </a:bodyPr>
              <a:lstStyle/>
              <a:p>
                <a14:m>
                  <m:oMath xmlns:m="http://schemas.openxmlformats.org/officeDocument/2006/math">
                    <m:r>
                      <a:rPr lang="en-US" sz="1800" i="1" smtClean="0">
                        <a:latin typeface="Cambria Math" panose="02040503050406030204" pitchFamily="18" charset="0"/>
                      </a:rPr>
                      <m:t>𝑝</m:t>
                    </m:r>
                    <m:r>
                      <a:rPr lang="en-US" sz="1800" i="1" smtClean="0">
                        <a:latin typeface="Cambria Math" panose="02040503050406030204" pitchFamily="18" charset="0"/>
                      </a:rPr>
                      <m:t>(</m:t>
                    </m:r>
                    <m:r>
                      <a:rPr lang="en-US" sz="1800" i="1" smtClean="0">
                        <a:latin typeface="Cambria Math" panose="02040503050406030204" pitchFamily="18" charset="0"/>
                      </a:rPr>
                      <m:t>𝜙</m:t>
                    </m:r>
                    <m:r>
                      <a:rPr lang="en-US" sz="1800" i="1" smtClean="0">
                        <a:latin typeface="Cambria Math" panose="02040503050406030204" pitchFamily="18" charset="0"/>
                        <a:ea typeface="Cambria Math" panose="02040503050406030204" pitchFamily="18" charset="0"/>
                      </a:rPr>
                      <m:t>∈</m:t>
                    </m:r>
                    <m:d>
                      <m:dPr>
                        <m:ctrlPr>
                          <a:rPr lang="en-US" sz="1800" i="1" smtClean="0">
                            <a:latin typeface="Cambria Math" panose="02040503050406030204" pitchFamily="18" charset="0"/>
                            <a:ea typeface="Cambria Math" panose="02040503050406030204" pitchFamily="18" charset="0"/>
                          </a:rPr>
                        </m:ctrlPr>
                      </m:dPr>
                      <m:e>
                        <m:sSub>
                          <m:sSubPr>
                            <m:ctrlPr>
                              <a:rPr lang="en-US" sz="1800" i="1" smtClean="0">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rPr>
                              <m:t>𝜙</m:t>
                            </m:r>
                          </m:e>
                          <m:sub>
                            <m:r>
                              <a:rPr lang="en-US" sz="1800" b="0" i="1" smtClean="0">
                                <a:latin typeface="Cambria Math" panose="02040503050406030204" pitchFamily="18" charset="0"/>
                                <a:ea typeface="Cambria Math" panose="02040503050406030204" pitchFamily="18" charset="0"/>
                              </a:rPr>
                              <m:t>𝑚𝑎𝑥</m:t>
                            </m:r>
                          </m:sub>
                        </m:sSub>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𝜀</m:t>
                        </m:r>
                        <m:r>
                          <a:rPr lang="en-US" sz="1800" b="0" i="1" smtClean="0">
                            <a:latin typeface="Cambria Math" panose="02040503050406030204" pitchFamily="18" charset="0"/>
                            <a:ea typeface="Cambria Math" panose="02040503050406030204" pitchFamily="18" charset="0"/>
                          </a:rPr>
                          <m:t>,</m:t>
                        </m:r>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rPr>
                              <m:t>𝜙</m:t>
                            </m:r>
                          </m:e>
                          <m:sub>
                            <m:r>
                              <a:rPr lang="en-US" sz="1800" i="1">
                                <a:latin typeface="Cambria Math" panose="02040503050406030204" pitchFamily="18" charset="0"/>
                                <a:ea typeface="Cambria Math" panose="02040503050406030204" pitchFamily="18" charset="0"/>
                              </a:rPr>
                              <m:t>𝑚</m:t>
                            </m:r>
                            <m:r>
                              <a:rPr lang="en-US" sz="1800" i="1" smtClean="0">
                                <a:latin typeface="Cambria Math" panose="02040503050406030204" pitchFamily="18" charset="0"/>
                                <a:ea typeface="Cambria Math" panose="02040503050406030204" pitchFamily="18" charset="0"/>
                              </a:rPr>
                              <m:t>𝑎𝑥</m:t>
                            </m:r>
                          </m:sub>
                        </m:sSub>
                        <m:r>
                          <a:rPr lang="en-US" sz="1800" b="0" i="1" smtClean="0">
                            <a:latin typeface="Cambria Math" panose="02040503050406030204" pitchFamily="18" charset="0"/>
                            <a:ea typeface="Cambria Math" panose="02040503050406030204" pitchFamily="18" charset="0"/>
                          </a:rPr>
                          <m:t>+</m:t>
                        </m:r>
                        <m:r>
                          <a:rPr lang="en-US" sz="1800" i="1">
                            <a:latin typeface="Cambria Math" panose="02040503050406030204" pitchFamily="18" charset="0"/>
                            <a:ea typeface="Cambria Math" panose="02040503050406030204" pitchFamily="18" charset="0"/>
                          </a:rPr>
                          <m:t>𝜀</m:t>
                        </m:r>
                      </m:e>
                    </m:d>
                    <m:r>
                      <a:rPr lang="en-US" sz="1800" i="1">
                        <a:latin typeface="Cambria Math" panose="02040503050406030204" pitchFamily="18" charset="0"/>
                      </a:rPr>
                      <m:t>)</m:t>
                    </m:r>
                    <m:r>
                      <a:rPr lang="en-US" sz="1800" i="1" smtClean="0">
                        <a:latin typeface="Cambria Math" panose="02040503050406030204" pitchFamily="18" charset="0"/>
                        <a:ea typeface="Cambria Math" panose="02040503050406030204" pitchFamily="18" charset="0"/>
                      </a:rPr>
                      <m:t>≅</m:t>
                    </m:r>
                  </m:oMath>
                </a14:m>
                <a:r>
                  <a:rPr lang="en-US" sz="1800" dirty="0">
                    <a:ea typeface="Cambria Math" panose="02040503050406030204" pitchFamily="18" charset="0"/>
                  </a:rPr>
                  <a:t> </a:t>
                </a:r>
                <a14:m>
                  <m:oMath xmlns:m="http://schemas.openxmlformats.org/officeDocument/2006/math">
                    <m:sSub>
                      <m:sSubPr>
                        <m:ctrlPr>
                          <a:rPr lang="en-US" sz="1800" i="1">
                            <a:latin typeface="Cambria Math" panose="02040503050406030204" pitchFamily="18" charset="0"/>
                            <a:ea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𝑝</m:t>
                        </m:r>
                      </m:e>
                      <m:sub>
                        <m:r>
                          <a:rPr lang="en-US" sz="1800" i="1">
                            <a:latin typeface="Cambria Math" panose="02040503050406030204" pitchFamily="18" charset="0"/>
                            <a:ea typeface="Cambria Math" panose="02040503050406030204" pitchFamily="18" charset="0"/>
                          </a:rPr>
                          <m:t>𝑚</m:t>
                        </m:r>
                        <m:r>
                          <a:rPr lang="en-US" sz="1800" b="0" i="1" smtClean="0">
                            <a:latin typeface="Cambria Math" panose="02040503050406030204" pitchFamily="18" charset="0"/>
                            <a:ea typeface="Cambria Math" panose="02040503050406030204" pitchFamily="18" charset="0"/>
                          </a:rPr>
                          <m:t>𝑎𝑥</m:t>
                        </m:r>
                      </m:sub>
                    </m:sSub>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𝑝</m:t>
                    </m:r>
                  </m:oMath>
                </a14:m>
                <a:r>
                  <a:rPr lang="en-US" sz="1800" dirty="0">
                    <a:ea typeface="Cambria Math" panose="02040503050406030204" pitchFamily="18" charset="0"/>
                  </a:rPr>
                  <a:t> </a:t>
                </a:r>
                <a14:m>
                  <m:oMath xmlns:m="http://schemas.openxmlformats.org/officeDocument/2006/math">
                    <m:d>
                      <m:dPr>
                        <m:ctrlPr>
                          <a:rPr lang="en-US" sz="1800" i="1">
                            <a:latin typeface="Cambria Math" panose="02040503050406030204" pitchFamily="18" charset="0"/>
                            <a:ea typeface="Cambria Math" panose="02040503050406030204" pitchFamily="18" charset="0"/>
                          </a:rPr>
                        </m:ctrlPr>
                      </m:dPr>
                      <m:e>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rPr>
                              <m:t>𝜙</m:t>
                            </m:r>
                          </m:e>
                          <m:sub>
                            <m:r>
                              <a:rPr lang="en-US" sz="1800" i="1">
                                <a:latin typeface="Cambria Math" panose="02040503050406030204" pitchFamily="18" charset="0"/>
                                <a:ea typeface="Cambria Math" panose="02040503050406030204" pitchFamily="18" charset="0"/>
                              </a:rPr>
                              <m:t>𝑚𝑎𝑥</m:t>
                            </m:r>
                          </m:sub>
                        </m:sSub>
                      </m:e>
                    </m:d>
                  </m:oMath>
                </a14:m>
                <a:endParaRPr lang="en-US" dirty="0"/>
              </a:p>
            </p:txBody>
          </p:sp>
        </mc:Choice>
        <mc:Fallback xmlns="">
          <p:sp>
            <p:nvSpPr>
              <p:cNvPr id="28" name="TextBox 27">
                <a:extLst>
                  <a:ext uri="{FF2B5EF4-FFF2-40B4-BE49-F238E27FC236}">
                    <a16:creationId xmlns:a16="http://schemas.microsoft.com/office/drawing/2014/main" id="{E8AF8E35-9D28-4BD1-B97A-A4ED2CBAE6C9}"/>
                  </a:ext>
                </a:extLst>
              </p:cNvPr>
              <p:cNvSpPr txBox="1">
                <a:spLocks noRot="1" noChangeAspect="1" noMove="1" noResize="1" noEditPoints="1" noAdjustHandles="1" noChangeArrowheads="1" noChangeShapeType="1" noTextEdit="1"/>
              </p:cNvSpPr>
              <p:nvPr/>
            </p:nvSpPr>
            <p:spPr>
              <a:xfrm>
                <a:off x="299592" y="1829159"/>
                <a:ext cx="5365828" cy="369332"/>
              </a:xfrm>
              <a:prstGeom prst="rect">
                <a:avLst/>
              </a:prstGeom>
              <a:blipFill>
                <a:blip r:embed="rId8"/>
                <a:stretch>
                  <a:fillRect b="-13115"/>
                </a:stretch>
              </a:blipFill>
            </p:spPr>
            <p:txBody>
              <a:bodyPr/>
              <a:lstStyle/>
              <a:p>
                <a:r>
                  <a:rPr lang="en-US">
                    <a:noFill/>
                  </a:rPr>
                  <a:t> </a:t>
                </a:r>
              </a:p>
            </p:txBody>
          </p:sp>
        </mc:Fallback>
      </mc:AlternateContent>
      <p:sp>
        <p:nvSpPr>
          <p:cNvPr id="4" name="Контейнер за долния колонтитул 3">
            <a:extLst>
              <a:ext uri="{FF2B5EF4-FFF2-40B4-BE49-F238E27FC236}">
                <a16:creationId xmlns:a16="http://schemas.microsoft.com/office/drawing/2014/main" id="{59557915-F104-46B9-F4A4-CB4D2B93F767}"/>
              </a:ext>
            </a:extLst>
          </p:cNvPr>
          <p:cNvSpPr>
            <a:spLocks noGrp="1"/>
          </p:cNvSpPr>
          <p:nvPr>
            <p:ph type="ftr" sz="quarter" idx="11"/>
          </p:nvPr>
        </p:nvSpPr>
        <p:spPr>
          <a:xfrm>
            <a:off x="3403528" y="6454775"/>
            <a:ext cx="4679482" cy="365125"/>
          </a:xfrm>
        </p:spPr>
        <p:txBody>
          <a:bodyPr/>
          <a:lstStyle/>
          <a:p>
            <a:r>
              <a:rPr lang="en-US" sz="1700" dirty="0">
                <a:solidFill>
                  <a:srgbClr val="FFC000"/>
                </a:solidFill>
              </a:rPr>
              <a:t>Petar </a:t>
            </a:r>
            <a:r>
              <a:rPr lang="en-US" sz="1700" dirty="0" err="1">
                <a:solidFill>
                  <a:srgbClr val="FFC000"/>
                </a:solidFill>
              </a:rPr>
              <a:t>Danev</a:t>
            </a:r>
            <a:r>
              <a:rPr lang="en-US" sz="1700" dirty="0">
                <a:solidFill>
                  <a:srgbClr val="FFC000"/>
                </a:solidFill>
              </a:rPr>
              <a:t> &amp; </a:t>
            </a:r>
            <a:r>
              <a:rPr lang="en-US" sz="1700" dirty="0" err="1">
                <a:solidFill>
                  <a:srgbClr val="FFC000"/>
                </a:solidFill>
              </a:rPr>
              <a:t>Hristo</a:t>
            </a:r>
            <a:r>
              <a:rPr lang="en-US" sz="1700" dirty="0">
                <a:solidFill>
                  <a:srgbClr val="FFC000"/>
                </a:solidFill>
              </a:rPr>
              <a:t> </a:t>
            </a:r>
            <a:r>
              <a:rPr lang="en-US" sz="1700" dirty="0" err="1">
                <a:solidFill>
                  <a:srgbClr val="FFC000"/>
                </a:solidFill>
              </a:rPr>
              <a:t>Tonchev</a:t>
            </a:r>
            <a:endParaRPr lang="bg-BG" sz="1700" dirty="0">
              <a:solidFill>
                <a:srgbClr val="FFC000"/>
              </a:solidFill>
            </a:endParaRPr>
          </a:p>
        </p:txBody>
      </p:sp>
      <p:sp>
        <p:nvSpPr>
          <p:cNvPr id="7" name="Контейнер за дата 6">
            <a:extLst>
              <a:ext uri="{FF2B5EF4-FFF2-40B4-BE49-F238E27FC236}">
                <a16:creationId xmlns:a16="http://schemas.microsoft.com/office/drawing/2014/main" id="{9CC84879-0B60-BC4D-ABC0-A94EDA70FB10}"/>
              </a:ext>
            </a:extLst>
          </p:cNvPr>
          <p:cNvSpPr>
            <a:spLocks noGrp="1"/>
          </p:cNvSpPr>
          <p:nvPr>
            <p:ph type="dt" sz="half" idx="10"/>
          </p:nvPr>
        </p:nvSpPr>
        <p:spPr>
          <a:xfrm>
            <a:off x="730147" y="6448251"/>
            <a:ext cx="2057400" cy="365125"/>
          </a:xfrm>
        </p:spPr>
        <p:txBody>
          <a:bodyPr/>
          <a:lstStyle/>
          <a:p>
            <a:fld id="{63999F59-60E3-4885-B27F-DEE076964F2F}" type="datetime1">
              <a:rPr lang="en-US" sz="1700" smtClean="0">
                <a:solidFill>
                  <a:srgbClr val="FFC000"/>
                </a:solidFill>
              </a:rPr>
              <a:t>12/22/2022</a:t>
            </a:fld>
            <a:endParaRPr lang="bg-BG" sz="1700" dirty="0">
              <a:solidFill>
                <a:srgbClr val="FFC000"/>
              </a:solidFill>
            </a:endParaRPr>
          </a:p>
        </p:txBody>
      </p:sp>
      <p:sp>
        <p:nvSpPr>
          <p:cNvPr id="2" name="Контейнер за номер на слайда 1">
            <a:extLst>
              <a:ext uri="{FF2B5EF4-FFF2-40B4-BE49-F238E27FC236}">
                <a16:creationId xmlns:a16="http://schemas.microsoft.com/office/drawing/2014/main" id="{28860B72-2D60-23BF-93A0-786169648374}"/>
              </a:ext>
            </a:extLst>
          </p:cNvPr>
          <p:cNvSpPr>
            <a:spLocks noGrp="1"/>
          </p:cNvSpPr>
          <p:nvPr>
            <p:ph type="sldNum" sz="quarter" idx="12"/>
          </p:nvPr>
        </p:nvSpPr>
        <p:spPr/>
        <p:txBody>
          <a:bodyPr/>
          <a:lstStyle/>
          <a:p>
            <a:fld id="{666D7441-A661-464A-8616-59533B53E3BB}" type="slidenum">
              <a:rPr lang="bg-BG" smtClean="0"/>
              <a:pPr/>
              <a:t>26</a:t>
            </a:fld>
            <a:endParaRPr lang="bg-BG"/>
          </a:p>
        </p:txBody>
      </p:sp>
    </p:spTree>
    <p:extLst>
      <p:ext uri="{BB962C8B-B14F-4D97-AF65-F5344CB8AC3E}">
        <p14:creationId xmlns:p14="http://schemas.microsoft.com/office/powerpoint/2010/main" val="21602585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E3C20-DBA2-405D-9DC7-0F51039B864D}"/>
              </a:ext>
            </a:extLst>
          </p:cNvPr>
          <p:cNvSpPr>
            <a:spLocks noGrp="1"/>
          </p:cNvSpPr>
          <p:nvPr>
            <p:ph type="title"/>
          </p:nvPr>
        </p:nvSpPr>
        <p:spPr>
          <a:xfrm>
            <a:off x="448548" y="2420888"/>
            <a:ext cx="8229600" cy="1143000"/>
          </a:xfrm>
        </p:spPr>
        <p:txBody>
          <a:bodyPr/>
          <a:lstStyle/>
          <a:p>
            <a:pPr algn="ctr"/>
            <a:r>
              <a:rPr lang="en-US" dirty="0">
                <a:solidFill>
                  <a:schemeClr val="bg1"/>
                </a:solidFill>
              </a:rPr>
              <a:t>Introduction</a:t>
            </a:r>
          </a:p>
        </p:txBody>
      </p:sp>
      <p:sp>
        <p:nvSpPr>
          <p:cNvPr id="7" name="Footer Placeholder 4">
            <a:extLst>
              <a:ext uri="{FF2B5EF4-FFF2-40B4-BE49-F238E27FC236}">
                <a16:creationId xmlns:a16="http://schemas.microsoft.com/office/drawing/2014/main" id="{A65A971A-4293-4DEE-BC46-7925E8D2F72C}"/>
              </a:ext>
            </a:extLst>
          </p:cNvPr>
          <p:cNvSpPr>
            <a:spLocks noGrp="1"/>
          </p:cNvSpPr>
          <p:nvPr>
            <p:ph type="ftr" sz="quarter" idx="11"/>
          </p:nvPr>
        </p:nvSpPr>
        <p:spPr>
          <a:xfrm>
            <a:off x="3252318" y="6395033"/>
            <a:ext cx="4824536" cy="365125"/>
          </a:xfrm>
        </p:spPr>
        <p:txBody>
          <a:bodyPr/>
          <a:lstStyle/>
          <a:p>
            <a:r>
              <a:rPr lang="en-US" sz="1700" dirty="0">
                <a:solidFill>
                  <a:srgbClr val="FFC000"/>
                </a:solidFill>
              </a:rPr>
              <a:t>Petar </a:t>
            </a:r>
            <a:r>
              <a:rPr lang="en-US" sz="1700" dirty="0" err="1">
                <a:solidFill>
                  <a:srgbClr val="FFC000"/>
                </a:solidFill>
              </a:rPr>
              <a:t>Danev</a:t>
            </a:r>
            <a:r>
              <a:rPr lang="en-US" sz="1700" dirty="0">
                <a:solidFill>
                  <a:srgbClr val="FFC000"/>
                </a:solidFill>
              </a:rPr>
              <a:t> &amp; </a:t>
            </a:r>
            <a:r>
              <a:rPr lang="en-US" sz="1700" dirty="0" err="1">
                <a:solidFill>
                  <a:srgbClr val="FFC000"/>
                </a:solidFill>
              </a:rPr>
              <a:t>Hristo</a:t>
            </a:r>
            <a:r>
              <a:rPr lang="en-US" sz="1700" dirty="0">
                <a:solidFill>
                  <a:srgbClr val="FFC000"/>
                </a:solidFill>
              </a:rPr>
              <a:t> </a:t>
            </a:r>
            <a:r>
              <a:rPr lang="en-US" sz="1700" dirty="0" err="1">
                <a:solidFill>
                  <a:srgbClr val="FFC000"/>
                </a:solidFill>
              </a:rPr>
              <a:t>Tonchev</a:t>
            </a:r>
            <a:endParaRPr lang="bg-BG" sz="1700" dirty="0">
              <a:solidFill>
                <a:srgbClr val="FFC000"/>
              </a:solidFill>
            </a:endParaRPr>
          </a:p>
        </p:txBody>
      </p:sp>
      <p:sp>
        <p:nvSpPr>
          <p:cNvPr id="6" name="Slide Number Placeholder 5">
            <a:extLst>
              <a:ext uri="{FF2B5EF4-FFF2-40B4-BE49-F238E27FC236}">
                <a16:creationId xmlns:a16="http://schemas.microsoft.com/office/drawing/2014/main" id="{E3DFE911-3B17-455A-9D50-99D6364A3C3D}"/>
              </a:ext>
            </a:extLst>
          </p:cNvPr>
          <p:cNvSpPr>
            <a:spLocks noGrp="1"/>
          </p:cNvSpPr>
          <p:nvPr>
            <p:ph type="sldNum" sz="quarter" idx="12"/>
          </p:nvPr>
        </p:nvSpPr>
        <p:spPr>
          <a:xfrm>
            <a:off x="7812360" y="6380161"/>
            <a:ext cx="578317" cy="365125"/>
          </a:xfrm>
        </p:spPr>
        <p:txBody>
          <a:bodyPr/>
          <a:lstStyle/>
          <a:p>
            <a:fld id="{666D7441-A661-464A-8616-59533B53E3BB}" type="slidenum">
              <a:rPr lang="bg-BG" sz="2000" smtClean="0"/>
              <a:pPr/>
              <a:t>3</a:t>
            </a:fld>
            <a:endParaRPr lang="bg-BG" sz="2000" dirty="0"/>
          </a:p>
        </p:txBody>
      </p:sp>
      <p:sp>
        <p:nvSpPr>
          <p:cNvPr id="5" name="Контейнер за дата 4">
            <a:extLst>
              <a:ext uri="{FF2B5EF4-FFF2-40B4-BE49-F238E27FC236}">
                <a16:creationId xmlns:a16="http://schemas.microsoft.com/office/drawing/2014/main" id="{5343BACC-EE85-0326-74E9-9B50D2BD2E23}"/>
              </a:ext>
            </a:extLst>
          </p:cNvPr>
          <p:cNvSpPr>
            <a:spLocks noGrp="1"/>
          </p:cNvSpPr>
          <p:nvPr>
            <p:ph type="dt" sz="half" idx="10"/>
          </p:nvPr>
        </p:nvSpPr>
        <p:spPr>
          <a:xfrm>
            <a:off x="741479" y="6380160"/>
            <a:ext cx="2057400" cy="365125"/>
          </a:xfrm>
        </p:spPr>
        <p:txBody>
          <a:bodyPr/>
          <a:lstStyle/>
          <a:p>
            <a:fld id="{DEFDB486-980E-481A-A167-AA0D8ADEC0AD}" type="datetime1">
              <a:rPr lang="en-US" sz="1700" smtClean="0">
                <a:solidFill>
                  <a:srgbClr val="FFC000"/>
                </a:solidFill>
              </a:rPr>
              <a:t>12/22/2022</a:t>
            </a:fld>
            <a:endParaRPr lang="bg-BG" sz="1700" dirty="0">
              <a:solidFill>
                <a:srgbClr val="FFC000"/>
              </a:solidFill>
            </a:endParaRPr>
          </a:p>
        </p:txBody>
      </p:sp>
    </p:spTree>
    <p:extLst>
      <p:ext uri="{BB962C8B-B14F-4D97-AF65-F5344CB8AC3E}">
        <p14:creationId xmlns:p14="http://schemas.microsoft.com/office/powerpoint/2010/main" val="33367075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93372" y="2651043"/>
            <a:ext cx="7955979" cy="1661975"/>
          </a:xfrm>
          <a:prstGeom prst="rect">
            <a:avLst/>
          </a:prstGeom>
        </p:spPr>
        <p:txBody>
          <a:bodyPr wrap="square" lIns="91422" tIns="45711" rIns="91422" bIns="45711">
            <a:spAutoFit/>
          </a:bodyPr>
          <a:lstStyle/>
          <a:p>
            <a:r>
              <a:rPr lang="en-US" sz="2200" dirty="0">
                <a:latin typeface="Arial" pitchFamily="34" charset="0"/>
                <a:cs typeface="Arial" pitchFamily="34" charset="0"/>
              </a:rPr>
              <a:t>	</a:t>
            </a:r>
            <a:r>
              <a:rPr lang="en-US" sz="2000" u="sng" dirty="0">
                <a:latin typeface="Arial" pitchFamily="34" charset="0"/>
                <a:cs typeface="Arial" pitchFamily="34" charset="0"/>
              </a:rPr>
              <a:t>Quantum random walk algorithm</a:t>
            </a:r>
            <a:r>
              <a:rPr lang="en-US" sz="2000" dirty="0">
                <a:latin typeface="Arial" pitchFamily="34" charset="0"/>
                <a:cs typeface="Arial" pitchFamily="34" charset="0"/>
              </a:rPr>
              <a:t> is large category of quantum algorithms. It is used in variety of quantum information topics:</a:t>
            </a:r>
          </a:p>
          <a:p>
            <a:pPr marL="342900" indent="-342900">
              <a:buFont typeface="Arial" panose="020B0604020202020204" pitchFamily="34" charset="0"/>
              <a:buChar char="•"/>
            </a:pPr>
            <a:r>
              <a:rPr lang="en-US" sz="2000" dirty="0">
                <a:solidFill>
                  <a:srgbClr val="0000FF"/>
                </a:solidFill>
                <a:latin typeface="Arial" pitchFamily="34" charset="0"/>
                <a:cs typeface="Arial" pitchFamily="34" charset="0"/>
              </a:rPr>
              <a:t>quantum simulations; </a:t>
            </a:r>
          </a:p>
          <a:p>
            <a:pPr marL="342900" indent="-342900">
              <a:buFont typeface="Arial" panose="020B0604020202020204" pitchFamily="34" charset="0"/>
              <a:buChar char="•"/>
            </a:pPr>
            <a:r>
              <a:rPr lang="en-US" sz="2000" dirty="0">
                <a:solidFill>
                  <a:srgbClr val="0000FF"/>
                </a:solidFill>
                <a:latin typeface="Arial" pitchFamily="34" charset="0"/>
                <a:cs typeface="Arial" pitchFamily="34" charset="0"/>
              </a:rPr>
              <a:t>quantum algorithms; </a:t>
            </a:r>
          </a:p>
          <a:p>
            <a:pPr marL="342900" indent="-342900">
              <a:buFont typeface="Arial" panose="020B0604020202020204" pitchFamily="34" charset="0"/>
              <a:buChar char="•"/>
            </a:pPr>
            <a:r>
              <a:rPr lang="en-US" sz="2000" dirty="0">
                <a:solidFill>
                  <a:srgbClr val="0000FF"/>
                </a:solidFill>
                <a:latin typeface="Arial" pitchFamily="34" charset="0"/>
                <a:cs typeface="Arial" pitchFamily="34" charset="0"/>
              </a:rPr>
              <a:t>quantum cryptography. </a:t>
            </a:r>
          </a:p>
        </p:txBody>
      </p:sp>
      <p:sp>
        <p:nvSpPr>
          <p:cNvPr id="50" name="Title 1">
            <a:extLst>
              <a:ext uri="{FF2B5EF4-FFF2-40B4-BE49-F238E27FC236}">
                <a16:creationId xmlns:a16="http://schemas.microsoft.com/office/drawing/2014/main" id="{E7ECFB7B-1133-4484-A926-8DE06F52B05D}"/>
              </a:ext>
            </a:extLst>
          </p:cNvPr>
          <p:cNvSpPr txBox="1">
            <a:spLocks/>
          </p:cNvSpPr>
          <p:nvPr/>
        </p:nvSpPr>
        <p:spPr>
          <a:xfrm>
            <a:off x="251520" y="398498"/>
            <a:ext cx="9144000" cy="648072"/>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defTabSz="914400"/>
            <a:r>
              <a:rPr lang="en-US" sz="3400" b="1" dirty="0">
                <a:solidFill>
                  <a:schemeClr val="accent2">
                    <a:lumMod val="50000"/>
                  </a:schemeClr>
                </a:solidFill>
                <a:latin typeface="Times New Roman Cyr" pitchFamily="18" charset="0"/>
                <a:cs typeface="Times New Roman Cyr" pitchFamily="18" charset="0"/>
              </a:rPr>
              <a:t>Discrete time quantum random walk search</a:t>
            </a:r>
            <a:endParaRPr lang="bg-BG" sz="3400" b="1" dirty="0">
              <a:solidFill>
                <a:schemeClr val="accent2">
                  <a:lumMod val="50000"/>
                </a:schemeClr>
              </a:solidFill>
              <a:latin typeface="Times New Roman Cyr" pitchFamily="18" charset="0"/>
              <a:cs typeface="Times New Roman Cyr" pitchFamily="18" charset="0"/>
            </a:endParaRPr>
          </a:p>
        </p:txBody>
      </p:sp>
      <p:sp>
        <p:nvSpPr>
          <p:cNvPr id="8" name="Footer Placeholder 4">
            <a:extLst>
              <a:ext uri="{FF2B5EF4-FFF2-40B4-BE49-F238E27FC236}">
                <a16:creationId xmlns:a16="http://schemas.microsoft.com/office/drawing/2014/main" id="{ADF60E35-E500-4302-B270-BF8485D81778}"/>
              </a:ext>
            </a:extLst>
          </p:cNvPr>
          <p:cNvSpPr>
            <a:spLocks noGrp="1"/>
          </p:cNvSpPr>
          <p:nvPr>
            <p:ph type="ftr" sz="quarter" idx="11"/>
          </p:nvPr>
        </p:nvSpPr>
        <p:spPr>
          <a:xfrm>
            <a:off x="3180423" y="6368723"/>
            <a:ext cx="4824536" cy="365125"/>
          </a:xfrm>
        </p:spPr>
        <p:txBody>
          <a:bodyPr/>
          <a:lstStyle/>
          <a:p>
            <a:r>
              <a:rPr lang="en-US" sz="1700" dirty="0">
                <a:solidFill>
                  <a:srgbClr val="FFC000"/>
                </a:solidFill>
              </a:rPr>
              <a:t>Petar </a:t>
            </a:r>
            <a:r>
              <a:rPr lang="en-US" sz="1700" dirty="0" err="1">
                <a:solidFill>
                  <a:srgbClr val="FFC000"/>
                </a:solidFill>
              </a:rPr>
              <a:t>Danev</a:t>
            </a:r>
            <a:r>
              <a:rPr lang="en-US" sz="1700" dirty="0">
                <a:solidFill>
                  <a:srgbClr val="FFC000"/>
                </a:solidFill>
              </a:rPr>
              <a:t> &amp; </a:t>
            </a:r>
            <a:r>
              <a:rPr lang="en-US" sz="1700" dirty="0" err="1">
                <a:solidFill>
                  <a:srgbClr val="FFC000"/>
                </a:solidFill>
              </a:rPr>
              <a:t>Hristo</a:t>
            </a:r>
            <a:r>
              <a:rPr lang="en-US" sz="1700" dirty="0">
                <a:solidFill>
                  <a:srgbClr val="FFC000"/>
                </a:solidFill>
              </a:rPr>
              <a:t> </a:t>
            </a:r>
            <a:r>
              <a:rPr lang="en-US" sz="1700" dirty="0" err="1">
                <a:solidFill>
                  <a:srgbClr val="FFC000"/>
                </a:solidFill>
              </a:rPr>
              <a:t>Tonchev</a:t>
            </a:r>
            <a:endParaRPr lang="bg-BG" sz="1700" dirty="0">
              <a:solidFill>
                <a:srgbClr val="FFC000"/>
              </a:solidFill>
            </a:endParaRPr>
          </a:p>
        </p:txBody>
      </p:sp>
      <p:sp>
        <p:nvSpPr>
          <p:cNvPr id="9" name="Slide Number Placeholder 5">
            <a:extLst>
              <a:ext uri="{FF2B5EF4-FFF2-40B4-BE49-F238E27FC236}">
                <a16:creationId xmlns:a16="http://schemas.microsoft.com/office/drawing/2014/main" id="{990F684E-C726-4658-9E33-FA9A61CEE9A7}"/>
              </a:ext>
            </a:extLst>
          </p:cNvPr>
          <p:cNvSpPr>
            <a:spLocks noGrp="1"/>
          </p:cNvSpPr>
          <p:nvPr>
            <p:ph type="sldNum" sz="quarter" idx="12"/>
          </p:nvPr>
        </p:nvSpPr>
        <p:spPr>
          <a:xfrm>
            <a:off x="7793186" y="6398790"/>
            <a:ext cx="578317" cy="365125"/>
          </a:xfrm>
        </p:spPr>
        <p:txBody>
          <a:bodyPr/>
          <a:lstStyle/>
          <a:p>
            <a:fld id="{666D7441-A661-464A-8616-59533B53E3BB}" type="slidenum">
              <a:rPr lang="bg-BG" sz="2000" smtClean="0"/>
              <a:pPr/>
              <a:t>4</a:t>
            </a:fld>
            <a:endParaRPr lang="bg-BG" sz="2000" dirty="0"/>
          </a:p>
        </p:txBody>
      </p:sp>
      <p:sp>
        <p:nvSpPr>
          <p:cNvPr id="6" name="Rectangle 4">
            <a:extLst>
              <a:ext uri="{FF2B5EF4-FFF2-40B4-BE49-F238E27FC236}">
                <a16:creationId xmlns:a16="http://schemas.microsoft.com/office/drawing/2014/main" id="{1848591E-C21D-DCB5-B9F9-2AB05CB29C49}"/>
              </a:ext>
            </a:extLst>
          </p:cNvPr>
          <p:cNvSpPr/>
          <p:nvPr/>
        </p:nvSpPr>
        <p:spPr>
          <a:xfrm>
            <a:off x="683568" y="4149080"/>
            <a:ext cx="8101805" cy="1446532"/>
          </a:xfrm>
          <a:prstGeom prst="rect">
            <a:avLst/>
          </a:prstGeom>
        </p:spPr>
        <p:txBody>
          <a:bodyPr wrap="square" lIns="91422" tIns="45711" rIns="91422" bIns="45711">
            <a:spAutoFit/>
          </a:bodyPr>
          <a:lstStyle/>
          <a:p>
            <a:r>
              <a:rPr lang="en-US" sz="2200" dirty="0">
                <a:latin typeface="Arial" pitchFamily="34" charset="0"/>
                <a:cs typeface="Arial" pitchFamily="34" charset="0"/>
              </a:rPr>
              <a:t>								 	</a:t>
            </a:r>
          </a:p>
          <a:p>
            <a:r>
              <a:rPr lang="en-US" sz="2200" dirty="0">
                <a:latin typeface="Arial" pitchFamily="34" charset="0"/>
                <a:cs typeface="Arial" pitchFamily="34" charset="0"/>
              </a:rPr>
              <a:t>		</a:t>
            </a:r>
            <a:endParaRPr lang="en-US" sz="2200" dirty="0">
              <a:solidFill>
                <a:srgbClr val="FF0000"/>
              </a:solidFill>
              <a:latin typeface="Arial" pitchFamily="34" charset="0"/>
              <a:cs typeface="Arial" pitchFamily="34" charset="0"/>
            </a:endParaRPr>
          </a:p>
          <a:p>
            <a:r>
              <a:rPr lang="en-US" sz="2200" dirty="0">
                <a:solidFill>
                  <a:schemeClr val="tx2"/>
                </a:solidFill>
                <a:latin typeface="Arial" pitchFamily="34" charset="0"/>
                <a:cs typeface="Arial" pitchFamily="34" charset="0"/>
              </a:rPr>
              <a:t>				</a:t>
            </a:r>
            <a:endParaRPr lang="en-US" sz="2200" dirty="0">
              <a:solidFill>
                <a:srgbClr val="0000FF"/>
              </a:solidFill>
              <a:latin typeface="Arial" pitchFamily="34" charset="0"/>
              <a:cs typeface="Arial" pitchFamily="34" charset="0"/>
            </a:endParaRPr>
          </a:p>
          <a:p>
            <a:r>
              <a:rPr lang="en-US" sz="2200" dirty="0">
                <a:solidFill>
                  <a:schemeClr val="tx2"/>
                </a:solidFill>
                <a:latin typeface="Arial" pitchFamily="34" charset="0"/>
                <a:cs typeface="Arial" pitchFamily="34" charset="0"/>
              </a:rPr>
              <a:t>				</a:t>
            </a:r>
            <a:endParaRPr lang="en-US" sz="2200" dirty="0">
              <a:solidFill>
                <a:srgbClr val="0000FF"/>
              </a:solidFill>
              <a:latin typeface="Arial" pitchFamily="34" charset="0"/>
              <a:cs typeface="Arial" pitchFamily="34" charset="0"/>
            </a:endParaRPr>
          </a:p>
        </p:txBody>
      </p:sp>
      <p:graphicFrame>
        <p:nvGraphicFramePr>
          <p:cNvPr id="2" name="Таблица 2">
            <a:extLst>
              <a:ext uri="{FF2B5EF4-FFF2-40B4-BE49-F238E27FC236}">
                <a16:creationId xmlns:a16="http://schemas.microsoft.com/office/drawing/2014/main" id="{6FDF2E8E-A425-4166-9ABA-F3DF52BA54BA}"/>
              </a:ext>
            </a:extLst>
          </p:cNvPr>
          <p:cNvGraphicFramePr>
            <a:graphicFrameLocks noGrp="1"/>
          </p:cNvGraphicFramePr>
          <p:nvPr>
            <p:extLst>
              <p:ext uri="{D42A27DB-BD31-4B8C-83A1-F6EECF244321}">
                <p14:modId xmlns:p14="http://schemas.microsoft.com/office/powerpoint/2010/main" val="4158082188"/>
              </p:ext>
            </p:extLst>
          </p:nvPr>
        </p:nvGraphicFramePr>
        <p:xfrm>
          <a:off x="917408" y="4548945"/>
          <a:ext cx="7307906" cy="1483360"/>
        </p:xfrm>
        <a:graphic>
          <a:graphicData uri="http://schemas.openxmlformats.org/drawingml/2006/table">
            <a:tbl>
              <a:tblPr firstRow="1" bandRow="1">
                <a:tableStyleId>{5C22544A-7EE6-4342-B048-85BDC9FD1C3A}</a:tableStyleId>
              </a:tblPr>
              <a:tblGrid>
                <a:gridCol w="3653953">
                  <a:extLst>
                    <a:ext uri="{9D8B030D-6E8A-4147-A177-3AD203B41FA5}">
                      <a16:colId xmlns:a16="http://schemas.microsoft.com/office/drawing/2014/main" val="2441619724"/>
                    </a:ext>
                  </a:extLst>
                </a:gridCol>
                <a:gridCol w="3653953">
                  <a:extLst>
                    <a:ext uri="{9D8B030D-6E8A-4147-A177-3AD203B41FA5}">
                      <a16:colId xmlns:a16="http://schemas.microsoft.com/office/drawing/2014/main" val="351120104"/>
                    </a:ext>
                  </a:extLst>
                </a:gridCol>
              </a:tblGrid>
              <a:tr h="370840">
                <a:tc>
                  <a:txBody>
                    <a:bodyPr/>
                    <a:lstStyle/>
                    <a:p>
                      <a:pPr algn="ctr"/>
                      <a:r>
                        <a:rPr lang="en-US" sz="1800" dirty="0">
                          <a:latin typeface="Arial" pitchFamily="34" charset="0"/>
                          <a:cs typeface="Arial" pitchFamily="34" charset="0"/>
                        </a:rPr>
                        <a:t>DTQRWS</a:t>
                      </a:r>
                      <a:endParaRPr lang="en-US" dirty="0"/>
                    </a:p>
                  </a:txBody>
                  <a:tcPr/>
                </a:tc>
                <a:tc>
                  <a:txBody>
                    <a:bodyPr/>
                    <a:lstStyle/>
                    <a:p>
                      <a:pPr algn="ctr"/>
                      <a:r>
                        <a:rPr lang="en-US" sz="1800" dirty="0">
                          <a:latin typeface="Arial" pitchFamily="34" charset="0"/>
                          <a:cs typeface="Arial" pitchFamily="34" charset="0"/>
                        </a:rPr>
                        <a:t>Grover search algorithm</a:t>
                      </a:r>
                      <a:endParaRPr lang="en-US" dirty="0"/>
                    </a:p>
                  </a:txBody>
                  <a:tcPr/>
                </a:tc>
                <a:extLst>
                  <a:ext uri="{0D108BD9-81ED-4DB2-BD59-A6C34878D82A}">
                    <a16:rowId xmlns:a16="http://schemas.microsoft.com/office/drawing/2014/main" val="1786676986"/>
                  </a:ext>
                </a:extLst>
              </a:tr>
              <a:tr h="370840">
                <a:tc>
                  <a:txBody>
                    <a:bodyPr/>
                    <a:lstStyle/>
                    <a:p>
                      <a:r>
                        <a:rPr lang="en-US" sz="1800" dirty="0">
                          <a:solidFill>
                            <a:srgbClr val="0000FF"/>
                          </a:solidFill>
                          <a:latin typeface="Arial" pitchFamily="34" charset="0"/>
                          <a:cs typeface="Arial" pitchFamily="34" charset="0"/>
                        </a:rPr>
                        <a:t>      </a:t>
                      </a:r>
                      <a:r>
                        <a:rPr lang="en-US" sz="1800" kern="1200" dirty="0">
                          <a:solidFill>
                            <a:srgbClr val="0000FF"/>
                          </a:solidFill>
                          <a:latin typeface="Arial" pitchFamily="34" charset="0"/>
                          <a:ea typeface="+mn-ea"/>
                          <a:cs typeface="Arial" pitchFamily="34" charset="0"/>
                        </a:rPr>
                        <a:t>Search in arbitrary topology</a:t>
                      </a:r>
                    </a:p>
                  </a:txBody>
                  <a:tcPr/>
                </a:tc>
                <a:tc>
                  <a:txBody>
                    <a:bodyPr/>
                    <a:lstStyle/>
                    <a:p>
                      <a:r>
                        <a:rPr lang="en-US" sz="1800" dirty="0">
                          <a:solidFill>
                            <a:srgbClr val="FF0000"/>
                          </a:solidFill>
                          <a:latin typeface="Arial" pitchFamily="34" charset="0"/>
                          <a:cs typeface="Arial" pitchFamily="34" charset="0"/>
                        </a:rPr>
                        <a:t>      Search only in linear database</a:t>
                      </a:r>
                      <a:endParaRPr lang="en-US" dirty="0"/>
                    </a:p>
                  </a:txBody>
                  <a:tcPr/>
                </a:tc>
                <a:extLst>
                  <a:ext uri="{0D108BD9-81ED-4DB2-BD59-A6C34878D82A}">
                    <a16:rowId xmlns:a16="http://schemas.microsoft.com/office/drawing/2014/main" val="1284089894"/>
                  </a:ext>
                </a:extLst>
              </a:tr>
              <a:tr h="370840">
                <a:tc>
                  <a:txBody>
                    <a:bodyPr/>
                    <a:lstStyle/>
                    <a:p>
                      <a:r>
                        <a:rPr lang="en-US" sz="1800" dirty="0">
                          <a:solidFill>
                            <a:srgbClr val="FF0000"/>
                          </a:solidFill>
                          <a:latin typeface="Arial" pitchFamily="34" charset="0"/>
                          <a:cs typeface="Arial" pitchFamily="34" charset="0"/>
                        </a:rPr>
                        <a:t>      Needs more qubits</a:t>
                      </a:r>
                      <a:endParaRPr lang="en-US" dirty="0"/>
                    </a:p>
                  </a:txBody>
                  <a:tcPr/>
                </a:tc>
                <a:tc>
                  <a:txBody>
                    <a:bodyPr/>
                    <a:lstStyle/>
                    <a:p>
                      <a:r>
                        <a:rPr lang="en-US" sz="1800" kern="1200" dirty="0">
                          <a:solidFill>
                            <a:srgbClr val="0000FF"/>
                          </a:solidFill>
                          <a:latin typeface="Arial" pitchFamily="34" charset="0"/>
                          <a:ea typeface="+mn-ea"/>
                          <a:cs typeface="Arial" pitchFamily="34" charset="0"/>
                        </a:rPr>
                        <a:t>      Needs less qubits</a:t>
                      </a:r>
                    </a:p>
                  </a:txBody>
                  <a:tcPr/>
                </a:tc>
                <a:extLst>
                  <a:ext uri="{0D108BD9-81ED-4DB2-BD59-A6C34878D82A}">
                    <a16:rowId xmlns:a16="http://schemas.microsoft.com/office/drawing/2014/main" val="3063496831"/>
                  </a:ext>
                </a:extLst>
              </a:tr>
              <a:tr h="370840">
                <a:tc>
                  <a:txBody>
                    <a:bodyPr/>
                    <a:lstStyle/>
                    <a:p>
                      <a:r>
                        <a:rPr lang="en-US" sz="1800" dirty="0">
                          <a:solidFill>
                            <a:srgbClr val="FF0000"/>
                          </a:solidFill>
                          <a:latin typeface="Arial" pitchFamily="34" charset="0"/>
                          <a:cs typeface="Arial" pitchFamily="34" charset="0"/>
                        </a:rPr>
                        <a:t>      Double Oracle calls</a:t>
                      </a:r>
                      <a:endParaRPr lang="en-US" dirty="0"/>
                    </a:p>
                  </a:txBody>
                  <a:tcPr/>
                </a:tc>
                <a:tc>
                  <a:txBody>
                    <a:bodyPr/>
                    <a:lstStyle/>
                    <a:p>
                      <a:r>
                        <a:rPr lang="en-US" sz="1800" dirty="0">
                          <a:solidFill>
                            <a:srgbClr val="0000FF"/>
                          </a:solidFill>
                          <a:latin typeface="Arial" pitchFamily="34" charset="0"/>
                          <a:cs typeface="Arial" pitchFamily="34" charset="0"/>
                        </a:rPr>
                        <a:t>      Less Oracle calls</a:t>
                      </a:r>
                      <a:endParaRPr lang="en-US" dirty="0">
                        <a:solidFill>
                          <a:srgbClr val="0000FF"/>
                        </a:solidFill>
                      </a:endParaRPr>
                    </a:p>
                  </a:txBody>
                  <a:tcPr/>
                </a:tc>
                <a:extLst>
                  <a:ext uri="{0D108BD9-81ED-4DB2-BD59-A6C34878D82A}">
                    <a16:rowId xmlns:a16="http://schemas.microsoft.com/office/drawing/2014/main" val="3587979094"/>
                  </a:ext>
                </a:extLst>
              </a:tr>
            </a:tbl>
          </a:graphicData>
        </a:graphic>
      </p:graphicFrame>
      <p:sp>
        <p:nvSpPr>
          <p:cNvPr id="10" name="Rectangle 4">
            <a:extLst>
              <a:ext uri="{FF2B5EF4-FFF2-40B4-BE49-F238E27FC236}">
                <a16:creationId xmlns:a16="http://schemas.microsoft.com/office/drawing/2014/main" id="{11C701A8-D1AA-D1C3-F497-1C5F0C7ABAEC}"/>
              </a:ext>
            </a:extLst>
          </p:cNvPr>
          <p:cNvSpPr/>
          <p:nvPr/>
        </p:nvSpPr>
        <p:spPr>
          <a:xfrm>
            <a:off x="610147" y="1385499"/>
            <a:ext cx="8533853" cy="1323421"/>
          </a:xfrm>
          <a:prstGeom prst="rect">
            <a:avLst/>
          </a:prstGeom>
        </p:spPr>
        <p:txBody>
          <a:bodyPr wrap="square" lIns="91422" tIns="45711" rIns="91422" bIns="45711">
            <a:spAutoFit/>
          </a:bodyPr>
          <a:lstStyle/>
          <a:p>
            <a:r>
              <a:rPr lang="en-US" dirty="0">
                <a:latin typeface="Arial" pitchFamily="34" charset="0"/>
                <a:cs typeface="Arial" pitchFamily="34" charset="0"/>
              </a:rPr>
              <a:t>	</a:t>
            </a:r>
            <a:r>
              <a:rPr lang="en-US" sz="2000" u="sng" dirty="0">
                <a:latin typeface="Arial" pitchFamily="34" charset="0"/>
                <a:cs typeface="Arial" pitchFamily="34" charset="0"/>
              </a:rPr>
              <a:t>Discrete time quantum random walk search algorithm (DTQRWS) </a:t>
            </a:r>
          </a:p>
          <a:p>
            <a:pPr marL="342900" indent="-342900">
              <a:buFont typeface="Arial" panose="020B0604020202020204" pitchFamily="34" charset="0"/>
              <a:buChar char="•"/>
            </a:pPr>
            <a:r>
              <a:rPr lang="en-US" sz="2000" dirty="0">
                <a:solidFill>
                  <a:srgbClr val="0000FF"/>
                </a:solidFill>
                <a:latin typeface="Arial" pitchFamily="34" charset="0"/>
                <a:cs typeface="Arial" pitchFamily="34" charset="0"/>
              </a:rPr>
              <a:t>Uses quantum walk to find searched element in unordered database; </a:t>
            </a:r>
          </a:p>
          <a:p>
            <a:pPr marL="342900" indent="-342900">
              <a:buFont typeface="Arial" panose="020B0604020202020204" pitchFamily="34" charset="0"/>
              <a:buChar char="•"/>
            </a:pPr>
            <a:r>
              <a:rPr lang="en-US" sz="2000" dirty="0">
                <a:solidFill>
                  <a:srgbClr val="0000FF"/>
                </a:solidFill>
                <a:latin typeface="Arial" pitchFamily="34" charset="0"/>
                <a:cs typeface="Arial" pitchFamily="34" charset="0"/>
              </a:rPr>
              <a:t>Quadratically faster than the corresponding classical search algorithms.</a:t>
            </a:r>
          </a:p>
        </p:txBody>
      </p:sp>
      <p:sp>
        <p:nvSpPr>
          <p:cNvPr id="7" name="Контейнер за дата 6">
            <a:extLst>
              <a:ext uri="{FF2B5EF4-FFF2-40B4-BE49-F238E27FC236}">
                <a16:creationId xmlns:a16="http://schemas.microsoft.com/office/drawing/2014/main" id="{D7EE5914-7C4A-6B82-7EE4-4F5EE7768790}"/>
              </a:ext>
            </a:extLst>
          </p:cNvPr>
          <p:cNvSpPr>
            <a:spLocks noGrp="1"/>
          </p:cNvSpPr>
          <p:nvPr>
            <p:ph type="dt" sz="half" idx="10"/>
          </p:nvPr>
        </p:nvSpPr>
        <p:spPr>
          <a:xfrm>
            <a:off x="756479" y="6368723"/>
            <a:ext cx="2057400" cy="365125"/>
          </a:xfrm>
        </p:spPr>
        <p:txBody>
          <a:bodyPr/>
          <a:lstStyle/>
          <a:p>
            <a:fld id="{C08643BC-EC88-467E-B8D0-DE7A03676DA8}" type="datetime1">
              <a:rPr lang="en-US" sz="1700" smtClean="0">
                <a:solidFill>
                  <a:srgbClr val="FFC000"/>
                </a:solidFill>
              </a:rPr>
              <a:t>12/22/2022</a:t>
            </a:fld>
            <a:endParaRPr lang="bg-BG" sz="1700" dirty="0">
              <a:solidFill>
                <a:srgbClr val="FFC0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 name="Rectangle 8"/>
              <p:cNvSpPr/>
              <p:nvPr/>
            </p:nvSpPr>
            <p:spPr>
              <a:xfrm>
                <a:off x="1079612" y="325571"/>
                <a:ext cx="7259767" cy="707868"/>
              </a:xfrm>
              <a:prstGeom prst="rect">
                <a:avLst/>
              </a:prstGeom>
            </p:spPr>
            <p:txBody>
              <a:bodyPr wrap="square" lIns="91422" tIns="45711" rIns="91422" bIns="45711">
                <a:spAutoFit/>
              </a:bodyPr>
              <a:lstStyle/>
              <a:p>
                <a:pPr algn="just"/>
                <a:r>
                  <a:rPr lang="en-US" sz="2000" dirty="0">
                    <a:latin typeface="Arial" pitchFamily="34" charset="0"/>
                    <a:cs typeface="Arial" pitchFamily="34" charset="0"/>
                  </a:rPr>
                  <a:t>1. QRWS is probabilistic algorithm with probability of finding the searched element </a:t>
                </a:r>
                <a14:m>
                  <m:oMath xmlns:m="http://schemas.openxmlformats.org/officeDocument/2006/math">
                    <m:r>
                      <a:rPr lang="en-US" sz="2000" b="0" i="1" smtClean="0">
                        <a:latin typeface="Cambria Math" panose="02040503050406030204" pitchFamily="18" charset="0"/>
                        <a:cs typeface="Arial" pitchFamily="34" charset="0"/>
                      </a:rPr>
                      <m:t>𝑝</m:t>
                    </m:r>
                    <m:box>
                      <m:boxPr>
                        <m:ctrlPr>
                          <a:rPr lang="en-US" sz="2000" b="0" i="1" smtClean="0">
                            <a:latin typeface="Cambria Math" panose="02040503050406030204" pitchFamily="18" charset="0"/>
                            <a:cs typeface="Arial" pitchFamily="34" charset="0"/>
                          </a:rPr>
                        </m:ctrlPr>
                      </m:boxPr>
                      <m:e>
                        <m:r>
                          <a:rPr lang="en-US" sz="2000" b="0" i="1" smtClean="0">
                            <a:latin typeface="Cambria Math" panose="02040503050406030204" pitchFamily="18" charset="0"/>
                            <a:cs typeface="Arial" pitchFamily="34" charset="0"/>
                          </a:rPr>
                          <m:t>=</m:t>
                        </m:r>
                        <m:r>
                          <m:rPr>
                            <m:nor/>
                          </m:rPr>
                          <a:rPr lang="bg-BG" sz="2000" dirty="0">
                            <a:latin typeface="Arial" pitchFamily="34" charset="0"/>
                            <a:cs typeface="Arial" pitchFamily="34" charset="0"/>
                          </a:rPr>
                          <m:t>1</m:t>
                        </m:r>
                        <m:r>
                          <m:rPr>
                            <m:nor/>
                          </m:rPr>
                          <a:rPr lang="en-US" sz="2000" dirty="0">
                            <a:latin typeface="Arial" pitchFamily="34" charset="0"/>
                            <a:cs typeface="Arial" pitchFamily="34" charset="0"/>
                          </a:rPr>
                          <m:t>/2</m:t>
                        </m:r>
                        <m:r>
                          <m:rPr>
                            <m:nor/>
                          </m:rPr>
                          <a:rPr lang="en-US" sz="2000" b="0" i="0" dirty="0" smtClean="0">
                            <a:latin typeface="Arial" pitchFamily="34" charset="0"/>
                            <a:cs typeface="Arial" pitchFamily="34" charset="0"/>
                          </a:rPr>
                          <m:t> </m:t>
                        </m:r>
                        <m:r>
                          <m:rPr>
                            <m:nor/>
                          </m:rPr>
                          <a:rPr lang="en-US" sz="2000" dirty="0">
                            <a:latin typeface="Arial" pitchFamily="34" charset="0"/>
                            <a:cs typeface="Arial" pitchFamily="34" charset="0"/>
                          </a:rPr>
                          <m:t>−</m:t>
                        </m:r>
                        <m:r>
                          <m:rPr>
                            <m:nor/>
                          </m:rPr>
                          <a:rPr lang="en-US" sz="2000" b="0" i="0" dirty="0" smtClean="0">
                            <a:latin typeface="Arial" pitchFamily="34" charset="0"/>
                            <a:cs typeface="Arial" pitchFamily="34" charset="0"/>
                          </a:rPr>
                          <m:t> </m:t>
                        </m:r>
                        <m:r>
                          <m:rPr>
                            <m:nor/>
                          </m:rPr>
                          <a:rPr lang="en-US" sz="2000" dirty="0">
                            <a:latin typeface="Arial" pitchFamily="34" charset="0"/>
                            <a:cs typeface="Arial" pitchFamily="34" charset="0"/>
                          </a:rPr>
                          <m:t>O</m:t>
                        </m:r>
                        <m:r>
                          <m:rPr>
                            <m:nor/>
                          </m:rPr>
                          <a:rPr lang="en-US" sz="2000" dirty="0">
                            <a:latin typeface="Arial" pitchFamily="34" charset="0"/>
                            <a:cs typeface="Arial" pitchFamily="34" charset="0"/>
                          </a:rPr>
                          <m:t>(1/</m:t>
                        </m:r>
                        <m:sSub>
                          <m:sSubPr>
                            <m:ctrlPr>
                              <a:rPr lang="en-US" sz="2000" i="1" dirty="0" smtClean="0">
                                <a:latin typeface="Cambria Math" panose="02040503050406030204" pitchFamily="18" charset="0"/>
                                <a:cs typeface="Arial" pitchFamily="34" charset="0"/>
                              </a:rPr>
                            </m:ctrlPr>
                          </m:sSubPr>
                          <m:e>
                            <m:r>
                              <a:rPr lang="en-US" sz="2000" b="0" i="1" dirty="0" smtClean="0">
                                <a:latin typeface="Cambria Math" panose="02040503050406030204" pitchFamily="18" charset="0"/>
                                <a:cs typeface="Arial" pitchFamily="34" charset="0"/>
                              </a:rPr>
                              <m:t>𝑚</m:t>
                            </m:r>
                          </m:e>
                          <m:sub>
                            <m:r>
                              <a:rPr lang="en-US" sz="2000" b="0" i="1" dirty="0" smtClean="0">
                                <a:latin typeface="Cambria Math" panose="02040503050406030204" pitchFamily="18" charset="0"/>
                                <a:cs typeface="Arial" pitchFamily="34" charset="0"/>
                              </a:rPr>
                              <m:t>𝑛</m:t>
                            </m:r>
                          </m:sub>
                        </m:sSub>
                        <m:r>
                          <m:rPr>
                            <m:nor/>
                          </m:rPr>
                          <a:rPr lang="en-US" sz="2000" dirty="0">
                            <a:latin typeface="Arial" pitchFamily="34" charset="0"/>
                            <a:cs typeface="Arial" pitchFamily="34" charset="0"/>
                          </a:rPr>
                          <m:t>).</m:t>
                        </m:r>
                      </m:e>
                    </m:box>
                  </m:oMath>
                </a14:m>
                <a:endParaRPr lang="en-US" sz="2000" dirty="0">
                  <a:latin typeface="Arial" pitchFamily="34" charset="0"/>
                  <a:cs typeface="Arial"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1079612" y="325571"/>
                <a:ext cx="7259767" cy="707868"/>
              </a:xfrm>
              <a:prstGeom prst="rect">
                <a:avLst/>
              </a:prstGeom>
              <a:blipFill>
                <a:blip r:embed="rId3"/>
                <a:stretch>
                  <a:fillRect l="-840" t="-3419" r="-924" b="-14530"/>
                </a:stretch>
              </a:blipFill>
            </p:spPr>
            <p:txBody>
              <a:bodyPr/>
              <a:lstStyle/>
              <a:p>
                <a:r>
                  <a:rPr lang="en-US">
                    <a:noFill/>
                  </a:rPr>
                  <a:t> </a:t>
                </a:r>
              </a:p>
            </p:txBody>
          </p:sp>
        </mc:Fallback>
      </mc:AlternateContent>
      <p:sp>
        <p:nvSpPr>
          <p:cNvPr id="16" name="Slide Number Placeholder 15"/>
          <p:cNvSpPr>
            <a:spLocks noGrp="1"/>
          </p:cNvSpPr>
          <p:nvPr>
            <p:ph type="sldNum" sz="quarter" idx="12"/>
          </p:nvPr>
        </p:nvSpPr>
        <p:spPr>
          <a:xfrm>
            <a:off x="7761062" y="6380161"/>
            <a:ext cx="578317" cy="365125"/>
          </a:xfrm>
        </p:spPr>
        <p:txBody>
          <a:bodyPr/>
          <a:lstStyle/>
          <a:p>
            <a:fld id="{666D7441-A661-464A-8616-59533B53E3BB}" type="slidenum">
              <a:rPr lang="bg-BG" sz="2000" smtClean="0"/>
              <a:pPr/>
              <a:t>5</a:t>
            </a:fld>
            <a:endParaRPr lang="bg-BG" sz="2000" dirty="0"/>
          </a:p>
        </p:txBody>
      </p:sp>
      <p:pic>
        <p:nvPicPr>
          <p:cNvPr id="6" name="Picture 5">
            <a:extLst>
              <a:ext uri="{FF2B5EF4-FFF2-40B4-BE49-F238E27FC236}">
                <a16:creationId xmlns:a16="http://schemas.microsoft.com/office/drawing/2014/main" id="{6378BB72-24FF-4F89-82D9-9AB190E4A3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5038" y="1033439"/>
            <a:ext cx="3816424" cy="1908212"/>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B52812C7-3964-4398-B97D-045878FA0705}"/>
              </a:ext>
            </a:extLst>
          </p:cNvPr>
          <p:cNvPicPr>
            <a:picLocks noChangeAspect="1"/>
          </p:cNvPicPr>
          <p:nvPr/>
        </p:nvPicPr>
        <p:blipFill>
          <a:blip r:embed="rId5"/>
          <a:stretch>
            <a:fillRect/>
          </a:stretch>
        </p:blipFill>
        <p:spPr>
          <a:xfrm>
            <a:off x="4860032" y="3522442"/>
            <a:ext cx="3977329" cy="1988665"/>
          </a:xfrm>
          <a:prstGeom prst="rect">
            <a:avLst/>
          </a:prstGeom>
          <a:ln>
            <a:noFill/>
          </a:ln>
          <a:effectLst>
            <a:outerShdw blurRad="292100" dist="139700" dir="2700000" algn="tl" rotWithShape="0">
              <a:srgbClr val="333333">
                <a:alpha val="65000"/>
              </a:srgbClr>
            </a:outerShdw>
          </a:effectLst>
        </p:spPr>
      </p:pic>
      <p:sp>
        <p:nvSpPr>
          <p:cNvPr id="15" name="Rectangle 14">
            <a:extLst>
              <a:ext uri="{FF2B5EF4-FFF2-40B4-BE49-F238E27FC236}">
                <a16:creationId xmlns:a16="http://schemas.microsoft.com/office/drawing/2014/main" id="{4D09D4D8-FFB7-4FB6-8D95-7F4DDE7830A3}"/>
              </a:ext>
            </a:extLst>
          </p:cNvPr>
          <p:cNvSpPr/>
          <p:nvPr/>
        </p:nvSpPr>
        <p:spPr>
          <a:xfrm>
            <a:off x="1076017" y="3114780"/>
            <a:ext cx="8280920" cy="707868"/>
          </a:xfrm>
          <a:prstGeom prst="rect">
            <a:avLst/>
          </a:prstGeom>
        </p:spPr>
        <p:txBody>
          <a:bodyPr wrap="square" lIns="91422" tIns="45711" rIns="91422" bIns="45711">
            <a:spAutoFit/>
          </a:bodyPr>
          <a:lstStyle/>
          <a:p>
            <a:r>
              <a:rPr lang="en-US" sz="2000" dirty="0">
                <a:latin typeface="Arial" pitchFamily="34" charset="0"/>
                <a:cs typeface="Arial" pitchFamily="34" charset="0"/>
              </a:rPr>
              <a:t>2. The probability to find searched element for QRWS is periodic function of number of iterations.</a:t>
            </a:r>
          </a:p>
        </p:txBody>
      </p:sp>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5E2CEBF0-8AFE-4560-B212-FC31834FD2E8}"/>
                  </a:ext>
                </a:extLst>
              </p:cNvPr>
              <p:cNvSpPr/>
              <p:nvPr/>
            </p:nvSpPr>
            <p:spPr>
              <a:xfrm>
                <a:off x="4737852" y="1293164"/>
                <a:ext cx="3816424" cy="1015644"/>
              </a:xfrm>
              <a:prstGeom prst="rect">
                <a:avLst/>
              </a:prstGeom>
            </p:spPr>
            <p:txBody>
              <a:bodyPr wrap="square" lIns="91422" tIns="45711" rIns="91422" bIns="45711">
                <a:spAutoFit/>
              </a:bodyPr>
              <a:lstStyle/>
              <a:p>
                <a:r>
                  <a:rPr lang="en-US" sz="2000" dirty="0">
                    <a:latin typeface="Arial" pitchFamily="34" charset="0"/>
                    <a:cs typeface="Arial" pitchFamily="34" charset="0"/>
                  </a:rPr>
                  <a:t>Result of QRWS for hypercube with 16 vertices after </a:t>
                </a:r>
                <a14:m>
                  <m:oMath xmlns:m="http://schemas.openxmlformats.org/officeDocument/2006/math">
                    <m:sSub>
                      <m:sSubPr>
                        <m:ctrlPr>
                          <a:rPr lang="en-US" sz="2000" i="1" smtClean="0">
                            <a:latin typeface="Cambria Math" panose="02040503050406030204" pitchFamily="18" charset="0"/>
                            <a:cs typeface="Calibri" panose="020F0502020204030204" pitchFamily="34" charset="0"/>
                          </a:rPr>
                        </m:ctrlPr>
                      </m:sSubPr>
                      <m:e>
                        <m:r>
                          <a:rPr lang="en-US" sz="2000" b="0" i="1" smtClean="0">
                            <a:latin typeface="Cambria Math" panose="02040503050406030204" pitchFamily="18" charset="0"/>
                            <a:ea typeface="Calibri" panose="020F0502020204030204" pitchFamily="34" charset="0"/>
                            <a:cs typeface="Calibri" panose="020F0502020204030204" pitchFamily="34" charset="0"/>
                          </a:rPr>
                          <m:t>𝑘</m:t>
                        </m:r>
                      </m:e>
                      <m:sub>
                        <m:r>
                          <a:rPr lang="en-US" sz="2000" b="0" i="1" smtClean="0">
                            <a:latin typeface="Cambria Math" panose="02040503050406030204" pitchFamily="18" charset="0"/>
                            <a:ea typeface="Calibri" panose="020F0502020204030204" pitchFamily="34" charset="0"/>
                            <a:cs typeface="Calibri" panose="020F0502020204030204" pitchFamily="34" charset="0"/>
                          </a:rPr>
                          <m:t>𝑖𝑡𝑟</m:t>
                        </m:r>
                      </m:sub>
                    </m:sSub>
                    <m:r>
                      <a:rPr lang="en-US" sz="2000" b="0" i="1" smtClean="0">
                        <a:latin typeface="Cambria Math" panose="02040503050406030204" pitchFamily="18" charset="0"/>
                        <a:ea typeface="Calibri" panose="020F0502020204030204" pitchFamily="34" charset="0"/>
                        <a:cs typeface="Calibri" panose="020F0502020204030204" pitchFamily="34" charset="0"/>
                      </a:rPr>
                      <m:t>=5 </m:t>
                    </m:r>
                  </m:oMath>
                </a14:m>
                <a:r>
                  <a:rPr lang="en-US" sz="2000" dirty="0">
                    <a:latin typeface="Arial" pitchFamily="34" charset="0"/>
                    <a:cs typeface="Arial" pitchFamily="34" charset="0"/>
                  </a:rPr>
                  <a:t>iterations.</a:t>
                </a:r>
                <a:endParaRPr lang="bg-BG" sz="2000" dirty="0">
                  <a:latin typeface="Arial" pitchFamily="34" charset="0"/>
                  <a:cs typeface="Arial" pitchFamily="34" charset="0"/>
                </a:endParaRPr>
              </a:p>
            </p:txBody>
          </p:sp>
        </mc:Choice>
        <mc:Fallback xmlns="">
          <p:sp>
            <p:nvSpPr>
              <p:cNvPr id="18" name="Rectangle 17">
                <a:extLst>
                  <a:ext uri="{FF2B5EF4-FFF2-40B4-BE49-F238E27FC236}">
                    <a16:creationId xmlns:a16="http://schemas.microsoft.com/office/drawing/2014/main" id="{5E2CEBF0-8AFE-4560-B212-FC31834FD2E8}"/>
                  </a:ext>
                </a:extLst>
              </p:cNvPr>
              <p:cNvSpPr>
                <a:spLocks noRot="1" noChangeAspect="1" noMove="1" noResize="1" noEditPoints="1" noAdjustHandles="1" noChangeArrowheads="1" noChangeShapeType="1" noTextEdit="1"/>
              </p:cNvSpPr>
              <p:nvPr/>
            </p:nvSpPr>
            <p:spPr>
              <a:xfrm>
                <a:off x="4737852" y="1293164"/>
                <a:ext cx="3816424" cy="1015644"/>
              </a:xfrm>
              <a:prstGeom prst="rect">
                <a:avLst/>
              </a:prstGeom>
              <a:blipFill>
                <a:blip r:embed="rId6"/>
                <a:stretch>
                  <a:fillRect l="-1597" t="-2395" b="-10180"/>
                </a:stretch>
              </a:blipFill>
            </p:spPr>
            <p:txBody>
              <a:bodyPr/>
              <a:lstStyle/>
              <a:p>
                <a:r>
                  <a:rPr lang="en-US">
                    <a:noFill/>
                  </a:rPr>
                  <a:t> </a:t>
                </a:r>
              </a:p>
            </p:txBody>
          </p:sp>
        </mc:Fallback>
      </mc:AlternateContent>
      <p:sp>
        <p:nvSpPr>
          <p:cNvPr id="10" name="Footer Placeholder 4">
            <a:extLst>
              <a:ext uri="{FF2B5EF4-FFF2-40B4-BE49-F238E27FC236}">
                <a16:creationId xmlns:a16="http://schemas.microsoft.com/office/drawing/2014/main" id="{6E77E306-5394-43ED-B4BA-DA92059D1619}"/>
              </a:ext>
            </a:extLst>
          </p:cNvPr>
          <p:cNvSpPr>
            <a:spLocks noGrp="1"/>
          </p:cNvSpPr>
          <p:nvPr>
            <p:ph type="ftr" sz="quarter" idx="11"/>
          </p:nvPr>
        </p:nvSpPr>
        <p:spPr>
          <a:xfrm>
            <a:off x="3245404" y="6380161"/>
            <a:ext cx="4824536" cy="365125"/>
          </a:xfrm>
        </p:spPr>
        <p:txBody>
          <a:bodyPr/>
          <a:lstStyle/>
          <a:p>
            <a:r>
              <a:rPr lang="en-US" sz="1700" dirty="0">
                <a:solidFill>
                  <a:srgbClr val="FFC000"/>
                </a:solidFill>
              </a:rPr>
              <a:t>Petar </a:t>
            </a:r>
            <a:r>
              <a:rPr lang="en-US" sz="1700" dirty="0" err="1">
                <a:solidFill>
                  <a:srgbClr val="FFC000"/>
                </a:solidFill>
              </a:rPr>
              <a:t>Danev</a:t>
            </a:r>
            <a:r>
              <a:rPr lang="en-US" sz="1700" dirty="0">
                <a:solidFill>
                  <a:srgbClr val="FFC000"/>
                </a:solidFill>
              </a:rPr>
              <a:t> &amp; </a:t>
            </a:r>
            <a:r>
              <a:rPr lang="en-US" sz="1700" dirty="0" err="1">
                <a:solidFill>
                  <a:srgbClr val="FFC000"/>
                </a:solidFill>
              </a:rPr>
              <a:t>Hristo</a:t>
            </a:r>
            <a:r>
              <a:rPr lang="en-US" sz="1700" dirty="0">
                <a:solidFill>
                  <a:srgbClr val="FFC000"/>
                </a:solidFill>
              </a:rPr>
              <a:t> </a:t>
            </a:r>
            <a:r>
              <a:rPr lang="en-US" sz="1700" dirty="0" err="1">
                <a:solidFill>
                  <a:srgbClr val="FFC000"/>
                </a:solidFill>
              </a:rPr>
              <a:t>Tonchev</a:t>
            </a:r>
            <a:endParaRPr lang="bg-BG" sz="1700" dirty="0">
              <a:solidFill>
                <a:srgbClr val="FFC000"/>
              </a:solidFill>
            </a:endParaRPr>
          </a:p>
        </p:txBody>
      </p:sp>
      <p:sp>
        <p:nvSpPr>
          <p:cNvPr id="11" name="Rectangle 8">
            <a:extLst>
              <a:ext uri="{FF2B5EF4-FFF2-40B4-BE49-F238E27FC236}">
                <a16:creationId xmlns:a16="http://schemas.microsoft.com/office/drawing/2014/main" id="{6B636FDC-7E70-5824-006E-5A8287F60A53}"/>
              </a:ext>
            </a:extLst>
          </p:cNvPr>
          <p:cNvSpPr/>
          <p:nvPr/>
        </p:nvSpPr>
        <p:spPr>
          <a:xfrm>
            <a:off x="1197116" y="5564836"/>
            <a:ext cx="7200800" cy="707868"/>
          </a:xfrm>
          <a:prstGeom prst="rect">
            <a:avLst/>
          </a:prstGeom>
        </p:spPr>
        <p:txBody>
          <a:bodyPr wrap="square" lIns="91422" tIns="45711" rIns="91422" bIns="45711">
            <a:spAutoFit/>
          </a:bodyPr>
          <a:lstStyle/>
          <a:p>
            <a:pPr algn="just"/>
            <a:r>
              <a:rPr lang="en-US" sz="2000" dirty="0">
                <a:solidFill>
                  <a:schemeClr val="tx2"/>
                </a:solidFill>
                <a:latin typeface="Arial" pitchFamily="34" charset="0"/>
                <a:cs typeface="Arial" pitchFamily="34" charset="0"/>
              </a:rPr>
              <a:t>When the node register state is measured, if the result is the searched element algorithm ends, otherwise it is repeated. </a:t>
            </a:r>
          </a:p>
        </p:txBody>
      </p:sp>
      <mc:AlternateContent xmlns:mc="http://schemas.openxmlformats.org/markup-compatibility/2006" xmlns:a14="http://schemas.microsoft.com/office/drawing/2010/main">
        <mc:Choice Requires="a14">
          <p:sp>
            <p:nvSpPr>
              <p:cNvPr id="12" name="Rectangle 14">
                <a:extLst>
                  <a:ext uri="{FF2B5EF4-FFF2-40B4-BE49-F238E27FC236}">
                    <a16:creationId xmlns:a16="http://schemas.microsoft.com/office/drawing/2014/main" id="{13AA2BC8-2403-C32A-5195-02FDB46532B4}"/>
                  </a:ext>
                </a:extLst>
              </p:cNvPr>
              <p:cNvSpPr/>
              <p:nvPr/>
            </p:nvSpPr>
            <p:spPr>
              <a:xfrm>
                <a:off x="1475656" y="3955224"/>
                <a:ext cx="3326789" cy="1015644"/>
              </a:xfrm>
              <a:prstGeom prst="rect">
                <a:avLst/>
              </a:prstGeom>
            </p:spPr>
            <p:txBody>
              <a:bodyPr wrap="square" lIns="91422" tIns="45711" rIns="91422" bIns="45711">
                <a:spAutoFit/>
              </a:bodyPr>
              <a:lstStyle/>
              <a:p>
                <a:r>
                  <a:rPr lang="en-US" sz="2000" dirty="0">
                    <a:latin typeface="Arial" pitchFamily="34" charset="0"/>
                    <a:cs typeface="Arial" pitchFamily="34" charset="0"/>
                  </a:rPr>
                  <a:t>Probability p for hypercube with 256 vertices after </a:t>
                </a:r>
                <a14:m>
                  <m:oMath xmlns:m="http://schemas.openxmlformats.org/officeDocument/2006/math">
                    <m:sSub>
                      <m:sSubPr>
                        <m:ctrlPr>
                          <a:rPr lang="en-US" sz="2000" i="1" smtClean="0">
                            <a:latin typeface="Cambria Math" panose="02040503050406030204" pitchFamily="18" charset="0"/>
                            <a:cs typeface="Calibri" panose="020F0502020204030204" pitchFamily="34" charset="0"/>
                          </a:rPr>
                        </m:ctrlPr>
                      </m:sSubPr>
                      <m:e>
                        <m:r>
                          <a:rPr lang="en-US" sz="2000" b="0" i="1" smtClean="0">
                            <a:latin typeface="Cambria Math" panose="02040503050406030204" pitchFamily="18" charset="0"/>
                            <a:ea typeface="Calibri" panose="020F0502020204030204" pitchFamily="34" charset="0"/>
                            <a:cs typeface="Calibri" panose="020F0502020204030204" pitchFamily="34" charset="0"/>
                          </a:rPr>
                          <m:t>𝑘</m:t>
                        </m:r>
                      </m:e>
                      <m:sub>
                        <m:r>
                          <a:rPr lang="en-US" sz="2000" b="0" i="1" smtClean="0">
                            <a:latin typeface="Cambria Math" panose="02040503050406030204" pitchFamily="18" charset="0"/>
                            <a:ea typeface="Calibri" panose="020F0502020204030204" pitchFamily="34" charset="0"/>
                            <a:cs typeface="Calibri" panose="020F0502020204030204" pitchFamily="34" charset="0"/>
                          </a:rPr>
                          <m:t>𝑖𝑡𝑟</m:t>
                        </m:r>
                      </m:sub>
                    </m:sSub>
                  </m:oMath>
                </a14:m>
                <a:r>
                  <a:rPr lang="en-US" sz="2000" dirty="0">
                    <a:latin typeface="Arial" pitchFamily="34" charset="0"/>
                    <a:cs typeface="Arial" pitchFamily="34" charset="0"/>
                  </a:rPr>
                  <a:t> iterations.</a:t>
                </a:r>
                <a:endParaRPr lang="bg-BG" sz="2000" dirty="0">
                  <a:latin typeface="Arial" pitchFamily="34" charset="0"/>
                  <a:cs typeface="Arial" pitchFamily="34" charset="0"/>
                </a:endParaRPr>
              </a:p>
            </p:txBody>
          </p:sp>
        </mc:Choice>
        <mc:Fallback xmlns="">
          <p:sp>
            <p:nvSpPr>
              <p:cNvPr id="12" name="Rectangle 14">
                <a:extLst>
                  <a:ext uri="{FF2B5EF4-FFF2-40B4-BE49-F238E27FC236}">
                    <a16:creationId xmlns:a16="http://schemas.microsoft.com/office/drawing/2014/main" id="{13AA2BC8-2403-C32A-5195-02FDB46532B4}"/>
                  </a:ext>
                </a:extLst>
              </p:cNvPr>
              <p:cNvSpPr>
                <a:spLocks noRot="1" noChangeAspect="1" noMove="1" noResize="1" noEditPoints="1" noAdjustHandles="1" noChangeArrowheads="1" noChangeShapeType="1" noTextEdit="1"/>
              </p:cNvSpPr>
              <p:nvPr/>
            </p:nvSpPr>
            <p:spPr>
              <a:xfrm>
                <a:off x="1475656" y="3955224"/>
                <a:ext cx="3326789" cy="1015644"/>
              </a:xfrm>
              <a:prstGeom prst="rect">
                <a:avLst/>
              </a:prstGeom>
              <a:blipFill>
                <a:blip r:embed="rId7"/>
                <a:stretch>
                  <a:fillRect l="-1832" t="-3012" r="-366" b="-10843"/>
                </a:stretch>
              </a:blipFill>
            </p:spPr>
            <p:txBody>
              <a:bodyPr/>
              <a:lstStyle/>
              <a:p>
                <a:r>
                  <a:rPr lang="en-US">
                    <a:noFill/>
                  </a:rPr>
                  <a:t> </a:t>
                </a:r>
              </a:p>
            </p:txBody>
          </p:sp>
        </mc:Fallback>
      </mc:AlternateContent>
      <p:sp>
        <p:nvSpPr>
          <p:cNvPr id="4" name="Контейнер за дата 3">
            <a:extLst>
              <a:ext uri="{FF2B5EF4-FFF2-40B4-BE49-F238E27FC236}">
                <a16:creationId xmlns:a16="http://schemas.microsoft.com/office/drawing/2014/main" id="{B58B15C8-9F54-C64B-2431-B1C915CCBDFB}"/>
              </a:ext>
            </a:extLst>
          </p:cNvPr>
          <p:cNvSpPr>
            <a:spLocks noGrp="1"/>
          </p:cNvSpPr>
          <p:nvPr>
            <p:ph type="dt" sz="half" idx="10"/>
          </p:nvPr>
        </p:nvSpPr>
        <p:spPr>
          <a:xfrm>
            <a:off x="745850" y="6380161"/>
            <a:ext cx="2057400" cy="365125"/>
          </a:xfrm>
        </p:spPr>
        <p:txBody>
          <a:bodyPr/>
          <a:lstStyle/>
          <a:p>
            <a:fld id="{42DF2036-B189-4EA5-AF6D-15D5F75501E7}" type="datetime1">
              <a:rPr lang="en-US" sz="1700" smtClean="0">
                <a:solidFill>
                  <a:srgbClr val="FFC000"/>
                </a:solidFill>
              </a:rPr>
              <a:t>12/22/2022</a:t>
            </a:fld>
            <a:endParaRPr lang="bg-BG" sz="1700" dirty="0">
              <a:solidFill>
                <a:srgbClr val="FFC0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a:extLst>
              <a:ext uri="{FF2B5EF4-FFF2-40B4-BE49-F238E27FC236}">
                <a16:creationId xmlns:a16="http://schemas.microsoft.com/office/drawing/2014/main" id="{53F6E27A-8DB7-DCD5-5637-AD056A85BBEB}"/>
              </a:ext>
            </a:extLst>
          </p:cNvPr>
          <p:cNvSpPr>
            <a:spLocks noGrp="1"/>
          </p:cNvSpPr>
          <p:nvPr>
            <p:ph type="title"/>
          </p:nvPr>
        </p:nvSpPr>
        <p:spPr>
          <a:xfrm>
            <a:off x="500995" y="-99392"/>
            <a:ext cx="8460367" cy="844477"/>
          </a:xfrm>
        </p:spPr>
        <p:txBody>
          <a:bodyPr/>
          <a:lstStyle/>
          <a:p>
            <a:pPr algn="ctr"/>
            <a:r>
              <a:rPr lang="en-US" sz="3400" b="1" dirty="0">
                <a:solidFill>
                  <a:schemeClr val="accent2">
                    <a:lumMod val="50000"/>
                  </a:schemeClr>
                </a:solidFill>
                <a:effectLst/>
                <a:latin typeface="Times New Roman Cyr" pitchFamily="18" charset="0"/>
                <a:cs typeface="Times New Roman Cyr" pitchFamily="18" charset="0"/>
              </a:rPr>
              <a:t>Quantum Circuit Components</a:t>
            </a:r>
            <a:endParaRPr lang="en-GB" sz="3400" b="1" dirty="0">
              <a:solidFill>
                <a:schemeClr val="accent2">
                  <a:lumMod val="50000"/>
                </a:schemeClr>
              </a:solidFill>
              <a:effectLst/>
              <a:latin typeface="Times New Roman Cyr" pitchFamily="18" charset="0"/>
              <a:cs typeface="Times New Roman Cyr" pitchFamily="18" charset="0"/>
            </a:endParaRPr>
          </a:p>
        </p:txBody>
      </p:sp>
      <p:sp>
        <p:nvSpPr>
          <p:cNvPr id="9" name="Текстово поле 8">
            <a:extLst>
              <a:ext uri="{FF2B5EF4-FFF2-40B4-BE49-F238E27FC236}">
                <a16:creationId xmlns:a16="http://schemas.microsoft.com/office/drawing/2014/main" id="{E26DFC3F-C86D-928D-0BAF-96D74D5AD5EF}"/>
              </a:ext>
            </a:extLst>
          </p:cNvPr>
          <p:cNvSpPr txBox="1"/>
          <p:nvPr/>
        </p:nvSpPr>
        <p:spPr>
          <a:xfrm>
            <a:off x="4105563" y="2974109"/>
            <a:ext cx="65" cy="276999"/>
          </a:xfrm>
          <a:prstGeom prst="rect">
            <a:avLst/>
          </a:prstGeom>
          <a:noFill/>
        </p:spPr>
        <p:txBody>
          <a:bodyPr wrap="non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0" name="Object 10">
                <a:extLst>
                  <a:ext uri="{FF2B5EF4-FFF2-40B4-BE49-F238E27FC236}">
                    <a16:creationId xmlns:a16="http://schemas.microsoft.com/office/drawing/2014/main" id="{607FBDBF-606F-F84E-8252-104000717B18}"/>
                  </a:ext>
                </a:extLst>
              </p:cNvPr>
              <p:cNvSpPr txBox="1"/>
              <p:nvPr/>
            </p:nvSpPr>
            <p:spPr bwMode="auto">
              <a:xfrm>
                <a:off x="882864" y="3236900"/>
                <a:ext cx="7285502" cy="369332"/>
              </a:xfrm>
              <a:prstGeom prst="rect">
                <a:avLst/>
              </a:prstGeom>
              <a:noFill/>
            </p:spPr>
            <p:txBody>
              <a:bodyPr>
                <a:noAutofit/>
              </a:bodyPr>
              <a:lstStyle/>
              <a:p>
                <a14:m>
                  <m:oMath xmlns:m="http://schemas.openxmlformats.org/officeDocument/2006/math">
                    <m:d>
                      <m:dPr>
                        <m:begChr m:val="|"/>
                        <m:endChr m:val="⟩"/>
                        <m:ctrlPr>
                          <a:rPr lang="en-US" sz="2000" i="1" smtClean="0">
                            <a:solidFill>
                              <a:srgbClr val="000000"/>
                            </a:solidFill>
                            <a:latin typeface="Cambria Math" panose="02040503050406030204" pitchFamily="18" charset="0"/>
                          </a:rPr>
                        </m:ctrlPr>
                      </m:dPr>
                      <m:e>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𝜓</m:t>
                            </m:r>
                          </m:e>
                          <m:sub>
                            <m:r>
                              <a:rPr lang="en-US" sz="2000" i="1">
                                <a:solidFill>
                                  <a:srgbClr val="000000"/>
                                </a:solidFill>
                                <a:latin typeface="Cambria Math" panose="02040503050406030204" pitchFamily="18" charset="0"/>
                              </a:rPr>
                              <m:t>𝑘</m:t>
                            </m:r>
                          </m:sub>
                        </m:sSub>
                      </m:e>
                    </m:d>
                    <m:r>
                      <a:rPr lang="en-US" sz="2000" b="0" i="1" smtClean="0">
                        <a:solidFill>
                          <a:srgbClr val="000000"/>
                        </a:solidFill>
                        <a:latin typeface="Cambria Math" panose="02040503050406030204" pitchFamily="18" charset="0"/>
                      </a:rPr>
                      <m:t>=</m:t>
                    </m:r>
                    <m:d>
                      <m:dPr>
                        <m:begChr m:val="|"/>
                        <m:endChr m:val="⟩"/>
                        <m:ctrlPr>
                          <a:rPr lang="en-US" sz="2000" i="1" smtClean="0">
                            <a:solidFill>
                              <a:srgbClr val="000000"/>
                            </a:solidFill>
                            <a:latin typeface="Cambria Math" panose="02040503050406030204" pitchFamily="18" charset="0"/>
                          </a:rPr>
                        </m:ctrlPr>
                      </m:dPr>
                      <m:e>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𝑐𝑜𝑛</m:t>
                            </m:r>
                          </m:e>
                          <m:sub>
                            <m:r>
                              <a:rPr lang="en-US" sz="2000" i="1">
                                <a:solidFill>
                                  <a:srgbClr val="000000"/>
                                </a:solidFill>
                                <a:latin typeface="Cambria Math" panose="02040503050406030204" pitchFamily="18" charset="0"/>
                              </a:rPr>
                              <m:t>𝑘</m:t>
                            </m:r>
                          </m:sub>
                        </m:sSub>
                        <m:r>
                          <a:rPr lang="en-US" sz="2000" b="0" i="1" smtClean="0">
                            <a:solidFill>
                              <a:srgbClr val="000000"/>
                            </a:solidFill>
                            <a:latin typeface="Cambria Math" panose="02040503050406030204" pitchFamily="18" charset="0"/>
                          </a:rPr>
                          <m:t>, </m:t>
                        </m:r>
                        <m:sSub>
                          <m:sSubPr>
                            <m:ctrlPr>
                              <a:rPr lang="en-US" sz="2000" i="1" smtClean="0">
                                <a:solidFill>
                                  <a:srgbClr val="000000"/>
                                </a:solidFill>
                                <a:latin typeface="Cambria Math" panose="02040503050406030204" pitchFamily="18" charset="0"/>
                              </a:rPr>
                            </m:ctrlPr>
                          </m:sSubPr>
                          <m:e>
                            <m:r>
                              <a:rPr lang="en-US" sz="2000" i="1" smtClean="0">
                                <a:solidFill>
                                  <a:srgbClr val="000000"/>
                                </a:solidFill>
                                <a:latin typeface="Cambria Math" panose="02040503050406030204" pitchFamily="18" charset="0"/>
                              </a:rPr>
                              <m:t>𝑥</m:t>
                            </m:r>
                          </m:e>
                          <m:sub>
                            <m:r>
                              <a:rPr lang="en-US" sz="2000" b="0" i="1" smtClean="0">
                                <a:solidFill>
                                  <a:srgbClr val="000000"/>
                                </a:solidFill>
                                <a:latin typeface="Cambria Math" panose="02040503050406030204" pitchFamily="18" charset="0"/>
                              </a:rPr>
                              <m:t>𝑘</m:t>
                            </m:r>
                          </m:sub>
                        </m:sSub>
                        <m:r>
                          <a:rPr lang="en-US" sz="2000" b="0" i="1" smtClean="0">
                            <a:solidFill>
                              <a:srgbClr val="000000"/>
                            </a:solidFill>
                            <a:latin typeface="Cambria Math" panose="02040503050406030204" pitchFamily="18" charset="0"/>
                          </a:rPr>
                          <m:t>,</m:t>
                        </m:r>
                        <m:sSub>
                          <m:sSubPr>
                            <m:ctrlPr>
                              <a:rPr lang="en-US" sz="2000" i="1">
                                <a:solidFill>
                                  <a:srgbClr val="000000"/>
                                </a:solidFill>
                                <a:latin typeface="Cambria Math" panose="02040503050406030204" pitchFamily="18" charset="0"/>
                              </a:rPr>
                            </m:ctrlPr>
                          </m:sSubPr>
                          <m:e>
                            <m:r>
                              <a:rPr lang="en-US" sz="2000" b="0" i="1" smtClean="0">
                                <a:solidFill>
                                  <a:srgbClr val="000000"/>
                                </a:solidFill>
                                <a:latin typeface="Cambria Math" panose="02040503050406030204" pitchFamily="18" charset="0"/>
                              </a:rPr>
                              <m:t>𝑐</m:t>
                            </m:r>
                          </m:e>
                          <m:sub>
                            <m:r>
                              <a:rPr lang="en-US" sz="2000" b="0" i="1" smtClean="0">
                                <a:solidFill>
                                  <a:srgbClr val="000000"/>
                                </a:solidFill>
                                <a:latin typeface="Cambria Math" panose="02040503050406030204" pitchFamily="18" charset="0"/>
                              </a:rPr>
                              <m:t>𝑘</m:t>
                            </m:r>
                          </m:sub>
                        </m:sSub>
                      </m:e>
                    </m:d>
                    <m:r>
                      <a:rPr lang="en-US" sz="2000" i="1">
                        <a:solidFill>
                          <a:srgbClr val="000000"/>
                        </a:solidFill>
                        <a:latin typeface="Cambria Math" panose="02040503050406030204" pitchFamily="18" charset="0"/>
                      </a:rPr>
                      <m:t>=</m:t>
                    </m:r>
                    <m:d>
                      <m:dPr>
                        <m:begChr m:val="|"/>
                        <m:endChr m:val="⟩"/>
                        <m:ctrlPr>
                          <a:rPr lang="en-US" sz="2000" i="1">
                            <a:solidFill>
                              <a:srgbClr val="000000"/>
                            </a:solidFill>
                            <a:latin typeface="Cambria Math" panose="02040503050406030204" pitchFamily="18" charset="0"/>
                          </a:rPr>
                        </m:ctrlPr>
                      </m:dPr>
                      <m:e>
                        <m:sSub>
                          <m:sSubPr>
                            <m:ctrlPr>
                              <a:rPr lang="en-US" sz="2000" i="1" smtClean="0">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𝑐𝑜𝑛</m:t>
                            </m:r>
                          </m:e>
                          <m:sub>
                            <m:r>
                              <a:rPr lang="en-US" sz="2000" b="0" i="1" smtClean="0">
                                <a:solidFill>
                                  <a:srgbClr val="000000"/>
                                </a:solidFill>
                                <a:latin typeface="Cambria Math" panose="02040503050406030204" pitchFamily="18" charset="0"/>
                              </a:rPr>
                              <m:t>𝑘</m:t>
                            </m:r>
                          </m:sub>
                        </m:sSub>
                      </m:e>
                    </m:d>
                    <m:r>
                      <a:rPr lang="en-US" sz="2000" dirty="0" smtClean="0">
                        <a:solidFill>
                          <a:srgbClr val="000000"/>
                        </a:solidFill>
                        <a:latin typeface="Cambria Math" panose="02040503050406030204" pitchFamily="18" charset="0"/>
                        <a:ea typeface="Cambria Math" panose="02040503050406030204" pitchFamily="18" charset="0"/>
                      </a:rPr>
                      <m:t>⊗</m:t>
                    </m:r>
                    <m:d>
                      <m:dPr>
                        <m:begChr m:val="|"/>
                        <m:endChr m:val="⟩"/>
                        <m:ctrlPr>
                          <a:rPr lang="en-US" sz="2000" i="1">
                            <a:solidFill>
                              <a:srgbClr val="000000"/>
                            </a:solidFill>
                            <a:latin typeface="Cambria Math" panose="02040503050406030204" pitchFamily="18" charset="0"/>
                          </a:rPr>
                        </m:ctrlPr>
                      </m:dPr>
                      <m:e>
                        <m:r>
                          <a:rPr lang="en-US" sz="2000" i="1">
                            <a:solidFill>
                              <a:srgbClr val="000000"/>
                            </a:solidFill>
                            <a:latin typeface="Cambria Math" panose="02040503050406030204" pitchFamily="18" charset="0"/>
                          </a:rPr>
                          <m:t> </m:t>
                        </m:r>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𝑥</m:t>
                            </m:r>
                          </m:e>
                          <m:sub>
                            <m:r>
                              <a:rPr lang="en-US" sz="2000" b="0" i="1" smtClean="0">
                                <a:solidFill>
                                  <a:srgbClr val="000000"/>
                                </a:solidFill>
                                <a:latin typeface="Cambria Math" panose="02040503050406030204" pitchFamily="18" charset="0"/>
                              </a:rPr>
                              <m:t>𝑘</m:t>
                            </m:r>
                          </m:sub>
                        </m:sSub>
                      </m:e>
                    </m:d>
                  </m:oMath>
                </a14:m>
                <a:r>
                  <a:rPr lang="en-US" sz="2000" dirty="0">
                    <a:solidFill>
                      <a:srgbClr val="000000"/>
                    </a:solidFill>
                    <a:ea typeface="Cambria Math" panose="02040503050406030204" pitchFamily="18" charset="0"/>
                  </a:rPr>
                  <a:t> </a:t>
                </a:r>
                <a14:m>
                  <m:oMath xmlns:m="http://schemas.openxmlformats.org/officeDocument/2006/math">
                    <m:r>
                      <a:rPr lang="en-US" sz="2000" dirty="0">
                        <a:solidFill>
                          <a:srgbClr val="000000"/>
                        </a:solidFill>
                        <a:latin typeface="Cambria Math" panose="02040503050406030204" pitchFamily="18" charset="0"/>
                        <a:ea typeface="Cambria Math" panose="02040503050406030204" pitchFamily="18" charset="0"/>
                      </a:rPr>
                      <m:t>⊗</m:t>
                    </m:r>
                    <m:d>
                      <m:dPr>
                        <m:begChr m:val="|"/>
                        <m:endChr m:val="⟩"/>
                        <m:ctrlPr>
                          <a:rPr lang="en-US" sz="2000" i="1">
                            <a:solidFill>
                              <a:srgbClr val="000000"/>
                            </a:solidFill>
                            <a:latin typeface="Cambria Math" panose="02040503050406030204" pitchFamily="18" charset="0"/>
                          </a:rPr>
                        </m:ctrlPr>
                      </m:dPr>
                      <m:e>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𝑐</m:t>
                            </m:r>
                          </m:e>
                          <m:sub>
                            <m:r>
                              <a:rPr lang="en-US" sz="2000" b="0" i="1" smtClean="0">
                                <a:solidFill>
                                  <a:srgbClr val="000000"/>
                                </a:solidFill>
                                <a:latin typeface="Cambria Math" panose="02040503050406030204" pitchFamily="18" charset="0"/>
                              </a:rPr>
                              <m:t>𝑘</m:t>
                            </m:r>
                          </m:sub>
                        </m:sSub>
                      </m:e>
                    </m:d>
                  </m:oMath>
                </a14:m>
                <a:endParaRPr lang="en-US" sz="2000" dirty="0"/>
              </a:p>
            </p:txBody>
          </p:sp>
        </mc:Choice>
        <mc:Fallback xmlns="">
          <p:sp>
            <p:nvSpPr>
              <p:cNvPr id="10" name="Object 10">
                <a:extLst>
                  <a:ext uri="{FF2B5EF4-FFF2-40B4-BE49-F238E27FC236}">
                    <a16:creationId xmlns:a16="http://schemas.microsoft.com/office/drawing/2014/main" id="{607FBDBF-606F-F84E-8252-104000717B18}"/>
                  </a:ext>
                </a:extLst>
              </p:cNvPr>
              <p:cNvSpPr txBox="1">
                <a:spLocks noRot="1" noChangeAspect="1" noMove="1" noResize="1" noEditPoints="1" noAdjustHandles="1" noChangeArrowheads="1" noChangeShapeType="1" noTextEdit="1"/>
              </p:cNvSpPr>
              <p:nvPr/>
            </p:nvSpPr>
            <p:spPr bwMode="auto">
              <a:xfrm>
                <a:off x="882864" y="3236900"/>
                <a:ext cx="7285502" cy="369332"/>
              </a:xfrm>
              <a:prstGeom prst="rect">
                <a:avLst/>
              </a:prstGeom>
              <a:blipFill>
                <a:blip r:embed="rId2"/>
                <a:stretch>
                  <a:fillRect b="-2623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Object 10">
                <a:extLst>
                  <a:ext uri="{FF2B5EF4-FFF2-40B4-BE49-F238E27FC236}">
                    <a16:creationId xmlns:a16="http://schemas.microsoft.com/office/drawing/2014/main" id="{D826C0AB-3405-87D2-A602-F732475E83BD}"/>
                  </a:ext>
                </a:extLst>
              </p:cNvPr>
              <p:cNvSpPr txBox="1"/>
              <p:nvPr/>
            </p:nvSpPr>
            <p:spPr bwMode="auto">
              <a:xfrm>
                <a:off x="877647" y="4004649"/>
                <a:ext cx="7388705" cy="507740"/>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d>
                        <m:dPr>
                          <m:begChr m:val="|"/>
                          <m:endChr m:val="⟩"/>
                          <m:ctrlPr>
                            <a:rPr lang="en-US" sz="2000" i="1" smtClean="0">
                              <a:solidFill>
                                <a:srgbClr val="000000"/>
                              </a:solidFill>
                              <a:latin typeface="Cambria Math" panose="02040503050406030204" pitchFamily="18" charset="0"/>
                            </a:rPr>
                          </m:ctrlPr>
                        </m:dPr>
                        <m:e>
                          <m:sSub>
                            <m:sSubPr>
                              <m:ctrlPr>
                                <a:rPr lang="en-US" sz="2000" i="1">
                                  <a:solidFill>
                                    <a:srgbClr val="000000"/>
                                  </a:solidFill>
                                  <a:latin typeface="Cambria Math" panose="02040503050406030204" pitchFamily="18" charset="0"/>
                                </a:rPr>
                              </m:ctrlPr>
                            </m:sSubPr>
                            <m:e>
                              <m:r>
                                <a:rPr lang="en-US" sz="2000" b="0" i="1" smtClean="0">
                                  <a:solidFill>
                                    <a:srgbClr val="000000"/>
                                  </a:solidFill>
                                  <a:latin typeface="Cambria Math" panose="02040503050406030204" pitchFamily="18" charset="0"/>
                                  <a:ea typeface="Cambria Math" panose="02040503050406030204" pitchFamily="18" charset="0"/>
                                </a:rPr>
                                <m:t>𝜓</m:t>
                              </m:r>
                            </m:e>
                            <m:sub>
                              <m:r>
                                <a:rPr lang="en-US" sz="2000" b="0" i="1" smtClean="0">
                                  <a:solidFill>
                                    <a:srgbClr val="000000"/>
                                  </a:solidFill>
                                  <a:latin typeface="Cambria Math" panose="02040503050406030204" pitchFamily="18" charset="0"/>
                                </a:rPr>
                                <m:t>𝑘</m:t>
                              </m:r>
                              <m:r>
                                <a:rPr lang="en-US" sz="2000" b="0" i="1" smtClean="0">
                                  <a:solidFill>
                                    <a:srgbClr val="000000"/>
                                  </a:solidFill>
                                  <a:latin typeface="Cambria Math" panose="02040503050406030204" pitchFamily="18" charset="0"/>
                                </a:rPr>
                                <m:t>+1</m:t>
                              </m:r>
                            </m:sub>
                          </m:sSub>
                        </m:e>
                      </m:d>
                      <m:r>
                        <a:rPr lang="en-US" sz="2000" i="1">
                          <a:solidFill>
                            <a:srgbClr val="000000"/>
                          </a:solidFill>
                          <a:latin typeface="Cambria Math" panose="02040503050406030204" pitchFamily="18" charset="0"/>
                        </a:rPr>
                        <m:t>=</m:t>
                      </m:r>
                      <m:sSub>
                        <m:sSubPr>
                          <m:ctrlPr>
                            <a:rPr lang="en-US" sz="2000" i="1">
                              <a:solidFill>
                                <a:srgbClr val="000000"/>
                              </a:solidFill>
                              <a:latin typeface="Cambria Math" panose="02040503050406030204" pitchFamily="18" charset="0"/>
                            </a:rPr>
                          </m:ctrlPr>
                        </m:sSubPr>
                        <m:e>
                          <m:r>
                            <a:rPr lang="en-US" sz="2000" b="0" i="1" smtClean="0">
                              <a:solidFill>
                                <a:srgbClr val="000000"/>
                              </a:solidFill>
                              <a:latin typeface="Cambria Math" panose="02040503050406030204" pitchFamily="18" charset="0"/>
                              <a:ea typeface="Cambria Math" panose="02040503050406030204" pitchFamily="18" charset="0"/>
                            </a:rPr>
                            <m:t>𝑈</m:t>
                          </m:r>
                        </m:e>
                        <m:sub>
                          <m:r>
                            <a:rPr lang="en-US" sz="2000" i="1">
                              <a:solidFill>
                                <a:srgbClr val="000000"/>
                              </a:solidFill>
                              <a:latin typeface="Cambria Math" panose="02040503050406030204" pitchFamily="18" charset="0"/>
                            </a:rPr>
                            <m:t>𝑘</m:t>
                          </m:r>
                        </m:sub>
                      </m:sSub>
                      <m:d>
                        <m:dPr>
                          <m:begChr m:val="|"/>
                          <m:endChr m:val="⟩"/>
                          <m:ctrlPr>
                            <a:rPr lang="en-US" sz="2000" i="1">
                              <a:solidFill>
                                <a:srgbClr val="000000"/>
                              </a:solidFill>
                              <a:latin typeface="Cambria Math" panose="02040503050406030204" pitchFamily="18" charset="0"/>
                            </a:rPr>
                          </m:ctrlPr>
                        </m:dPr>
                        <m:e>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𝜓</m:t>
                              </m:r>
                            </m:e>
                            <m:sub>
                              <m:r>
                                <a:rPr lang="en-US" sz="2000" i="1">
                                  <a:solidFill>
                                    <a:srgbClr val="000000"/>
                                  </a:solidFill>
                                  <a:latin typeface="Cambria Math" panose="02040503050406030204" pitchFamily="18" charset="0"/>
                                </a:rPr>
                                <m:t>𝑘</m:t>
                              </m:r>
                            </m:sub>
                          </m:sSub>
                        </m:e>
                      </m:d>
                      <m:r>
                        <a:rPr lang="en-US" sz="2000" b="0" i="1" smtClean="0">
                          <a:solidFill>
                            <a:srgbClr val="000000"/>
                          </a:solidFill>
                          <a:latin typeface="Cambria Math" panose="02040503050406030204" pitchFamily="18" charset="0"/>
                        </a:rPr>
                        <m:t>         </m:t>
                      </m:r>
                      <m:groupChr>
                        <m:groupChrPr>
                          <m:chr m:val="→"/>
                          <m:vertJc m:val="bot"/>
                          <m:ctrlPr>
                            <a:rPr lang="en-US" sz="2000" i="1" smtClean="0">
                              <a:solidFill>
                                <a:srgbClr val="000000"/>
                              </a:solidFill>
                              <a:latin typeface="Cambria Math" panose="02040503050406030204" pitchFamily="18" charset="0"/>
                            </a:rPr>
                          </m:ctrlPr>
                        </m:groupChrPr>
                        <m:e>
                          <m:r>
                            <m:rPr>
                              <m:nor/>
                            </m:rPr>
                            <a:rPr lang="en-US" sz="2000" i="0" smtClean="0">
                              <a:solidFill>
                                <a:srgbClr val="000000"/>
                              </a:solidFill>
                              <a:latin typeface="Cambria Math" panose="02040503050406030204" pitchFamily="18" charset="0"/>
                            </a:rPr>
                            <m:t>yields</m:t>
                          </m:r>
                        </m:e>
                      </m:groupChr>
                      <m:r>
                        <a:rPr lang="en-US" sz="2000" b="0" i="1" smtClean="0">
                          <a:solidFill>
                            <a:srgbClr val="000000"/>
                          </a:solidFill>
                          <a:latin typeface="Cambria Math" panose="02040503050406030204" pitchFamily="18" charset="0"/>
                        </a:rPr>
                        <m:t>                 </m:t>
                      </m:r>
                      <m:d>
                        <m:dPr>
                          <m:begChr m:val="|"/>
                          <m:endChr m:val="⟩"/>
                          <m:ctrlPr>
                            <a:rPr lang="en-US" sz="2000" i="1">
                              <a:solidFill>
                                <a:srgbClr val="000000"/>
                              </a:solidFill>
                              <a:latin typeface="Cambria Math" panose="02040503050406030204" pitchFamily="18" charset="0"/>
                            </a:rPr>
                          </m:ctrlPr>
                        </m:dPr>
                        <m:e>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𝜓</m:t>
                              </m:r>
                            </m:e>
                            <m:sub>
                              <m:r>
                                <a:rPr lang="en-US" sz="2000" b="0" i="1" smtClean="0">
                                  <a:solidFill>
                                    <a:srgbClr val="000000"/>
                                  </a:solidFill>
                                  <a:latin typeface="Cambria Math" panose="02040503050406030204" pitchFamily="18" charset="0"/>
                                  <a:ea typeface="Cambria Math" panose="02040503050406030204" pitchFamily="18" charset="0"/>
                                </a:rPr>
                                <m:t>6</m:t>
                              </m:r>
                            </m:sub>
                          </m:sSub>
                        </m:e>
                      </m:d>
                      <m:r>
                        <a:rPr lang="en-US" sz="2000" b="0" i="1" smtClean="0">
                          <a:solidFill>
                            <a:srgbClr val="000000"/>
                          </a:solidFill>
                          <a:latin typeface="Cambria Math" panose="02040503050406030204" pitchFamily="18" charset="0"/>
                        </a:rPr>
                        <m:t>=</m:t>
                      </m:r>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𝑈</m:t>
                          </m:r>
                        </m:e>
                        <m:sub>
                          <m:r>
                            <a:rPr lang="en-US" sz="2000" b="0" i="1" smtClean="0">
                              <a:solidFill>
                                <a:srgbClr val="000000"/>
                              </a:solidFill>
                              <a:latin typeface="Cambria Math" panose="02040503050406030204" pitchFamily="18" charset="0"/>
                              <a:ea typeface="Cambria Math" panose="02040503050406030204" pitchFamily="18" charset="0"/>
                            </a:rPr>
                            <m:t>5</m:t>
                          </m:r>
                        </m:sub>
                      </m:sSub>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𝑈</m:t>
                          </m:r>
                        </m:e>
                        <m:sub>
                          <m:r>
                            <a:rPr lang="en-US" sz="2000" b="0" i="1" smtClean="0">
                              <a:solidFill>
                                <a:srgbClr val="000000"/>
                              </a:solidFill>
                              <a:latin typeface="Cambria Math" panose="02040503050406030204" pitchFamily="18" charset="0"/>
                              <a:ea typeface="Cambria Math" panose="02040503050406030204" pitchFamily="18" charset="0"/>
                            </a:rPr>
                            <m:t>4</m:t>
                          </m:r>
                        </m:sub>
                      </m:sSub>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𝑈</m:t>
                          </m:r>
                        </m:e>
                        <m:sub>
                          <m:r>
                            <a:rPr lang="en-US" sz="2000" b="0" i="1" smtClean="0">
                              <a:solidFill>
                                <a:srgbClr val="000000"/>
                              </a:solidFill>
                              <a:latin typeface="Cambria Math" panose="02040503050406030204" pitchFamily="18" charset="0"/>
                              <a:ea typeface="Cambria Math" panose="02040503050406030204" pitchFamily="18" charset="0"/>
                            </a:rPr>
                            <m:t>3</m:t>
                          </m:r>
                        </m:sub>
                      </m:sSub>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𝑈</m:t>
                          </m:r>
                        </m:e>
                        <m:sub>
                          <m:r>
                            <a:rPr lang="en-US" sz="2000" b="0" i="1" smtClean="0">
                              <a:solidFill>
                                <a:srgbClr val="000000"/>
                              </a:solidFill>
                              <a:latin typeface="Cambria Math" panose="02040503050406030204" pitchFamily="18" charset="0"/>
                              <a:ea typeface="Cambria Math" panose="02040503050406030204" pitchFamily="18" charset="0"/>
                            </a:rPr>
                            <m:t>2</m:t>
                          </m:r>
                        </m:sub>
                      </m:sSub>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𝑈</m:t>
                          </m:r>
                        </m:e>
                        <m:sub>
                          <m:r>
                            <a:rPr lang="en-US" sz="2000" b="0" i="1" smtClean="0">
                              <a:solidFill>
                                <a:srgbClr val="000000"/>
                              </a:solidFill>
                              <a:latin typeface="Cambria Math" panose="02040503050406030204" pitchFamily="18" charset="0"/>
                              <a:ea typeface="Cambria Math" panose="02040503050406030204" pitchFamily="18" charset="0"/>
                            </a:rPr>
                            <m:t>1</m:t>
                          </m:r>
                        </m:sub>
                      </m:sSub>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𝑈</m:t>
                          </m:r>
                        </m:e>
                        <m:sub>
                          <m:r>
                            <a:rPr lang="en-US" sz="2000" b="0" i="1" smtClean="0">
                              <a:solidFill>
                                <a:srgbClr val="000000"/>
                              </a:solidFill>
                              <a:latin typeface="Cambria Math" panose="02040503050406030204" pitchFamily="18" charset="0"/>
                              <a:ea typeface="Cambria Math" panose="02040503050406030204" pitchFamily="18" charset="0"/>
                            </a:rPr>
                            <m:t>0</m:t>
                          </m:r>
                        </m:sub>
                      </m:sSub>
                      <m:d>
                        <m:dPr>
                          <m:begChr m:val="|"/>
                          <m:endChr m:val="⟩"/>
                          <m:ctrlPr>
                            <a:rPr lang="en-US" sz="2000" i="1">
                              <a:solidFill>
                                <a:srgbClr val="000000"/>
                              </a:solidFill>
                              <a:latin typeface="Cambria Math" panose="02040503050406030204" pitchFamily="18" charset="0"/>
                            </a:rPr>
                          </m:ctrlPr>
                        </m:dPr>
                        <m:e>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𝜓</m:t>
                              </m:r>
                            </m:e>
                            <m:sub>
                              <m:r>
                                <a:rPr lang="en-US" sz="2000" b="0" i="1" smtClean="0">
                                  <a:solidFill>
                                    <a:srgbClr val="000000"/>
                                  </a:solidFill>
                                  <a:latin typeface="Cambria Math" panose="02040503050406030204" pitchFamily="18" charset="0"/>
                                  <a:ea typeface="Cambria Math" panose="02040503050406030204" pitchFamily="18" charset="0"/>
                                </a:rPr>
                                <m:t>0</m:t>
                              </m:r>
                            </m:sub>
                          </m:sSub>
                        </m:e>
                      </m:d>
                    </m:oMath>
                  </m:oMathPara>
                </a14:m>
                <a:endParaRPr lang="en-US" sz="2000" dirty="0"/>
              </a:p>
            </p:txBody>
          </p:sp>
        </mc:Choice>
        <mc:Fallback xmlns="">
          <p:sp>
            <p:nvSpPr>
              <p:cNvPr id="12" name="Object 10">
                <a:extLst>
                  <a:ext uri="{FF2B5EF4-FFF2-40B4-BE49-F238E27FC236}">
                    <a16:creationId xmlns:a16="http://schemas.microsoft.com/office/drawing/2014/main" id="{D826C0AB-3405-87D2-A602-F732475E83BD}"/>
                  </a:ext>
                </a:extLst>
              </p:cNvPr>
              <p:cNvSpPr txBox="1">
                <a:spLocks noRot="1" noChangeAspect="1" noMove="1" noResize="1" noEditPoints="1" noAdjustHandles="1" noChangeArrowheads="1" noChangeShapeType="1" noTextEdit="1"/>
              </p:cNvSpPr>
              <p:nvPr/>
            </p:nvSpPr>
            <p:spPr bwMode="auto">
              <a:xfrm>
                <a:off x="877647" y="4004649"/>
                <a:ext cx="7388705" cy="507740"/>
              </a:xfrm>
              <a:prstGeom prst="rect">
                <a:avLst/>
              </a:prstGeom>
              <a:blipFill>
                <a:blip r:embed="rId3"/>
                <a:stretch>
                  <a:fillRect b="-241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Object 10">
                <a:extLst>
                  <a:ext uri="{FF2B5EF4-FFF2-40B4-BE49-F238E27FC236}">
                    <a16:creationId xmlns:a16="http://schemas.microsoft.com/office/drawing/2014/main" id="{11DCE1C3-187A-F2FA-6FB7-D788E2F57DEF}"/>
                  </a:ext>
                </a:extLst>
              </p:cNvPr>
              <p:cNvSpPr txBox="1"/>
              <p:nvPr/>
            </p:nvSpPr>
            <p:spPr bwMode="auto">
              <a:xfrm>
                <a:off x="845954" y="5105315"/>
                <a:ext cx="1803330" cy="369332"/>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d>
                        <m:dPr>
                          <m:begChr m:val="|"/>
                          <m:endChr m:val="⟩"/>
                          <m:ctrlPr>
                            <a:rPr lang="en-US" sz="2000" i="1" smtClean="0">
                              <a:solidFill>
                                <a:schemeClr val="tx1"/>
                              </a:solidFill>
                              <a:latin typeface="Cambria Math" panose="02040503050406030204" pitchFamily="18" charset="0"/>
                            </a:rPr>
                          </m:ctrlPr>
                        </m:dPr>
                        <m:e>
                          <m:sSub>
                            <m:sSubPr>
                              <m:ctrlPr>
                                <a:rPr lang="en-US" sz="2000" i="1">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ea typeface="Cambria Math" panose="02040503050406030204" pitchFamily="18" charset="0"/>
                                </a:rPr>
                                <m:t>𝜓</m:t>
                              </m:r>
                            </m:e>
                            <m:sub>
                              <m:r>
                                <a:rPr lang="en-US" sz="2000" b="0" i="1" smtClean="0">
                                  <a:solidFill>
                                    <a:schemeClr val="tx1"/>
                                  </a:solidFill>
                                  <a:latin typeface="Cambria Math" panose="02040503050406030204" pitchFamily="18" charset="0"/>
                                  <a:ea typeface="Cambria Math" panose="02040503050406030204" pitchFamily="18" charset="0"/>
                                </a:rPr>
                                <m:t>0</m:t>
                              </m:r>
                            </m:sub>
                          </m:sSub>
                        </m:e>
                      </m:d>
                      <m:r>
                        <a:rPr lang="en-US" sz="2000" b="0" i="1" smtClean="0">
                          <a:solidFill>
                            <a:schemeClr val="tx1"/>
                          </a:solidFill>
                          <a:latin typeface="Cambria Math" panose="02040503050406030204" pitchFamily="18" charset="0"/>
                        </a:rPr>
                        <m:t>=</m:t>
                      </m:r>
                      <m:d>
                        <m:dPr>
                          <m:begChr m:val="|"/>
                          <m:endChr m:val="⟩"/>
                          <m:ctrlPr>
                            <a:rPr lang="en-US" sz="2000" i="1" smtClean="0">
                              <a:solidFill>
                                <a:schemeClr val="tx1"/>
                              </a:solidFill>
                              <a:latin typeface="Cambria Math" panose="02040503050406030204" pitchFamily="18" charset="0"/>
                            </a:rPr>
                          </m:ctrlPr>
                        </m:dPr>
                        <m:e>
                          <m:r>
                            <a:rPr lang="en-US" sz="2000" b="0" i="1" smtClean="0">
                              <a:solidFill>
                                <a:schemeClr val="tx1"/>
                              </a:solidFill>
                              <a:latin typeface="Cambria Math" panose="02040503050406030204" pitchFamily="18" charset="0"/>
                            </a:rPr>
                            <m:t>0,0,</m:t>
                          </m:r>
                          <m:r>
                            <a:rPr lang="en-US" sz="2000" i="1" smtClean="0">
                              <a:solidFill>
                                <a:schemeClr val="tx1"/>
                              </a:solidFill>
                              <a:latin typeface="Cambria Math" panose="02040503050406030204" pitchFamily="18" charset="0"/>
                            </a:rPr>
                            <m:t>0</m:t>
                          </m:r>
                        </m:e>
                      </m:d>
                    </m:oMath>
                  </m:oMathPara>
                </a14:m>
                <a:endParaRPr lang="en-US" sz="2000" dirty="0">
                  <a:solidFill>
                    <a:schemeClr val="tx1"/>
                  </a:solidFill>
                </a:endParaRPr>
              </a:p>
            </p:txBody>
          </p:sp>
        </mc:Choice>
        <mc:Fallback xmlns="">
          <p:sp>
            <p:nvSpPr>
              <p:cNvPr id="15" name="Object 10">
                <a:extLst>
                  <a:ext uri="{FF2B5EF4-FFF2-40B4-BE49-F238E27FC236}">
                    <a16:creationId xmlns:a16="http://schemas.microsoft.com/office/drawing/2014/main" id="{11DCE1C3-187A-F2FA-6FB7-D788E2F57DEF}"/>
                  </a:ext>
                </a:extLst>
              </p:cNvPr>
              <p:cNvSpPr txBox="1">
                <a:spLocks noRot="1" noChangeAspect="1" noMove="1" noResize="1" noEditPoints="1" noAdjustHandles="1" noChangeArrowheads="1" noChangeShapeType="1" noTextEdit="1"/>
              </p:cNvSpPr>
              <p:nvPr/>
            </p:nvSpPr>
            <p:spPr bwMode="auto">
              <a:xfrm>
                <a:off x="845954" y="5105315"/>
                <a:ext cx="1803330" cy="369332"/>
              </a:xfrm>
              <a:prstGeom prst="rect">
                <a:avLst/>
              </a:prstGeom>
              <a:blipFill>
                <a:blip r:embed="rId4"/>
                <a:stretch>
                  <a:fillRect b="-262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Текстово поле 16">
                <a:extLst>
                  <a:ext uri="{FF2B5EF4-FFF2-40B4-BE49-F238E27FC236}">
                    <a16:creationId xmlns:a16="http://schemas.microsoft.com/office/drawing/2014/main" id="{D80153A6-D91F-4649-BD00-D08438ECC12E}"/>
                  </a:ext>
                </a:extLst>
              </p:cNvPr>
              <p:cNvSpPr txBox="1"/>
              <p:nvPr/>
            </p:nvSpPr>
            <p:spPr>
              <a:xfrm>
                <a:off x="910190" y="3700839"/>
                <a:ext cx="1862789" cy="369332"/>
              </a:xfrm>
              <a:prstGeom prst="rect">
                <a:avLst/>
              </a:prstGeom>
              <a:noFill/>
            </p:spPr>
            <p:txBody>
              <a:bodyPr wrap="square">
                <a:spAutoFit/>
              </a:bodyPr>
              <a:lstStyle/>
              <a:p>
                <a:r>
                  <a:rPr lang="en-US" sz="1800" dirty="0">
                    <a:solidFill>
                      <a:srgbClr val="000000"/>
                    </a:solidFill>
                  </a:rPr>
                  <a:t>Dim[</a:t>
                </a:r>
                <a14:m>
                  <m:oMath xmlns:m="http://schemas.openxmlformats.org/officeDocument/2006/math">
                    <m:d>
                      <m:dPr>
                        <m:begChr m:val="|"/>
                        <m:endChr m:val="⟩"/>
                        <m:ctrlPr>
                          <a:rPr lang="en-US" sz="1800" i="1" smtClean="0">
                            <a:solidFill>
                              <a:srgbClr val="000000"/>
                            </a:solidFill>
                            <a:latin typeface="Cambria Math" panose="02040503050406030204" pitchFamily="18" charset="0"/>
                          </a:rPr>
                        </m:ctrlPr>
                      </m:dPr>
                      <m:e>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𝑐𝑜𝑛</m:t>
                            </m:r>
                          </m:e>
                          <m:sub>
                            <m:r>
                              <a:rPr lang="en-US" i="1">
                                <a:solidFill>
                                  <a:srgbClr val="000000"/>
                                </a:solidFill>
                                <a:latin typeface="Cambria Math" panose="02040503050406030204" pitchFamily="18" charset="0"/>
                              </a:rPr>
                              <m:t>𝑘</m:t>
                            </m:r>
                          </m:sub>
                        </m:sSub>
                      </m:e>
                    </m:d>
                    <m:r>
                      <a:rPr lang="en-US" b="0" i="1" smtClean="0">
                        <a:solidFill>
                          <a:srgbClr val="000000"/>
                        </a:solidFill>
                        <a:latin typeface="Cambria Math" panose="02040503050406030204" pitchFamily="18" charset="0"/>
                      </a:rPr>
                      <m:t>]</m:t>
                    </m:r>
                  </m:oMath>
                </a14:m>
                <a:r>
                  <a:rPr lang="en-GB" dirty="0"/>
                  <a:t> = </a:t>
                </a:r>
                <a:r>
                  <a:rPr lang="en-US" dirty="0">
                    <a:solidFill>
                      <a:srgbClr val="000000"/>
                    </a:solidFill>
                  </a:rPr>
                  <a:t>2</a:t>
                </a:r>
                <a:endParaRPr lang="en-GB" dirty="0"/>
              </a:p>
            </p:txBody>
          </p:sp>
        </mc:Choice>
        <mc:Fallback xmlns="">
          <p:sp>
            <p:nvSpPr>
              <p:cNvPr id="17" name="Текстово поле 16">
                <a:extLst>
                  <a:ext uri="{FF2B5EF4-FFF2-40B4-BE49-F238E27FC236}">
                    <a16:creationId xmlns:a16="http://schemas.microsoft.com/office/drawing/2014/main" id="{D80153A6-D91F-4649-BD00-D08438ECC12E}"/>
                  </a:ext>
                </a:extLst>
              </p:cNvPr>
              <p:cNvSpPr txBox="1">
                <a:spLocks noRot="1" noChangeAspect="1" noMove="1" noResize="1" noEditPoints="1" noAdjustHandles="1" noChangeArrowheads="1" noChangeShapeType="1" noTextEdit="1"/>
              </p:cNvSpPr>
              <p:nvPr/>
            </p:nvSpPr>
            <p:spPr>
              <a:xfrm>
                <a:off x="910190" y="3700839"/>
                <a:ext cx="1862789" cy="369332"/>
              </a:xfrm>
              <a:prstGeom prst="rect">
                <a:avLst/>
              </a:prstGeom>
              <a:blipFill>
                <a:blip r:embed="rId5"/>
                <a:stretch>
                  <a:fillRect l="-2614"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Текстово поле 17">
                <a:extLst>
                  <a:ext uri="{FF2B5EF4-FFF2-40B4-BE49-F238E27FC236}">
                    <a16:creationId xmlns:a16="http://schemas.microsoft.com/office/drawing/2014/main" id="{429A1327-FCCC-11B9-CC89-C662682B90C2}"/>
                  </a:ext>
                </a:extLst>
              </p:cNvPr>
              <p:cNvSpPr txBox="1"/>
              <p:nvPr/>
            </p:nvSpPr>
            <p:spPr>
              <a:xfrm>
                <a:off x="2781218" y="3663784"/>
                <a:ext cx="1862790" cy="369332"/>
              </a:xfrm>
              <a:prstGeom prst="rect">
                <a:avLst/>
              </a:prstGeom>
              <a:noFill/>
            </p:spPr>
            <p:txBody>
              <a:bodyPr wrap="square">
                <a:spAutoFit/>
              </a:bodyPr>
              <a:lstStyle/>
              <a:p>
                <a:r>
                  <a:rPr lang="en-US" sz="1800" dirty="0">
                    <a:solidFill>
                      <a:srgbClr val="000000"/>
                    </a:solidFill>
                  </a:rPr>
                  <a:t>Dim[</a:t>
                </a:r>
                <a14:m>
                  <m:oMath xmlns:m="http://schemas.openxmlformats.org/officeDocument/2006/math">
                    <m:d>
                      <m:dPr>
                        <m:begChr m:val="|"/>
                        <m:endChr m:val="⟩"/>
                        <m:ctrlPr>
                          <a:rPr lang="en-US" sz="1800" i="1" smtClean="0">
                            <a:solidFill>
                              <a:srgbClr val="000000"/>
                            </a:solidFill>
                            <a:latin typeface="Cambria Math" panose="02040503050406030204" pitchFamily="18" charset="0"/>
                          </a:rPr>
                        </m:ctrlPr>
                      </m:dPr>
                      <m:e>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𝑥</m:t>
                            </m:r>
                          </m:e>
                          <m:sub>
                            <m:r>
                              <a:rPr lang="en-US" i="1">
                                <a:solidFill>
                                  <a:srgbClr val="000000"/>
                                </a:solidFill>
                                <a:latin typeface="Cambria Math" panose="02040503050406030204" pitchFamily="18" charset="0"/>
                              </a:rPr>
                              <m:t>𝑘</m:t>
                            </m:r>
                          </m:sub>
                        </m:sSub>
                      </m:e>
                    </m:d>
                    <m:r>
                      <a:rPr lang="en-US" b="0" i="1" smtClean="0">
                        <a:solidFill>
                          <a:srgbClr val="000000"/>
                        </a:solidFill>
                        <a:latin typeface="Cambria Math" panose="02040503050406030204" pitchFamily="18" charset="0"/>
                      </a:rPr>
                      <m:t>]</m:t>
                    </m:r>
                  </m:oMath>
                </a14:m>
                <a:r>
                  <a:rPr lang="en-GB" dirty="0"/>
                  <a:t> = </a:t>
                </a:r>
                <a:r>
                  <a:rPr lang="en-US" dirty="0">
                    <a:solidFill>
                      <a:srgbClr val="000000"/>
                    </a:solidFill>
                  </a:rPr>
                  <a:t>2^m</a:t>
                </a:r>
                <a:endParaRPr lang="en-GB" dirty="0"/>
              </a:p>
            </p:txBody>
          </p:sp>
        </mc:Choice>
        <mc:Fallback xmlns="">
          <p:sp>
            <p:nvSpPr>
              <p:cNvPr id="18" name="Текстово поле 17">
                <a:extLst>
                  <a:ext uri="{FF2B5EF4-FFF2-40B4-BE49-F238E27FC236}">
                    <a16:creationId xmlns:a16="http://schemas.microsoft.com/office/drawing/2014/main" id="{429A1327-FCCC-11B9-CC89-C662682B90C2}"/>
                  </a:ext>
                </a:extLst>
              </p:cNvPr>
              <p:cNvSpPr txBox="1">
                <a:spLocks noRot="1" noChangeAspect="1" noMove="1" noResize="1" noEditPoints="1" noAdjustHandles="1" noChangeArrowheads="1" noChangeShapeType="1" noTextEdit="1"/>
              </p:cNvSpPr>
              <p:nvPr/>
            </p:nvSpPr>
            <p:spPr>
              <a:xfrm>
                <a:off x="2781218" y="3663784"/>
                <a:ext cx="1862790" cy="369332"/>
              </a:xfrm>
              <a:prstGeom prst="rect">
                <a:avLst/>
              </a:prstGeom>
              <a:blipFill>
                <a:blip r:embed="rId6"/>
                <a:stretch>
                  <a:fillRect l="-2614" t="-8197" r="-32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Текстово поле 18">
                <a:extLst>
                  <a:ext uri="{FF2B5EF4-FFF2-40B4-BE49-F238E27FC236}">
                    <a16:creationId xmlns:a16="http://schemas.microsoft.com/office/drawing/2014/main" id="{5C92434C-4791-5D01-F4B5-2B3D8538110A}"/>
                  </a:ext>
                </a:extLst>
              </p:cNvPr>
              <p:cNvSpPr txBox="1"/>
              <p:nvPr/>
            </p:nvSpPr>
            <p:spPr>
              <a:xfrm>
                <a:off x="4762360" y="3668407"/>
                <a:ext cx="1676780" cy="369332"/>
              </a:xfrm>
              <a:prstGeom prst="rect">
                <a:avLst/>
              </a:prstGeom>
              <a:noFill/>
            </p:spPr>
            <p:txBody>
              <a:bodyPr wrap="square">
                <a:spAutoFit/>
              </a:bodyPr>
              <a:lstStyle/>
              <a:p>
                <a:r>
                  <a:rPr lang="en-US" sz="1800" dirty="0">
                    <a:solidFill>
                      <a:srgbClr val="000000"/>
                    </a:solidFill>
                  </a:rPr>
                  <a:t>Dim[</a:t>
                </a:r>
                <a14:m>
                  <m:oMath xmlns:m="http://schemas.openxmlformats.org/officeDocument/2006/math">
                    <m:d>
                      <m:dPr>
                        <m:begChr m:val="|"/>
                        <m:endChr m:val="⟩"/>
                        <m:ctrlPr>
                          <a:rPr lang="en-US" sz="1800" i="1" smtClean="0">
                            <a:solidFill>
                              <a:srgbClr val="000000"/>
                            </a:solidFill>
                            <a:latin typeface="Cambria Math" panose="02040503050406030204" pitchFamily="18" charset="0"/>
                          </a:rPr>
                        </m:ctrlPr>
                      </m:dPr>
                      <m:e>
                        <m:sSub>
                          <m:sSubPr>
                            <m:ctrlPr>
                              <a:rPr lang="en-US" i="1">
                                <a:solidFill>
                                  <a:srgbClr val="000000"/>
                                </a:solidFill>
                                <a:latin typeface="Cambria Math" panose="02040503050406030204" pitchFamily="18" charset="0"/>
                              </a:rPr>
                            </m:ctrlPr>
                          </m:sSubPr>
                          <m:e>
                            <m:r>
                              <a:rPr lang="en-US" b="0" i="1" smtClean="0">
                                <a:solidFill>
                                  <a:srgbClr val="000000"/>
                                </a:solidFill>
                                <a:latin typeface="Cambria Math" panose="02040503050406030204" pitchFamily="18" charset="0"/>
                              </a:rPr>
                              <m:t>𝑐</m:t>
                            </m:r>
                          </m:e>
                          <m:sub>
                            <m:r>
                              <a:rPr lang="en-US" i="1">
                                <a:solidFill>
                                  <a:srgbClr val="000000"/>
                                </a:solidFill>
                                <a:latin typeface="Cambria Math" panose="02040503050406030204" pitchFamily="18" charset="0"/>
                              </a:rPr>
                              <m:t>𝑘</m:t>
                            </m:r>
                          </m:sub>
                        </m:sSub>
                      </m:e>
                    </m:d>
                    <m:r>
                      <a:rPr lang="en-US" b="0" i="1" smtClean="0">
                        <a:solidFill>
                          <a:srgbClr val="000000"/>
                        </a:solidFill>
                        <a:latin typeface="Cambria Math" panose="02040503050406030204" pitchFamily="18" charset="0"/>
                      </a:rPr>
                      <m:t>]</m:t>
                    </m:r>
                  </m:oMath>
                </a14:m>
                <a:r>
                  <a:rPr lang="en-GB" dirty="0"/>
                  <a:t> = </a:t>
                </a:r>
                <a:r>
                  <a:rPr lang="en-US" dirty="0">
                    <a:solidFill>
                      <a:srgbClr val="000000"/>
                    </a:solidFill>
                  </a:rPr>
                  <a:t>m</a:t>
                </a:r>
                <a:endParaRPr lang="en-GB" dirty="0"/>
              </a:p>
            </p:txBody>
          </p:sp>
        </mc:Choice>
        <mc:Fallback xmlns="">
          <p:sp>
            <p:nvSpPr>
              <p:cNvPr id="19" name="Текстово поле 18">
                <a:extLst>
                  <a:ext uri="{FF2B5EF4-FFF2-40B4-BE49-F238E27FC236}">
                    <a16:creationId xmlns:a16="http://schemas.microsoft.com/office/drawing/2014/main" id="{5C92434C-4791-5D01-F4B5-2B3D8538110A}"/>
                  </a:ext>
                </a:extLst>
              </p:cNvPr>
              <p:cNvSpPr txBox="1">
                <a:spLocks noRot="1" noChangeAspect="1" noMove="1" noResize="1" noEditPoints="1" noAdjustHandles="1" noChangeArrowheads="1" noChangeShapeType="1" noTextEdit="1"/>
              </p:cNvSpPr>
              <p:nvPr/>
            </p:nvSpPr>
            <p:spPr>
              <a:xfrm>
                <a:off x="4762360" y="3668407"/>
                <a:ext cx="1676780" cy="369332"/>
              </a:xfrm>
              <a:prstGeom prst="rect">
                <a:avLst/>
              </a:prstGeom>
              <a:blipFill>
                <a:blip r:embed="rId7"/>
                <a:stretch>
                  <a:fillRect l="-2909" t="-10000" b="-26667"/>
                </a:stretch>
              </a:blipFill>
            </p:spPr>
            <p:txBody>
              <a:bodyPr/>
              <a:lstStyle/>
              <a:p>
                <a:r>
                  <a:rPr lang="en-US">
                    <a:noFill/>
                  </a:rPr>
                  <a:t> </a:t>
                </a:r>
              </a:p>
            </p:txBody>
          </p:sp>
        </mc:Fallback>
      </mc:AlternateContent>
      <p:pic>
        <p:nvPicPr>
          <p:cNvPr id="25" name="Картина 24">
            <a:extLst>
              <a:ext uri="{FF2B5EF4-FFF2-40B4-BE49-F238E27FC236}">
                <a16:creationId xmlns:a16="http://schemas.microsoft.com/office/drawing/2014/main" id="{04BE282C-B741-4F19-BD20-2471E1DC9AE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8232" y="620714"/>
            <a:ext cx="6887536" cy="2724530"/>
          </a:xfrm>
          <a:prstGeom prst="rect">
            <a:avLst/>
          </a:prstGeom>
        </p:spPr>
      </p:pic>
      <p:sp>
        <p:nvSpPr>
          <p:cNvPr id="26" name="Текстово поле 25">
            <a:extLst>
              <a:ext uri="{FF2B5EF4-FFF2-40B4-BE49-F238E27FC236}">
                <a16:creationId xmlns:a16="http://schemas.microsoft.com/office/drawing/2014/main" id="{DF5B7355-3B83-6720-5FCA-EC1F953229CA}"/>
              </a:ext>
            </a:extLst>
          </p:cNvPr>
          <p:cNvSpPr txBox="1"/>
          <p:nvPr/>
        </p:nvSpPr>
        <p:spPr>
          <a:xfrm>
            <a:off x="917611" y="4600825"/>
            <a:ext cx="2795002" cy="461665"/>
          </a:xfrm>
          <a:prstGeom prst="rect">
            <a:avLst/>
          </a:prstGeom>
          <a:noFill/>
        </p:spPr>
        <p:txBody>
          <a:bodyPr wrap="square">
            <a:spAutoFit/>
          </a:bodyPr>
          <a:lstStyle/>
          <a:p>
            <a:pPr algn="just"/>
            <a:r>
              <a:rPr lang="en-US" sz="2400" dirty="0">
                <a:solidFill>
                  <a:schemeClr val="bg1"/>
                </a:solidFill>
                <a:latin typeface="Arial" pitchFamily="34" charset="0"/>
                <a:cs typeface="Arial" pitchFamily="34" charset="0"/>
              </a:rPr>
              <a:t>Initial State:</a:t>
            </a:r>
          </a:p>
        </p:txBody>
      </p:sp>
      <mc:AlternateContent xmlns:mc="http://schemas.openxmlformats.org/markup-compatibility/2006" xmlns:a14="http://schemas.microsoft.com/office/drawing/2010/main">
        <mc:Choice Requires="a14">
          <p:sp>
            <p:nvSpPr>
              <p:cNvPr id="27" name="Object 10">
                <a:extLst>
                  <a:ext uri="{FF2B5EF4-FFF2-40B4-BE49-F238E27FC236}">
                    <a16:creationId xmlns:a16="http://schemas.microsoft.com/office/drawing/2014/main" id="{82FEAF78-FE49-78B3-7AAC-0873626D5CDA}"/>
                  </a:ext>
                </a:extLst>
              </p:cNvPr>
              <p:cNvSpPr txBox="1"/>
              <p:nvPr/>
            </p:nvSpPr>
            <p:spPr bwMode="auto">
              <a:xfrm>
                <a:off x="839287" y="5486158"/>
                <a:ext cx="7388705" cy="507740"/>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US" sz="2000" i="1" smtClean="0">
                              <a:solidFill>
                                <a:schemeClr val="tx2">
                                  <a:lumMod val="40000"/>
                                  <a:lumOff val="60000"/>
                                </a:schemeClr>
                              </a:solidFill>
                              <a:latin typeface="Cambria Math" panose="02040503050406030204" pitchFamily="18" charset="0"/>
                            </a:rPr>
                          </m:ctrlPr>
                        </m:sSubPr>
                        <m:e>
                          <m:r>
                            <a:rPr lang="en-US" sz="2000" i="1">
                              <a:solidFill>
                                <a:schemeClr val="tx2">
                                  <a:lumMod val="40000"/>
                                  <a:lumOff val="60000"/>
                                </a:schemeClr>
                              </a:solidFill>
                              <a:latin typeface="Cambria Math" panose="02040503050406030204" pitchFamily="18" charset="0"/>
                              <a:ea typeface="Cambria Math" panose="02040503050406030204" pitchFamily="18" charset="0"/>
                            </a:rPr>
                            <m:t>𝑈</m:t>
                          </m:r>
                        </m:e>
                        <m:sub>
                          <m:r>
                            <a:rPr lang="en-US" sz="2000" b="0" i="1" smtClean="0">
                              <a:solidFill>
                                <a:schemeClr val="tx2">
                                  <a:lumMod val="40000"/>
                                  <a:lumOff val="60000"/>
                                </a:schemeClr>
                              </a:solidFill>
                              <a:latin typeface="Cambria Math" panose="02040503050406030204" pitchFamily="18" charset="0"/>
                              <a:ea typeface="Cambria Math" panose="02040503050406030204" pitchFamily="18" charset="0"/>
                            </a:rPr>
                            <m:t>0</m:t>
                          </m:r>
                        </m:sub>
                      </m:sSub>
                      <m:r>
                        <a:rPr lang="en-US" sz="2000" b="0" i="1" smtClean="0">
                          <a:solidFill>
                            <a:schemeClr val="tx2">
                              <a:lumMod val="40000"/>
                              <a:lumOff val="60000"/>
                            </a:schemeClr>
                          </a:solidFill>
                          <a:latin typeface="Cambria Math" panose="02040503050406030204" pitchFamily="18" charset="0"/>
                        </a:rPr>
                        <m:t>=</m:t>
                      </m:r>
                      <m:d>
                        <m:dPr>
                          <m:begChr m:val="{"/>
                          <m:endChr m:val=""/>
                          <m:ctrlPr>
                            <a:rPr lang="en-US" sz="2000" b="0" i="1" smtClean="0">
                              <a:solidFill>
                                <a:schemeClr val="tx2">
                                  <a:lumMod val="40000"/>
                                  <a:lumOff val="60000"/>
                                </a:schemeClr>
                              </a:solidFill>
                              <a:latin typeface="Cambria Math" panose="02040503050406030204" pitchFamily="18" charset="0"/>
                            </a:rPr>
                          </m:ctrlPr>
                        </m:dPr>
                        <m:e>
                          <m:eqArr>
                            <m:eqArrPr>
                              <m:ctrlPr>
                                <a:rPr lang="en-US" sz="2000" b="0" i="1" smtClean="0">
                                  <a:solidFill>
                                    <a:schemeClr val="tx2">
                                      <a:lumMod val="40000"/>
                                      <a:lumOff val="60000"/>
                                    </a:schemeClr>
                                  </a:solidFill>
                                  <a:latin typeface="Cambria Math" panose="02040503050406030204" pitchFamily="18" charset="0"/>
                                </a:rPr>
                              </m:ctrlPr>
                            </m:eqArrPr>
                            <m:e>
                              <m:sSub>
                                <m:sSubPr>
                                  <m:ctrlPr>
                                    <a:rPr lang="en-US" sz="2000" i="1">
                                      <a:solidFill>
                                        <a:schemeClr val="tx2">
                                          <a:lumMod val="40000"/>
                                          <a:lumOff val="60000"/>
                                        </a:schemeClr>
                                      </a:solidFill>
                                      <a:latin typeface="Cambria Math" panose="02040503050406030204" pitchFamily="18" charset="0"/>
                                    </a:rPr>
                                  </m:ctrlPr>
                                </m:sSubPr>
                                <m:e>
                                  <m:acc>
                                    <m:accPr>
                                      <m:chr m:val="̂"/>
                                      <m:ctrlPr>
                                        <a:rPr lang="en-US" sz="2000" i="1">
                                          <a:solidFill>
                                            <a:schemeClr val="tx2">
                                              <a:lumMod val="40000"/>
                                              <a:lumOff val="60000"/>
                                            </a:schemeClr>
                                          </a:solidFill>
                                          <a:latin typeface="Cambria Math" panose="02040503050406030204" pitchFamily="18" charset="0"/>
                                        </a:rPr>
                                      </m:ctrlPr>
                                    </m:accPr>
                                    <m:e>
                                      <m:r>
                                        <a:rPr lang="en-US" sz="2000" i="1">
                                          <a:solidFill>
                                            <a:schemeClr val="tx2">
                                              <a:lumMod val="40000"/>
                                              <a:lumOff val="60000"/>
                                            </a:schemeClr>
                                          </a:solidFill>
                                          <a:latin typeface="Cambria Math" panose="02040503050406030204" pitchFamily="18" charset="0"/>
                                        </a:rPr>
                                        <m:t>𝐼</m:t>
                                      </m:r>
                                    </m:e>
                                  </m:acc>
                                </m:e>
                                <m:sub>
                                  <m:r>
                                    <a:rPr lang="en-US" sz="2000" i="1">
                                      <a:solidFill>
                                        <a:schemeClr val="tx2">
                                          <a:lumMod val="40000"/>
                                          <a:lumOff val="60000"/>
                                        </a:schemeClr>
                                      </a:solidFill>
                                      <a:latin typeface="Cambria Math" panose="02040503050406030204" pitchFamily="18" charset="0"/>
                                    </a:rPr>
                                    <m:t>2</m:t>
                                  </m:r>
                                </m:sub>
                              </m:sSub>
                              <m:r>
                                <m:rPr>
                                  <m:nor/>
                                </m:rPr>
                                <a:rPr lang="en-US" sz="2000" dirty="0">
                                  <a:solidFill>
                                    <a:schemeClr val="tx2">
                                      <a:lumMod val="40000"/>
                                      <a:lumOff val="60000"/>
                                    </a:schemeClr>
                                  </a:solidFill>
                                  <a:ea typeface="Cambria Math" panose="02040503050406030204" pitchFamily="18" charset="0"/>
                                </a:rPr>
                                <m:t> </m:t>
                              </m:r>
                              <m:r>
                                <a:rPr lang="en-US" sz="2000" dirty="0">
                                  <a:solidFill>
                                    <a:schemeClr val="tx2">
                                      <a:lumMod val="40000"/>
                                      <a:lumOff val="60000"/>
                                    </a:schemeClr>
                                  </a:solidFill>
                                  <a:latin typeface="Cambria Math" panose="02040503050406030204" pitchFamily="18" charset="0"/>
                                  <a:ea typeface="Cambria Math" panose="02040503050406030204" pitchFamily="18" charset="0"/>
                                </a:rPr>
                                <m:t>⊗</m:t>
                              </m:r>
                              <m:sSup>
                                <m:sSupPr>
                                  <m:ctrlPr>
                                    <a:rPr lang="en-US" sz="2000" i="1" dirty="0">
                                      <a:solidFill>
                                        <a:schemeClr val="tx2">
                                          <a:lumMod val="40000"/>
                                          <a:lumOff val="60000"/>
                                        </a:schemeClr>
                                      </a:solidFill>
                                      <a:latin typeface="Cambria Math" panose="02040503050406030204" pitchFamily="18" charset="0"/>
                                      <a:ea typeface="Cambria Math" panose="02040503050406030204" pitchFamily="18" charset="0"/>
                                    </a:rPr>
                                  </m:ctrlPr>
                                </m:sSupPr>
                                <m:e>
                                  <m:r>
                                    <m:rPr>
                                      <m:sty m:val="p"/>
                                    </m:rPr>
                                    <a:rPr lang="en-US" sz="2000" dirty="0">
                                      <a:solidFill>
                                        <a:schemeClr val="tx2">
                                          <a:lumMod val="40000"/>
                                          <a:lumOff val="60000"/>
                                        </a:schemeClr>
                                      </a:solidFill>
                                      <a:latin typeface="Cambria Math" panose="02040503050406030204" pitchFamily="18" charset="0"/>
                                      <a:ea typeface="Cambria Math" panose="02040503050406030204" pitchFamily="18" charset="0"/>
                                    </a:rPr>
                                    <m:t>H</m:t>
                                  </m:r>
                                </m:e>
                                <m:sup>
                                  <m:r>
                                    <a:rPr lang="en-US" sz="2000" dirty="0">
                                      <a:solidFill>
                                        <a:schemeClr val="tx2">
                                          <a:lumMod val="40000"/>
                                          <a:lumOff val="60000"/>
                                        </a:schemeClr>
                                      </a:solidFill>
                                      <a:latin typeface="Cambria Math" panose="02040503050406030204" pitchFamily="18" charset="0"/>
                                      <a:ea typeface="Cambria Math" panose="02040503050406030204" pitchFamily="18" charset="0"/>
                                    </a:rPr>
                                    <m:t>⊗</m:t>
                                  </m:r>
                                  <m:r>
                                    <a:rPr lang="en-US" sz="2000" b="0" i="1" dirty="0" smtClean="0">
                                      <a:solidFill>
                                        <a:schemeClr val="tx2">
                                          <a:lumMod val="40000"/>
                                          <a:lumOff val="60000"/>
                                        </a:schemeClr>
                                      </a:solidFill>
                                      <a:latin typeface="Cambria Math" panose="02040503050406030204" pitchFamily="18" charset="0"/>
                                      <a:ea typeface="Cambria Math" panose="02040503050406030204" pitchFamily="18" charset="0"/>
                                    </a:rPr>
                                    <m:t>𝑛</m:t>
                                  </m:r>
                                </m:sup>
                              </m:sSup>
                              <m:r>
                                <m:rPr>
                                  <m:nor/>
                                </m:rPr>
                                <a:rPr lang="en-US" sz="2000" dirty="0">
                                  <a:solidFill>
                                    <a:schemeClr val="tx2">
                                      <a:lumMod val="40000"/>
                                      <a:lumOff val="60000"/>
                                    </a:schemeClr>
                                  </a:solidFill>
                                  <a:ea typeface="Cambria Math" panose="02040503050406030204" pitchFamily="18" charset="0"/>
                                </a:rPr>
                                <m:t> </m:t>
                              </m:r>
                              <m:r>
                                <a:rPr lang="en-US" sz="2000" dirty="0">
                                  <a:solidFill>
                                    <a:schemeClr val="tx2">
                                      <a:lumMod val="40000"/>
                                      <a:lumOff val="60000"/>
                                    </a:schemeClr>
                                  </a:solidFill>
                                  <a:latin typeface="Cambria Math" panose="02040503050406030204" pitchFamily="18" charset="0"/>
                                  <a:ea typeface="Cambria Math" panose="02040503050406030204" pitchFamily="18" charset="0"/>
                                </a:rPr>
                                <m:t>⊗</m:t>
                              </m:r>
                              <m:r>
                                <m:rPr>
                                  <m:nor/>
                                </m:rPr>
                                <a:rPr lang="en-US" sz="2000" dirty="0">
                                  <a:solidFill>
                                    <a:schemeClr val="tx2">
                                      <a:lumMod val="40000"/>
                                      <a:lumOff val="60000"/>
                                    </a:schemeClr>
                                  </a:solidFill>
                                  <a:ea typeface="Cambria Math" panose="02040503050406030204" pitchFamily="18" charset="0"/>
                                </a:rPr>
                                <m:t> </m:t>
                              </m:r>
                              <m:sSup>
                                <m:sSupPr>
                                  <m:ctrlPr>
                                    <a:rPr lang="en-US" sz="2000" i="1" dirty="0">
                                      <a:solidFill>
                                        <a:schemeClr val="tx2">
                                          <a:lumMod val="40000"/>
                                          <a:lumOff val="60000"/>
                                        </a:schemeClr>
                                      </a:solidFill>
                                      <a:latin typeface="Cambria Math" panose="02040503050406030204" pitchFamily="18" charset="0"/>
                                      <a:ea typeface="Cambria Math" panose="02040503050406030204" pitchFamily="18" charset="0"/>
                                    </a:rPr>
                                  </m:ctrlPr>
                                </m:sSupPr>
                                <m:e>
                                  <m:r>
                                    <m:rPr>
                                      <m:sty m:val="p"/>
                                    </m:rPr>
                                    <a:rPr lang="en-US" sz="2000" dirty="0">
                                      <a:solidFill>
                                        <a:schemeClr val="tx2">
                                          <a:lumMod val="40000"/>
                                          <a:lumOff val="60000"/>
                                        </a:schemeClr>
                                      </a:solidFill>
                                      <a:latin typeface="Cambria Math" panose="02040503050406030204" pitchFamily="18" charset="0"/>
                                      <a:ea typeface="Cambria Math" panose="02040503050406030204" pitchFamily="18" charset="0"/>
                                    </a:rPr>
                                    <m:t>H</m:t>
                                  </m:r>
                                </m:e>
                                <m:sup>
                                  <m:r>
                                    <a:rPr lang="en-US" sz="2000" dirty="0">
                                      <a:solidFill>
                                        <a:schemeClr val="tx2">
                                          <a:lumMod val="40000"/>
                                          <a:lumOff val="60000"/>
                                        </a:schemeClr>
                                      </a:solidFill>
                                      <a:latin typeface="Cambria Math" panose="02040503050406030204" pitchFamily="18" charset="0"/>
                                      <a:ea typeface="Cambria Math" panose="02040503050406030204" pitchFamily="18" charset="0"/>
                                    </a:rPr>
                                    <m:t>⊗</m:t>
                                  </m:r>
                                  <m:r>
                                    <a:rPr lang="en-US" sz="2000" b="0" i="1" dirty="0" smtClean="0">
                                      <a:solidFill>
                                        <a:schemeClr val="tx2">
                                          <a:lumMod val="40000"/>
                                          <a:lumOff val="60000"/>
                                        </a:schemeClr>
                                      </a:solidFill>
                                      <a:latin typeface="Cambria Math" panose="02040503050406030204" pitchFamily="18" charset="0"/>
                                      <a:ea typeface="Cambria Math" panose="02040503050406030204" pitchFamily="18" charset="0"/>
                                    </a:rPr>
                                    <m:t>𝑚</m:t>
                                  </m:r>
                                </m:sup>
                              </m:sSup>
                            </m:e>
                            <m:e>
                              <m:sSub>
                                <m:sSubPr>
                                  <m:ctrlPr>
                                    <a:rPr lang="en-US" sz="2000" i="1">
                                      <a:solidFill>
                                        <a:schemeClr val="tx2">
                                          <a:lumMod val="40000"/>
                                          <a:lumOff val="60000"/>
                                        </a:schemeClr>
                                      </a:solidFill>
                                      <a:latin typeface="Cambria Math" panose="02040503050406030204" pitchFamily="18" charset="0"/>
                                    </a:rPr>
                                  </m:ctrlPr>
                                </m:sSubPr>
                                <m:e>
                                  <m:acc>
                                    <m:accPr>
                                      <m:chr m:val="̂"/>
                                      <m:ctrlPr>
                                        <a:rPr lang="en-US" sz="2000" i="1">
                                          <a:solidFill>
                                            <a:schemeClr val="tx2">
                                              <a:lumMod val="40000"/>
                                              <a:lumOff val="60000"/>
                                            </a:schemeClr>
                                          </a:solidFill>
                                          <a:latin typeface="Cambria Math" panose="02040503050406030204" pitchFamily="18" charset="0"/>
                                        </a:rPr>
                                      </m:ctrlPr>
                                    </m:accPr>
                                    <m:e>
                                      <m:r>
                                        <a:rPr lang="en-US" sz="2000" i="1">
                                          <a:solidFill>
                                            <a:schemeClr val="tx2">
                                              <a:lumMod val="40000"/>
                                              <a:lumOff val="60000"/>
                                            </a:schemeClr>
                                          </a:solidFill>
                                          <a:latin typeface="Cambria Math" panose="02040503050406030204" pitchFamily="18" charset="0"/>
                                        </a:rPr>
                                        <m:t>𝐼</m:t>
                                      </m:r>
                                    </m:e>
                                  </m:acc>
                                </m:e>
                                <m:sub>
                                  <m:r>
                                    <a:rPr lang="en-US" sz="2000" i="1">
                                      <a:solidFill>
                                        <a:schemeClr val="tx2">
                                          <a:lumMod val="40000"/>
                                          <a:lumOff val="60000"/>
                                        </a:schemeClr>
                                      </a:solidFill>
                                      <a:latin typeface="Cambria Math" panose="02040503050406030204" pitchFamily="18" charset="0"/>
                                    </a:rPr>
                                    <m:t>2</m:t>
                                  </m:r>
                                </m:sub>
                              </m:sSub>
                              <m:r>
                                <m:rPr>
                                  <m:nor/>
                                </m:rPr>
                                <a:rPr lang="en-US" sz="2000" dirty="0">
                                  <a:solidFill>
                                    <a:schemeClr val="tx2">
                                      <a:lumMod val="40000"/>
                                      <a:lumOff val="60000"/>
                                    </a:schemeClr>
                                  </a:solidFill>
                                  <a:ea typeface="Cambria Math" panose="02040503050406030204" pitchFamily="18" charset="0"/>
                                </a:rPr>
                                <m:t> </m:t>
                              </m:r>
                              <m:r>
                                <a:rPr lang="en-US" sz="2000" dirty="0">
                                  <a:solidFill>
                                    <a:schemeClr val="tx2">
                                      <a:lumMod val="40000"/>
                                      <a:lumOff val="60000"/>
                                    </a:schemeClr>
                                  </a:solidFill>
                                  <a:latin typeface="Cambria Math" panose="02040503050406030204" pitchFamily="18" charset="0"/>
                                  <a:ea typeface="Cambria Math" panose="02040503050406030204" pitchFamily="18" charset="0"/>
                                </a:rPr>
                                <m:t>⊗</m:t>
                              </m:r>
                              <m:sSub>
                                <m:sSubPr>
                                  <m:ctrlPr>
                                    <a:rPr lang="en-US" sz="2000" i="1" dirty="0" smtClean="0">
                                      <a:solidFill>
                                        <a:schemeClr val="tx2">
                                          <a:lumMod val="40000"/>
                                          <a:lumOff val="60000"/>
                                        </a:schemeClr>
                                      </a:solidFill>
                                      <a:latin typeface="Cambria Math" panose="02040503050406030204" pitchFamily="18" charset="0"/>
                                      <a:ea typeface="Cambria Math" panose="02040503050406030204" pitchFamily="18" charset="0"/>
                                    </a:rPr>
                                  </m:ctrlPr>
                                </m:sSubPr>
                                <m:e>
                                  <m:r>
                                    <m:rPr>
                                      <m:sty m:val="p"/>
                                    </m:rPr>
                                    <a:rPr lang="en-US" sz="2000" b="0" i="0" dirty="0" smtClean="0">
                                      <a:solidFill>
                                        <a:schemeClr val="tx2">
                                          <a:lumMod val="40000"/>
                                          <a:lumOff val="60000"/>
                                        </a:schemeClr>
                                      </a:solidFill>
                                      <a:latin typeface="Cambria Math" panose="02040503050406030204" pitchFamily="18" charset="0"/>
                                      <a:ea typeface="Cambria Math" panose="02040503050406030204" pitchFamily="18" charset="0"/>
                                    </a:rPr>
                                    <m:t>F</m:t>
                                  </m:r>
                                </m:e>
                                <m:sub>
                                  <m:r>
                                    <a:rPr lang="en-US" sz="2000" b="0" i="1" dirty="0" smtClean="0">
                                      <a:solidFill>
                                        <a:schemeClr val="tx2">
                                          <a:lumMod val="40000"/>
                                          <a:lumOff val="60000"/>
                                        </a:schemeClr>
                                      </a:solidFill>
                                      <a:latin typeface="Cambria Math" panose="02040503050406030204" pitchFamily="18" charset="0"/>
                                      <a:ea typeface="Cambria Math" panose="02040503050406030204" pitchFamily="18" charset="0"/>
                                    </a:rPr>
                                    <m:t>2^</m:t>
                                  </m:r>
                                  <m:r>
                                    <a:rPr lang="en-US" sz="2000" b="0" i="1" dirty="0" smtClean="0">
                                      <a:solidFill>
                                        <a:schemeClr val="tx2">
                                          <a:lumMod val="40000"/>
                                          <a:lumOff val="60000"/>
                                        </a:schemeClr>
                                      </a:solidFill>
                                      <a:latin typeface="Cambria Math" panose="02040503050406030204" pitchFamily="18" charset="0"/>
                                      <a:ea typeface="Cambria Math" panose="02040503050406030204" pitchFamily="18" charset="0"/>
                                    </a:rPr>
                                    <m:t>𝑚</m:t>
                                  </m:r>
                                </m:sub>
                              </m:sSub>
                              <m:r>
                                <m:rPr>
                                  <m:nor/>
                                </m:rPr>
                                <a:rPr lang="en-US" sz="2000" dirty="0">
                                  <a:solidFill>
                                    <a:schemeClr val="tx2">
                                      <a:lumMod val="40000"/>
                                      <a:lumOff val="60000"/>
                                    </a:schemeClr>
                                  </a:solidFill>
                                  <a:ea typeface="Cambria Math" panose="02040503050406030204" pitchFamily="18" charset="0"/>
                                </a:rPr>
                                <m:t> </m:t>
                              </m:r>
                              <m:r>
                                <a:rPr lang="en-US" sz="2000" dirty="0">
                                  <a:solidFill>
                                    <a:schemeClr val="tx2">
                                      <a:lumMod val="40000"/>
                                      <a:lumOff val="60000"/>
                                    </a:schemeClr>
                                  </a:solidFill>
                                  <a:latin typeface="Cambria Math" panose="02040503050406030204" pitchFamily="18" charset="0"/>
                                  <a:ea typeface="Cambria Math" panose="02040503050406030204" pitchFamily="18" charset="0"/>
                                </a:rPr>
                                <m:t>⊗</m:t>
                              </m:r>
                              <m:sSub>
                                <m:sSubPr>
                                  <m:ctrlPr>
                                    <a:rPr lang="en-US" sz="2000" i="1" dirty="0">
                                      <a:solidFill>
                                        <a:schemeClr val="tx2">
                                          <a:lumMod val="40000"/>
                                          <a:lumOff val="60000"/>
                                        </a:schemeClr>
                                      </a:solidFill>
                                      <a:latin typeface="Cambria Math" panose="02040503050406030204" pitchFamily="18" charset="0"/>
                                      <a:ea typeface="Cambria Math" panose="02040503050406030204" pitchFamily="18" charset="0"/>
                                    </a:rPr>
                                  </m:ctrlPr>
                                </m:sSubPr>
                                <m:e>
                                  <m:r>
                                    <m:rPr>
                                      <m:sty m:val="p"/>
                                    </m:rPr>
                                    <a:rPr lang="en-US" sz="2000" dirty="0">
                                      <a:solidFill>
                                        <a:schemeClr val="tx2">
                                          <a:lumMod val="40000"/>
                                          <a:lumOff val="60000"/>
                                        </a:schemeClr>
                                      </a:solidFill>
                                      <a:latin typeface="Cambria Math" panose="02040503050406030204" pitchFamily="18" charset="0"/>
                                      <a:ea typeface="Cambria Math" panose="02040503050406030204" pitchFamily="18" charset="0"/>
                                    </a:rPr>
                                    <m:t>F</m:t>
                                  </m:r>
                                </m:e>
                                <m:sub>
                                  <m:r>
                                    <a:rPr lang="en-US" sz="2000" b="0" i="1" dirty="0" smtClean="0">
                                      <a:solidFill>
                                        <a:schemeClr val="tx2">
                                          <a:lumMod val="40000"/>
                                          <a:lumOff val="60000"/>
                                        </a:schemeClr>
                                      </a:solidFill>
                                      <a:latin typeface="Cambria Math" panose="02040503050406030204" pitchFamily="18" charset="0"/>
                                      <a:ea typeface="Cambria Math" panose="02040503050406030204" pitchFamily="18" charset="0"/>
                                    </a:rPr>
                                    <m:t>𝑚</m:t>
                                  </m:r>
                                </m:sub>
                              </m:sSub>
                            </m:e>
                          </m:eqArr>
                          <m:m>
                            <m:mPr>
                              <m:mcs>
                                <m:mc>
                                  <m:mcPr>
                                    <m:count m:val="1"/>
                                    <m:mcJc m:val="center"/>
                                  </m:mcPr>
                                </m:mc>
                              </m:mcs>
                              <m:ctrlPr>
                                <a:rPr lang="en-US" sz="2000" b="0" i="1" smtClean="0">
                                  <a:solidFill>
                                    <a:schemeClr val="tx2">
                                      <a:lumMod val="40000"/>
                                      <a:lumOff val="60000"/>
                                    </a:schemeClr>
                                  </a:solidFill>
                                  <a:latin typeface="Cambria Math" panose="02040503050406030204" pitchFamily="18" charset="0"/>
                                </a:rPr>
                              </m:ctrlPr>
                            </m:mPr>
                            <m:mr>
                              <m:e/>
                            </m:mr>
                            <m:mr>
                              <m:e/>
                            </m:mr>
                          </m:m>
                          <m:m>
                            <m:mPr>
                              <m:mcs>
                                <m:mc>
                                  <m:mcPr>
                                    <m:count m:val="1"/>
                                    <m:mcJc m:val="center"/>
                                  </m:mcPr>
                                </m:mc>
                              </m:mcs>
                              <m:ctrlPr>
                                <a:rPr lang="en-US" sz="2000" b="0" i="1" smtClean="0">
                                  <a:solidFill>
                                    <a:schemeClr val="tx2">
                                      <a:lumMod val="40000"/>
                                      <a:lumOff val="60000"/>
                                    </a:schemeClr>
                                  </a:solidFill>
                                  <a:latin typeface="Cambria Math" panose="02040503050406030204" pitchFamily="18" charset="0"/>
                                </a:rPr>
                              </m:ctrlPr>
                            </m:mPr>
                            <m:mr>
                              <m:e>
                                <m:r>
                                  <m:rPr>
                                    <m:brk m:alnAt="7"/>
                                  </m:rPr>
                                  <a:rPr lang="en-US" sz="2000" b="0" i="1" smtClean="0">
                                    <a:solidFill>
                                      <a:schemeClr val="tx2">
                                        <a:lumMod val="40000"/>
                                        <a:lumOff val="60000"/>
                                      </a:schemeClr>
                                    </a:solidFill>
                                    <a:latin typeface="Cambria Math" panose="02040503050406030204" pitchFamily="18" charset="0"/>
                                  </a:rPr>
                                  <m:t>𝑤</m:t>
                                </m:r>
                                <m:r>
                                  <a:rPr lang="en-US" sz="2000" b="0" i="1" smtClean="0">
                                    <a:solidFill>
                                      <a:schemeClr val="tx2">
                                        <a:lumMod val="40000"/>
                                        <a:lumOff val="60000"/>
                                      </a:schemeClr>
                                    </a:solidFill>
                                    <a:latin typeface="Cambria Math" panose="02040503050406030204" pitchFamily="18" charset="0"/>
                                  </a:rPr>
                                  <m:t>𝑜𝑟𝑘𝑠</m:t>
                                </m:r>
                                <m:r>
                                  <a:rPr lang="en-US" sz="2000" b="0" i="1" smtClean="0">
                                    <a:solidFill>
                                      <a:schemeClr val="tx2">
                                        <a:lumMod val="40000"/>
                                        <a:lumOff val="60000"/>
                                      </a:schemeClr>
                                    </a:solidFill>
                                    <a:latin typeface="Cambria Math" panose="02040503050406030204" pitchFamily="18" charset="0"/>
                                  </a:rPr>
                                  <m:t> </m:t>
                                </m:r>
                                <m:r>
                                  <a:rPr lang="en-US" sz="2000" b="0" i="1" smtClean="0">
                                    <a:solidFill>
                                      <a:schemeClr val="tx2">
                                        <a:lumMod val="40000"/>
                                        <a:lumOff val="60000"/>
                                      </a:schemeClr>
                                    </a:solidFill>
                                    <a:latin typeface="Cambria Math" panose="02040503050406030204" pitchFamily="18" charset="0"/>
                                  </a:rPr>
                                  <m:t>𝑜𝑛</m:t>
                                </m:r>
                                <m:r>
                                  <a:rPr lang="en-US" sz="2000" b="0" i="1" smtClean="0">
                                    <a:solidFill>
                                      <a:schemeClr val="tx2">
                                        <a:lumMod val="40000"/>
                                        <a:lumOff val="60000"/>
                                      </a:schemeClr>
                                    </a:solidFill>
                                    <a:latin typeface="Cambria Math" panose="02040503050406030204" pitchFamily="18" charset="0"/>
                                  </a:rPr>
                                  <m:t> </m:t>
                                </m:r>
                                <m:r>
                                  <a:rPr lang="en-US" sz="2000" b="0" i="1" smtClean="0">
                                    <a:solidFill>
                                      <a:schemeClr val="tx2">
                                        <a:lumMod val="40000"/>
                                        <a:lumOff val="60000"/>
                                      </a:schemeClr>
                                    </a:solidFill>
                                    <a:latin typeface="Cambria Math" panose="02040503050406030204" pitchFamily="18" charset="0"/>
                                  </a:rPr>
                                  <m:t>𝑤h𝑒𝑛</m:t>
                                </m:r>
                                <m:r>
                                  <a:rPr lang="en-US" sz="2000" b="0" i="1" smtClean="0">
                                    <a:solidFill>
                                      <a:schemeClr val="tx2">
                                        <a:lumMod val="40000"/>
                                        <a:lumOff val="60000"/>
                                      </a:schemeClr>
                                    </a:solidFill>
                                    <a:latin typeface="Cambria Math" panose="02040503050406030204" pitchFamily="18" charset="0"/>
                                  </a:rPr>
                                  <m:t> </m:t>
                                </m:r>
                                <m:r>
                                  <a:rPr lang="en-US" sz="2000" b="0" i="1" smtClean="0">
                                    <a:solidFill>
                                      <a:schemeClr val="tx2">
                                        <a:lumMod val="40000"/>
                                        <a:lumOff val="60000"/>
                                      </a:schemeClr>
                                    </a:solidFill>
                                    <a:latin typeface="Cambria Math" panose="02040503050406030204" pitchFamily="18" charset="0"/>
                                  </a:rPr>
                                  <m:t>𝑐𝑜𝑖𝑛</m:t>
                                </m:r>
                                <m:r>
                                  <a:rPr lang="en-US" sz="2000" b="0" i="1" smtClean="0">
                                    <a:solidFill>
                                      <a:schemeClr val="tx2">
                                        <a:lumMod val="40000"/>
                                        <a:lumOff val="60000"/>
                                      </a:schemeClr>
                                    </a:solidFill>
                                    <a:latin typeface="Cambria Math" panose="02040503050406030204" pitchFamily="18" charset="0"/>
                                  </a:rPr>
                                  <m:t> </m:t>
                                </m:r>
                                <m:r>
                                  <a:rPr lang="en-US" sz="2000" b="0" i="1" smtClean="0">
                                    <a:solidFill>
                                      <a:schemeClr val="tx2">
                                        <a:lumMod val="40000"/>
                                        <a:lumOff val="60000"/>
                                      </a:schemeClr>
                                    </a:solidFill>
                                    <a:latin typeface="Cambria Math" panose="02040503050406030204" pitchFamily="18" charset="0"/>
                                  </a:rPr>
                                  <m:t>𝑖𝑠</m:t>
                                </m:r>
                                <m:r>
                                  <a:rPr lang="en-US" sz="2000" b="0" i="1" smtClean="0">
                                    <a:solidFill>
                                      <a:schemeClr val="tx2">
                                        <a:lumMod val="40000"/>
                                        <a:lumOff val="60000"/>
                                      </a:schemeClr>
                                    </a:solidFill>
                                    <a:latin typeface="Cambria Math" panose="02040503050406030204" pitchFamily="18" charset="0"/>
                                  </a:rPr>
                                  <m:t> </m:t>
                                </m:r>
                                <m:r>
                                  <a:rPr lang="en-US" sz="2000" b="0" i="1" smtClean="0">
                                    <a:solidFill>
                                      <a:schemeClr val="tx2">
                                        <a:lumMod val="40000"/>
                                        <a:lumOff val="60000"/>
                                      </a:schemeClr>
                                    </a:solidFill>
                                    <a:latin typeface="Cambria Math" panose="02040503050406030204" pitchFamily="18" charset="0"/>
                                  </a:rPr>
                                  <m:t>𝑝𝑜𝑤𝑒𝑟</m:t>
                                </m:r>
                                <m:r>
                                  <a:rPr lang="en-US" sz="2000" b="0" i="1" smtClean="0">
                                    <a:solidFill>
                                      <a:schemeClr val="tx2">
                                        <a:lumMod val="40000"/>
                                        <a:lumOff val="60000"/>
                                      </a:schemeClr>
                                    </a:solidFill>
                                    <a:latin typeface="Cambria Math" panose="02040503050406030204" pitchFamily="18" charset="0"/>
                                  </a:rPr>
                                  <m:t> </m:t>
                                </m:r>
                                <m:r>
                                  <a:rPr lang="en-US" sz="2000" b="0" i="1" smtClean="0">
                                    <a:solidFill>
                                      <a:schemeClr val="tx2">
                                        <a:lumMod val="40000"/>
                                        <a:lumOff val="60000"/>
                                      </a:schemeClr>
                                    </a:solidFill>
                                    <a:latin typeface="Cambria Math" panose="02040503050406030204" pitchFamily="18" charset="0"/>
                                  </a:rPr>
                                  <m:t>𝑜𝑓</m:t>
                                </m:r>
                                <m:r>
                                  <a:rPr lang="en-US" sz="2000" b="0" i="1" smtClean="0">
                                    <a:solidFill>
                                      <a:schemeClr val="tx2">
                                        <a:lumMod val="40000"/>
                                        <a:lumOff val="60000"/>
                                      </a:schemeClr>
                                    </a:solidFill>
                                    <a:latin typeface="Cambria Math" panose="02040503050406030204" pitchFamily="18" charset="0"/>
                                  </a:rPr>
                                  <m:t> 2</m:t>
                                </m:r>
                              </m:e>
                            </m:mr>
                            <m:mr>
                              <m:e>
                                <m:r>
                                  <a:rPr lang="en-US" sz="2000" b="0" i="1" smtClean="0">
                                    <a:solidFill>
                                      <a:schemeClr val="tx2">
                                        <a:lumMod val="40000"/>
                                        <a:lumOff val="60000"/>
                                      </a:schemeClr>
                                    </a:solidFill>
                                    <a:latin typeface="Cambria Math" panose="02040503050406030204" pitchFamily="18" charset="0"/>
                                  </a:rPr>
                                  <m:t>𝑤𝑜𝑟𝑘𝑠</m:t>
                                </m:r>
                                <m:r>
                                  <a:rPr lang="en-US" sz="2000" b="0" i="1" smtClean="0">
                                    <a:solidFill>
                                      <a:schemeClr val="tx2">
                                        <a:lumMod val="40000"/>
                                        <a:lumOff val="60000"/>
                                      </a:schemeClr>
                                    </a:solidFill>
                                    <a:latin typeface="Cambria Math" panose="02040503050406030204" pitchFamily="18" charset="0"/>
                                  </a:rPr>
                                  <m:t> </m:t>
                                </m:r>
                                <m:r>
                                  <a:rPr lang="en-US" sz="2000" b="0" i="1" smtClean="0">
                                    <a:solidFill>
                                      <a:schemeClr val="tx2">
                                        <a:lumMod val="40000"/>
                                        <a:lumOff val="60000"/>
                                      </a:schemeClr>
                                    </a:solidFill>
                                    <a:latin typeface="Cambria Math" panose="02040503050406030204" pitchFamily="18" charset="0"/>
                                  </a:rPr>
                                  <m:t>𝑤𝑖𝑡h</m:t>
                                </m:r>
                                <m:r>
                                  <a:rPr lang="en-US" sz="2000" b="0" i="1" smtClean="0">
                                    <a:solidFill>
                                      <a:schemeClr val="tx2">
                                        <a:lumMod val="40000"/>
                                        <a:lumOff val="60000"/>
                                      </a:schemeClr>
                                    </a:solidFill>
                                    <a:latin typeface="Cambria Math" panose="02040503050406030204" pitchFamily="18" charset="0"/>
                                  </a:rPr>
                                  <m:t> </m:t>
                                </m:r>
                                <m:r>
                                  <a:rPr lang="en-US" sz="2000" b="0" i="1" smtClean="0">
                                    <a:solidFill>
                                      <a:schemeClr val="tx2">
                                        <a:lumMod val="40000"/>
                                        <a:lumOff val="60000"/>
                                      </a:schemeClr>
                                    </a:solidFill>
                                    <a:latin typeface="Cambria Math" panose="02040503050406030204" pitchFamily="18" charset="0"/>
                                  </a:rPr>
                                  <m:t>𝑎𝑟𝑏𝑖𝑡𝑟𝑎𝑟𝑦</m:t>
                                </m:r>
                                <m:r>
                                  <a:rPr lang="en-US" sz="2000" b="0" i="1" smtClean="0">
                                    <a:solidFill>
                                      <a:schemeClr val="tx2">
                                        <a:lumMod val="40000"/>
                                        <a:lumOff val="60000"/>
                                      </a:schemeClr>
                                    </a:solidFill>
                                    <a:latin typeface="Cambria Math" panose="02040503050406030204" pitchFamily="18" charset="0"/>
                                  </a:rPr>
                                  <m:t> </m:t>
                                </m:r>
                                <m:r>
                                  <a:rPr lang="en-US" sz="2000" b="0" i="1" smtClean="0">
                                    <a:solidFill>
                                      <a:schemeClr val="tx2">
                                        <a:lumMod val="40000"/>
                                        <a:lumOff val="60000"/>
                                      </a:schemeClr>
                                    </a:solidFill>
                                    <a:latin typeface="Cambria Math" panose="02040503050406030204" pitchFamily="18" charset="0"/>
                                  </a:rPr>
                                  <m:t>𝑐𝑜𝑖𝑛</m:t>
                                </m:r>
                                <m:r>
                                  <a:rPr lang="en-US" sz="2000" b="0" i="1" smtClean="0">
                                    <a:solidFill>
                                      <a:schemeClr val="tx2">
                                        <a:lumMod val="40000"/>
                                        <a:lumOff val="60000"/>
                                      </a:schemeClr>
                                    </a:solidFill>
                                    <a:latin typeface="Cambria Math" panose="02040503050406030204" pitchFamily="18" charset="0"/>
                                  </a:rPr>
                                  <m:t> </m:t>
                                </m:r>
                                <m:r>
                                  <a:rPr lang="en-US" sz="2000" b="0" i="1" smtClean="0">
                                    <a:solidFill>
                                      <a:schemeClr val="tx2">
                                        <a:lumMod val="40000"/>
                                        <a:lumOff val="60000"/>
                                      </a:schemeClr>
                                    </a:solidFill>
                                    <a:latin typeface="Cambria Math" panose="02040503050406030204" pitchFamily="18" charset="0"/>
                                  </a:rPr>
                                  <m:t>𝑠𝑖𝑧𝑒</m:t>
                                </m:r>
                              </m:e>
                            </m:mr>
                          </m:m>
                        </m:e>
                      </m:d>
                    </m:oMath>
                  </m:oMathPara>
                </a14:m>
                <a:endParaRPr lang="en-US" sz="2000" dirty="0">
                  <a:solidFill>
                    <a:schemeClr val="tx2">
                      <a:lumMod val="40000"/>
                      <a:lumOff val="60000"/>
                    </a:schemeClr>
                  </a:solidFill>
                </a:endParaRPr>
              </a:p>
            </p:txBody>
          </p:sp>
        </mc:Choice>
        <mc:Fallback xmlns="">
          <p:sp>
            <p:nvSpPr>
              <p:cNvPr id="27" name="Object 10">
                <a:extLst>
                  <a:ext uri="{FF2B5EF4-FFF2-40B4-BE49-F238E27FC236}">
                    <a16:creationId xmlns:a16="http://schemas.microsoft.com/office/drawing/2014/main" id="{82FEAF78-FE49-78B3-7AAC-0873626D5CDA}"/>
                  </a:ext>
                </a:extLst>
              </p:cNvPr>
              <p:cNvSpPr txBox="1">
                <a:spLocks noRot="1" noChangeAspect="1" noMove="1" noResize="1" noEditPoints="1" noAdjustHandles="1" noChangeArrowheads="1" noChangeShapeType="1" noTextEdit="1"/>
              </p:cNvSpPr>
              <p:nvPr/>
            </p:nvSpPr>
            <p:spPr bwMode="auto">
              <a:xfrm>
                <a:off x="839287" y="5486158"/>
                <a:ext cx="7388705" cy="507740"/>
              </a:xfrm>
              <a:prstGeom prst="rect">
                <a:avLst/>
              </a:prstGeom>
              <a:blipFill>
                <a:blip r:embed="rId9"/>
                <a:stretch>
                  <a:fillRect b="-65060"/>
                </a:stretch>
              </a:blipFill>
            </p:spPr>
            <p:txBody>
              <a:bodyPr/>
              <a:lstStyle/>
              <a:p>
                <a:r>
                  <a:rPr lang="en-US">
                    <a:noFill/>
                  </a:rPr>
                  <a:t> </a:t>
                </a:r>
              </a:p>
            </p:txBody>
          </p:sp>
        </mc:Fallback>
      </mc:AlternateContent>
    </p:spTree>
    <p:extLst>
      <p:ext uri="{BB962C8B-B14F-4D97-AF65-F5344CB8AC3E}">
        <p14:creationId xmlns:p14="http://schemas.microsoft.com/office/powerpoint/2010/main" val="39424354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Текстово поле 8">
            <a:extLst>
              <a:ext uri="{FF2B5EF4-FFF2-40B4-BE49-F238E27FC236}">
                <a16:creationId xmlns:a16="http://schemas.microsoft.com/office/drawing/2014/main" id="{E26DFC3F-C86D-928D-0BAF-96D74D5AD5EF}"/>
              </a:ext>
            </a:extLst>
          </p:cNvPr>
          <p:cNvSpPr txBox="1"/>
          <p:nvPr/>
        </p:nvSpPr>
        <p:spPr>
          <a:xfrm>
            <a:off x="4328418" y="2224317"/>
            <a:ext cx="65" cy="276999"/>
          </a:xfrm>
          <a:prstGeom prst="rect">
            <a:avLst/>
          </a:prstGeom>
          <a:noFill/>
        </p:spPr>
        <p:txBody>
          <a:bodyPr wrap="none" lIns="0" tIns="0" rIns="0" bIns="0" rtlCol="0">
            <a:spAutoFit/>
          </a:bodyPr>
          <a:lstStyle/>
          <a:p>
            <a:endParaRPr lang="en-GB" dirty="0"/>
          </a:p>
        </p:txBody>
      </p:sp>
      <p:pic>
        <p:nvPicPr>
          <p:cNvPr id="23" name="Картина 22">
            <a:extLst>
              <a:ext uri="{FF2B5EF4-FFF2-40B4-BE49-F238E27FC236}">
                <a16:creationId xmlns:a16="http://schemas.microsoft.com/office/drawing/2014/main" id="{876B51DB-C784-FAFF-383C-17C1733F69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0032" y="370361"/>
            <a:ext cx="4135425" cy="1635867"/>
          </a:xfrm>
          <a:prstGeom prst="rect">
            <a:avLst/>
          </a:prstGeom>
        </p:spPr>
      </p:pic>
      <mc:AlternateContent xmlns:mc="http://schemas.openxmlformats.org/markup-compatibility/2006" xmlns:a14="http://schemas.microsoft.com/office/drawing/2010/main">
        <mc:Choice Requires="a14">
          <p:sp>
            <p:nvSpPr>
              <p:cNvPr id="24" name="Object 10">
                <a:extLst>
                  <a:ext uri="{FF2B5EF4-FFF2-40B4-BE49-F238E27FC236}">
                    <a16:creationId xmlns:a16="http://schemas.microsoft.com/office/drawing/2014/main" id="{EAB8B77F-50F7-E453-3731-F0D41E7502D8}"/>
                  </a:ext>
                </a:extLst>
              </p:cNvPr>
              <p:cNvSpPr txBox="1"/>
              <p:nvPr/>
            </p:nvSpPr>
            <p:spPr bwMode="auto">
              <a:xfrm>
                <a:off x="716506" y="3530888"/>
                <a:ext cx="7285502" cy="369332"/>
              </a:xfrm>
              <a:prstGeom prst="rect">
                <a:avLst/>
              </a:prstGeom>
              <a:noFill/>
            </p:spPr>
            <p:txBody>
              <a:bodyPr>
                <a:noAutofit/>
              </a:bodyPr>
              <a:lstStyle/>
              <a:p>
                <a14:m>
                  <m:oMath xmlns:m="http://schemas.openxmlformats.org/officeDocument/2006/math">
                    <m:d>
                      <m:dPr>
                        <m:begChr m:val="|"/>
                        <m:endChr m:val="⟩"/>
                        <m:ctrlPr>
                          <a:rPr lang="en-US" sz="2000" i="1" smtClean="0">
                            <a:solidFill>
                              <a:srgbClr val="000000"/>
                            </a:solidFill>
                            <a:latin typeface="Cambria Math" panose="02040503050406030204" pitchFamily="18" charset="0"/>
                          </a:rPr>
                        </m:ctrlPr>
                      </m:dPr>
                      <m:e>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𝜓</m:t>
                            </m:r>
                          </m:e>
                          <m:sub>
                            <m:r>
                              <a:rPr lang="en-US" sz="2000" b="0" i="1" smtClean="0">
                                <a:solidFill>
                                  <a:srgbClr val="000000"/>
                                </a:solidFill>
                                <a:latin typeface="Cambria Math" panose="02040503050406030204" pitchFamily="18" charset="0"/>
                                <a:ea typeface="Cambria Math" panose="02040503050406030204" pitchFamily="18" charset="0"/>
                              </a:rPr>
                              <m:t>1</m:t>
                            </m:r>
                          </m:sub>
                        </m:sSub>
                      </m:e>
                    </m:d>
                    <m:r>
                      <a:rPr lang="en-US" sz="2000" b="0" i="1" smtClean="0">
                        <a:solidFill>
                          <a:srgbClr val="000000"/>
                        </a:solidFill>
                        <a:latin typeface="Cambria Math" panose="02040503050406030204" pitchFamily="18" charset="0"/>
                      </a:rPr>
                      <m:t>=</m:t>
                    </m:r>
                    <m:d>
                      <m:dPr>
                        <m:begChr m:val="|"/>
                        <m:endChr m:val="⟩"/>
                        <m:ctrlPr>
                          <a:rPr lang="en-US" sz="2000" i="1" smtClean="0">
                            <a:solidFill>
                              <a:srgbClr val="000000"/>
                            </a:solidFill>
                            <a:latin typeface="Cambria Math" panose="02040503050406030204" pitchFamily="18" charset="0"/>
                          </a:rPr>
                        </m:ctrlPr>
                      </m:dPr>
                      <m:e>
                        <m:r>
                          <a:rPr lang="en-US" sz="2000" b="0" i="1" smtClean="0">
                            <a:solidFill>
                              <a:srgbClr val="000000"/>
                            </a:solidFill>
                            <a:latin typeface="Cambria Math" panose="02040503050406030204" pitchFamily="18" charset="0"/>
                          </a:rPr>
                          <m:t>0,</m:t>
                        </m:r>
                        <m:f>
                          <m:fPr>
                            <m:ctrlPr>
                              <a:rPr lang="en-US" sz="2000" i="1">
                                <a:solidFill>
                                  <a:srgbClr val="000000"/>
                                </a:solidFill>
                                <a:latin typeface="Cambria Math" panose="02040503050406030204" pitchFamily="18" charset="0"/>
                              </a:rPr>
                            </m:ctrlPr>
                          </m:fPr>
                          <m:num>
                            <m:r>
                              <a:rPr lang="en-US" sz="2000" i="1">
                                <a:solidFill>
                                  <a:srgbClr val="000000"/>
                                </a:solidFill>
                                <a:latin typeface="Cambria Math" panose="02040503050406030204" pitchFamily="18" charset="0"/>
                              </a:rPr>
                              <m:t>1</m:t>
                            </m:r>
                          </m:num>
                          <m:den>
                            <m:rad>
                              <m:radPr>
                                <m:degHide m:val="on"/>
                                <m:ctrlPr>
                                  <a:rPr lang="en-US" sz="2000" i="1">
                                    <a:solidFill>
                                      <a:srgbClr val="000000"/>
                                    </a:solidFill>
                                    <a:latin typeface="Cambria Math" panose="02040503050406030204" pitchFamily="18" charset="0"/>
                                  </a:rPr>
                                </m:ctrlPr>
                              </m:radPr>
                              <m:deg/>
                              <m:e>
                                <m:sSup>
                                  <m:sSupPr>
                                    <m:ctrlPr>
                                      <a:rPr lang="en-US" sz="2000" i="1">
                                        <a:latin typeface="Cambria Math" panose="02040503050406030204" pitchFamily="18" charset="0"/>
                                      </a:rPr>
                                    </m:ctrlPr>
                                  </m:sSupPr>
                                  <m:e>
                                    <m:r>
                                      <a:rPr lang="en-US" sz="2000" i="1">
                                        <a:latin typeface="Cambria Math" panose="02040503050406030204" pitchFamily="18" charset="0"/>
                                      </a:rPr>
                                      <m:t>2</m:t>
                                    </m:r>
                                  </m:e>
                                  <m:sup>
                                    <m:r>
                                      <a:rPr lang="en-US" sz="2000" i="1">
                                        <a:latin typeface="Cambria Math" panose="02040503050406030204" pitchFamily="18" charset="0"/>
                                      </a:rPr>
                                      <m:t>𝑚</m:t>
                                    </m:r>
                                  </m:sup>
                                </m:sSup>
                              </m:e>
                            </m:rad>
                          </m:den>
                        </m:f>
                        <m:nary>
                          <m:naryPr>
                            <m:chr m:val="∑"/>
                            <m:ctrlPr>
                              <a:rPr lang="en-US" sz="2000" i="1">
                                <a:solidFill>
                                  <a:srgbClr val="000000"/>
                                </a:solidFill>
                                <a:latin typeface="Cambria Math" panose="02040503050406030204" pitchFamily="18" charset="0"/>
                              </a:rPr>
                            </m:ctrlPr>
                          </m:naryPr>
                          <m:sub>
                            <m:r>
                              <a:rPr lang="en-US" sz="2000" i="1">
                                <a:solidFill>
                                  <a:srgbClr val="000000"/>
                                </a:solidFill>
                                <a:latin typeface="Cambria Math" panose="02040503050406030204" pitchFamily="18" charset="0"/>
                              </a:rPr>
                              <m:t>𝑗</m:t>
                            </m:r>
                            <m:r>
                              <a:rPr lang="en-US" sz="2000" i="1">
                                <a:solidFill>
                                  <a:srgbClr val="000000"/>
                                </a:solidFill>
                                <a:latin typeface="Cambria Math" panose="02040503050406030204" pitchFamily="18" charset="0"/>
                              </a:rPr>
                              <m:t>=0</m:t>
                            </m:r>
                          </m:sub>
                          <m:sup>
                            <m:sSup>
                              <m:sSupPr>
                                <m:ctrlPr>
                                  <a:rPr lang="en-US" sz="2000" i="1">
                                    <a:latin typeface="Cambria Math" panose="02040503050406030204" pitchFamily="18" charset="0"/>
                                  </a:rPr>
                                </m:ctrlPr>
                              </m:sSupPr>
                              <m:e>
                                <m:r>
                                  <a:rPr lang="en-US" sz="2000" b="0" i="1" smtClean="0">
                                    <a:latin typeface="Cambria Math" panose="02040503050406030204" pitchFamily="18" charset="0"/>
                                  </a:rPr>
                                  <m:t>2</m:t>
                                </m:r>
                              </m:e>
                              <m:sup>
                                <m:r>
                                  <a:rPr lang="en-US" sz="2000" i="1">
                                    <a:latin typeface="Cambria Math" panose="02040503050406030204" pitchFamily="18" charset="0"/>
                                  </a:rPr>
                                  <m:t>𝑚</m:t>
                                </m:r>
                              </m:sup>
                            </m:sSup>
                            <m:r>
                              <a:rPr lang="en-US" sz="2000" b="0" i="1" smtClean="0">
                                <a:latin typeface="Cambria Math" panose="02040503050406030204" pitchFamily="18" charset="0"/>
                              </a:rPr>
                              <m:t>−1</m:t>
                            </m:r>
                          </m:sup>
                          <m:e>
                            <m:d>
                              <m:dPr>
                                <m:begChr m:val="|"/>
                                <m:endChr m:val="⟩"/>
                                <m:ctrlPr>
                                  <a:rPr lang="en-US" sz="2000" i="1">
                                    <a:solidFill>
                                      <a:srgbClr val="000000"/>
                                    </a:solidFill>
                                    <a:latin typeface="Cambria Math" panose="02040503050406030204" pitchFamily="18" charset="0"/>
                                  </a:rPr>
                                </m:ctrlPr>
                              </m:dPr>
                              <m:e>
                                <m:r>
                                  <a:rPr lang="en-US" sz="2000" i="1">
                                    <a:solidFill>
                                      <a:srgbClr val="000000"/>
                                    </a:solidFill>
                                    <a:latin typeface="Cambria Math" panose="02040503050406030204" pitchFamily="18" charset="0"/>
                                  </a:rPr>
                                  <m:t>𝑗</m:t>
                                </m:r>
                              </m:e>
                            </m:d>
                          </m:e>
                        </m:nary>
                        <m:r>
                          <a:rPr lang="en-US" sz="2000" b="0" i="1" smtClean="0">
                            <a:solidFill>
                              <a:srgbClr val="000000"/>
                            </a:solidFill>
                            <a:latin typeface="Cambria Math" panose="02040503050406030204" pitchFamily="18" charset="0"/>
                          </a:rPr>
                          <m:t>,</m:t>
                        </m:r>
                        <m:f>
                          <m:fPr>
                            <m:ctrlPr>
                              <a:rPr lang="en-US" sz="2000" i="1">
                                <a:solidFill>
                                  <a:srgbClr val="000000"/>
                                </a:solidFill>
                                <a:latin typeface="Cambria Math" panose="02040503050406030204" pitchFamily="18" charset="0"/>
                              </a:rPr>
                            </m:ctrlPr>
                          </m:fPr>
                          <m:num>
                            <m:r>
                              <a:rPr lang="en-US" sz="2000" i="1">
                                <a:solidFill>
                                  <a:srgbClr val="000000"/>
                                </a:solidFill>
                                <a:latin typeface="Cambria Math" panose="02040503050406030204" pitchFamily="18" charset="0"/>
                              </a:rPr>
                              <m:t>1</m:t>
                            </m:r>
                          </m:num>
                          <m:den>
                            <m:rad>
                              <m:radPr>
                                <m:degHide m:val="on"/>
                                <m:ctrlPr>
                                  <a:rPr lang="en-US" sz="2000" i="1">
                                    <a:solidFill>
                                      <a:srgbClr val="000000"/>
                                    </a:solidFill>
                                    <a:latin typeface="Cambria Math" panose="02040503050406030204" pitchFamily="18" charset="0"/>
                                  </a:rPr>
                                </m:ctrlPr>
                              </m:radPr>
                              <m:deg/>
                              <m:e>
                                <m:r>
                                  <a:rPr lang="en-US" sz="2000" b="0" i="1" smtClean="0">
                                    <a:solidFill>
                                      <a:srgbClr val="000000"/>
                                    </a:solidFill>
                                    <a:latin typeface="Cambria Math" panose="02040503050406030204" pitchFamily="18" charset="0"/>
                                  </a:rPr>
                                  <m:t>𝑚</m:t>
                                </m:r>
                              </m:e>
                            </m:rad>
                          </m:den>
                        </m:f>
                        <m:nary>
                          <m:naryPr>
                            <m:chr m:val="∑"/>
                            <m:ctrlPr>
                              <a:rPr lang="en-US" sz="2000" i="1">
                                <a:solidFill>
                                  <a:srgbClr val="000000"/>
                                </a:solidFill>
                                <a:latin typeface="Cambria Math" panose="02040503050406030204" pitchFamily="18" charset="0"/>
                              </a:rPr>
                            </m:ctrlPr>
                          </m:naryPr>
                          <m:sub>
                            <m:r>
                              <a:rPr lang="en-US" sz="2000" i="1">
                                <a:solidFill>
                                  <a:srgbClr val="000000"/>
                                </a:solidFill>
                                <a:latin typeface="Cambria Math" panose="02040503050406030204" pitchFamily="18" charset="0"/>
                              </a:rPr>
                              <m:t>𝑗</m:t>
                            </m:r>
                            <m:r>
                              <a:rPr lang="en-US" sz="2000" i="1">
                                <a:solidFill>
                                  <a:srgbClr val="000000"/>
                                </a:solidFill>
                                <a:latin typeface="Cambria Math" panose="02040503050406030204" pitchFamily="18" charset="0"/>
                              </a:rPr>
                              <m:t>=0</m:t>
                            </m:r>
                          </m:sub>
                          <m:sup>
                            <m:r>
                              <a:rPr lang="en-US" sz="2000" b="0" i="1" smtClean="0">
                                <a:solidFill>
                                  <a:srgbClr val="000000"/>
                                </a:solidFill>
                                <a:latin typeface="Cambria Math" panose="02040503050406030204" pitchFamily="18" charset="0"/>
                              </a:rPr>
                              <m:t>𝑚</m:t>
                            </m:r>
                            <m:r>
                              <a:rPr lang="en-US" sz="2000" i="1">
                                <a:solidFill>
                                  <a:srgbClr val="000000"/>
                                </a:solidFill>
                                <a:latin typeface="Cambria Math" panose="02040503050406030204" pitchFamily="18" charset="0"/>
                              </a:rPr>
                              <m:t>−1</m:t>
                            </m:r>
                          </m:sup>
                          <m:e>
                            <m:d>
                              <m:dPr>
                                <m:begChr m:val="|"/>
                                <m:endChr m:val="⟩"/>
                                <m:ctrlPr>
                                  <a:rPr lang="en-US" sz="2000" i="1">
                                    <a:solidFill>
                                      <a:srgbClr val="000000"/>
                                    </a:solidFill>
                                    <a:latin typeface="Cambria Math" panose="02040503050406030204" pitchFamily="18" charset="0"/>
                                  </a:rPr>
                                </m:ctrlPr>
                              </m:dPr>
                              <m:e>
                                <m:r>
                                  <a:rPr lang="en-US" sz="2000" i="1">
                                    <a:solidFill>
                                      <a:srgbClr val="000000"/>
                                    </a:solidFill>
                                    <a:latin typeface="Cambria Math" panose="02040503050406030204" pitchFamily="18" charset="0"/>
                                  </a:rPr>
                                  <m:t>𝑗</m:t>
                                </m:r>
                              </m:e>
                            </m:d>
                          </m:e>
                        </m:nary>
                      </m:e>
                    </m:d>
                    <m:r>
                      <a:rPr lang="en-US" sz="2000" i="1">
                        <a:solidFill>
                          <a:srgbClr val="000000"/>
                        </a:solidFill>
                        <a:latin typeface="Cambria Math" panose="02040503050406030204" pitchFamily="18" charset="0"/>
                      </a:rPr>
                      <m:t>=</m:t>
                    </m:r>
                    <m:f>
                      <m:fPr>
                        <m:ctrlPr>
                          <a:rPr lang="en-US" sz="2000" i="1">
                            <a:solidFill>
                              <a:srgbClr val="000000"/>
                            </a:solidFill>
                            <a:latin typeface="Cambria Math" panose="02040503050406030204" pitchFamily="18" charset="0"/>
                          </a:rPr>
                        </m:ctrlPr>
                      </m:fPr>
                      <m:num>
                        <m:r>
                          <a:rPr lang="en-US" sz="2000" i="1">
                            <a:solidFill>
                              <a:srgbClr val="000000"/>
                            </a:solidFill>
                            <a:latin typeface="Cambria Math" panose="02040503050406030204" pitchFamily="18" charset="0"/>
                          </a:rPr>
                          <m:t>1</m:t>
                        </m:r>
                      </m:num>
                      <m:den>
                        <m:rad>
                          <m:radPr>
                            <m:degHide m:val="on"/>
                            <m:ctrlPr>
                              <a:rPr lang="en-US" sz="2000" i="1">
                                <a:solidFill>
                                  <a:srgbClr val="000000"/>
                                </a:solidFill>
                                <a:latin typeface="Cambria Math" panose="02040503050406030204" pitchFamily="18" charset="0"/>
                              </a:rPr>
                            </m:ctrlPr>
                          </m:radPr>
                          <m:deg/>
                          <m:e>
                            <m:r>
                              <a:rPr lang="en-US" sz="2000" i="1">
                                <a:solidFill>
                                  <a:srgbClr val="000000"/>
                                </a:solidFill>
                                <a:latin typeface="Cambria Math" panose="02040503050406030204" pitchFamily="18" charset="0"/>
                              </a:rPr>
                              <m:t>𝑑</m:t>
                            </m:r>
                          </m:e>
                        </m:rad>
                      </m:den>
                    </m:f>
                    <m:d>
                      <m:dPr>
                        <m:begChr m:val="|"/>
                        <m:endChr m:val="⟩"/>
                        <m:ctrlPr>
                          <a:rPr lang="en-US" sz="2000" i="1">
                            <a:solidFill>
                              <a:srgbClr val="000000"/>
                            </a:solidFill>
                            <a:latin typeface="Cambria Math" panose="02040503050406030204" pitchFamily="18" charset="0"/>
                          </a:rPr>
                        </m:ctrlPr>
                      </m:dPr>
                      <m:e>
                        <m:r>
                          <a:rPr lang="en-US" sz="2000" b="0" i="1" smtClean="0">
                            <a:solidFill>
                              <a:srgbClr val="000000"/>
                            </a:solidFill>
                            <a:latin typeface="Cambria Math" panose="02040503050406030204" pitchFamily="18" charset="0"/>
                          </a:rPr>
                          <m:t>0</m:t>
                        </m:r>
                      </m:e>
                    </m:d>
                    <m:r>
                      <a:rPr lang="en-US" sz="2000" dirty="0" smtClean="0">
                        <a:solidFill>
                          <a:srgbClr val="000000"/>
                        </a:solidFill>
                        <a:latin typeface="Cambria Math" panose="02040503050406030204" pitchFamily="18" charset="0"/>
                        <a:ea typeface="Cambria Math" panose="02040503050406030204" pitchFamily="18" charset="0"/>
                      </a:rPr>
                      <m:t>⊗</m:t>
                    </m:r>
                  </m:oMath>
                </a14:m>
                <a:r>
                  <a:rPr lang="en-US" sz="2000" dirty="0">
                    <a:solidFill>
                      <a:srgbClr val="000000"/>
                    </a:solidFill>
                    <a:ea typeface="Cambria Math" panose="02040503050406030204" pitchFamily="18" charset="0"/>
                  </a:rPr>
                  <a:t> </a:t>
                </a:r>
                <a14:m>
                  <m:oMath xmlns:m="http://schemas.openxmlformats.org/officeDocument/2006/math">
                    <m:nary>
                      <m:naryPr>
                        <m:chr m:val="∑"/>
                        <m:ctrlPr>
                          <a:rPr lang="en-US" sz="2000" i="1">
                            <a:solidFill>
                              <a:srgbClr val="000000"/>
                            </a:solidFill>
                            <a:latin typeface="Cambria Math" panose="02040503050406030204" pitchFamily="18" charset="0"/>
                          </a:rPr>
                        </m:ctrlPr>
                      </m:naryPr>
                      <m:sub>
                        <m:r>
                          <a:rPr lang="en-US" sz="2000" i="1">
                            <a:solidFill>
                              <a:srgbClr val="000000"/>
                            </a:solidFill>
                            <a:latin typeface="Cambria Math" panose="02040503050406030204" pitchFamily="18" charset="0"/>
                          </a:rPr>
                          <m:t>𝑗</m:t>
                        </m:r>
                        <m:r>
                          <a:rPr lang="en-US" sz="2000" i="1">
                            <a:solidFill>
                              <a:srgbClr val="000000"/>
                            </a:solidFill>
                            <a:latin typeface="Cambria Math" panose="02040503050406030204" pitchFamily="18" charset="0"/>
                          </a:rPr>
                          <m:t>=0</m:t>
                        </m:r>
                      </m:sub>
                      <m:sup>
                        <m:sSup>
                          <m:sSupPr>
                            <m:ctrlPr>
                              <a:rPr lang="en-US" sz="2000" i="1">
                                <a:latin typeface="Cambria Math" panose="02040503050406030204" pitchFamily="18" charset="0"/>
                              </a:rPr>
                            </m:ctrlPr>
                          </m:sSupPr>
                          <m:e>
                            <m:r>
                              <a:rPr lang="en-US" sz="2000" b="0" i="1" smtClean="0">
                                <a:latin typeface="Cambria Math" panose="02040503050406030204" pitchFamily="18" charset="0"/>
                              </a:rPr>
                              <m:t>𝑚</m:t>
                            </m:r>
                            <m:r>
                              <a:rPr lang="en-US" sz="2000" i="1">
                                <a:latin typeface="Cambria Math" panose="02040503050406030204" pitchFamily="18" charset="0"/>
                              </a:rPr>
                              <m:t>2</m:t>
                            </m:r>
                          </m:e>
                          <m:sup>
                            <m:r>
                              <a:rPr lang="en-US" sz="2000" i="1">
                                <a:latin typeface="Cambria Math" panose="02040503050406030204" pitchFamily="18" charset="0"/>
                              </a:rPr>
                              <m:t>𝑚</m:t>
                            </m:r>
                          </m:sup>
                        </m:sSup>
                        <m:r>
                          <a:rPr lang="en-US" sz="2000" i="1">
                            <a:solidFill>
                              <a:srgbClr val="000000"/>
                            </a:solidFill>
                            <a:latin typeface="Cambria Math" panose="02040503050406030204" pitchFamily="18" charset="0"/>
                          </a:rPr>
                          <m:t>−1</m:t>
                        </m:r>
                      </m:sup>
                      <m:e>
                        <m:d>
                          <m:dPr>
                            <m:begChr m:val="|"/>
                            <m:endChr m:val="⟩"/>
                            <m:ctrlPr>
                              <a:rPr lang="en-US" sz="2000" i="1">
                                <a:solidFill>
                                  <a:srgbClr val="000000"/>
                                </a:solidFill>
                                <a:latin typeface="Cambria Math" panose="02040503050406030204" pitchFamily="18" charset="0"/>
                              </a:rPr>
                            </m:ctrlPr>
                          </m:dPr>
                          <m:e>
                            <m:r>
                              <a:rPr lang="en-US" sz="2000" b="0" i="1" smtClean="0">
                                <a:solidFill>
                                  <a:srgbClr val="000000"/>
                                </a:solidFill>
                                <a:latin typeface="Cambria Math" panose="02040503050406030204" pitchFamily="18" charset="0"/>
                              </a:rPr>
                              <m:t>𝑗</m:t>
                            </m:r>
                          </m:e>
                        </m:d>
                      </m:e>
                    </m:nary>
                  </m:oMath>
                </a14:m>
                <a:endParaRPr lang="en-US" sz="2000" dirty="0"/>
              </a:p>
            </p:txBody>
          </p:sp>
        </mc:Choice>
        <mc:Fallback xmlns="">
          <p:sp>
            <p:nvSpPr>
              <p:cNvPr id="24" name="Object 10">
                <a:extLst>
                  <a:ext uri="{FF2B5EF4-FFF2-40B4-BE49-F238E27FC236}">
                    <a16:creationId xmlns:a16="http://schemas.microsoft.com/office/drawing/2014/main" id="{EAB8B77F-50F7-E453-3731-F0D41E7502D8}"/>
                  </a:ext>
                </a:extLst>
              </p:cNvPr>
              <p:cNvSpPr txBox="1">
                <a:spLocks noRot="1" noChangeAspect="1" noMove="1" noResize="1" noEditPoints="1" noAdjustHandles="1" noChangeArrowheads="1" noChangeShapeType="1" noTextEdit="1"/>
              </p:cNvSpPr>
              <p:nvPr/>
            </p:nvSpPr>
            <p:spPr bwMode="auto">
              <a:xfrm>
                <a:off x="716506" y="3530888"/>
                <a:ext cx="7285502" cy="369332"/>
              </a:xfrm>
              <a:prstGeom prst="rect">
                <a:avLst/>
              </a:prstGeom>
              <a:blipFill>
                <a:blip r:embed="rId3"/>
                <a:stretch>
                  <a:fillRect b="-54098"/>
                </a:stretch>
              </a:blipFill>
            </p:spPr>
            <p:txBody>
              <a:bodyPr/>
              <a:lstStyle/>
              <a:p>
                <a:r>
                  <a:rPr lang="en-US">
                    <a:noFill/>
                  </a:rPr>
                  <a:t> </a:t>
                </a:r>
              </a:p>
            </p:txBody>
          </p:sp>
        </mc:Fallback>
      </mc:AlternateContent>
      <p:sp>
        <p:nvSpPr>
          <p:cNvPr id="25" name="Текстово поле 24">
            <a:extLst>
              <a:ext uri="{FF2B5EF4-FFF2-40B4-BE49-F238E27FC236}">
                <a16:creationId xmlns:a16="http://schemas.microsoft.com/office/drawing/2014/main" id="{C708768A-1A1E-4659-288C-9B5E41AD7060}"/>
              </a:ext>
            </a:extLst>
          </p:cNvPr>
          <p:cNvSpPr txBox="1"/>
          <p:nvPr/>
        </p:nvSpPr>
        <p:spPr>
          <a:xfrm>
            <a:off x="724606" y="649624"/>
            <a:ext cx="4207433" cy="461665"/>
          </a:xfrm>
          <a:prstGeom prst="rect">
            <a:avLst/>
          </a:prstGeom>
          <a:noFill/>
        </p:spPr>
        <p:txBody>
          <a:bodyPr wrap="square">
            <a:spAutoFit/>
          </a:bodyPr>
          <a:lstStyle/>
          <a:p>
            <a:pPr algn="just"/>
            <a:r>
              <a:rPr lang="en-US" sz="2400" dirty="0">
                <a:solidFill>
                  <a:schemeClr val="bg1"/>
                </a:solidFill>
                <a:latin typeface="Arial" pitchFamily="34" charset="0"/>
                <a:cs typeface="Arial" pitchFamily="34" charset="0"/>
              </a:rPr>
              <a:t>1) Applying Hadamard Gates:</a:t>
            </a:r>
          </a:p>
        </p:txBody>
      </p:sp>
      <mc:AlternateContent xmlns:mc="http://schemas.openxmlformats.org/markup-compatibility/2006" xmlns:a14="http://schemas.microsoft.com/office/drawing/2010/main">
        <mc:Choice Requires="a14">
          <p:sp>
            <p:nvSpPr>
              <p:cNvPr id="10" name="Текстово поле 9">
                <a:extLst>
                  <a:ext uri="{FF2B5EF4-FFF2-40B4-BE49-F238E27FC236}">
                    <a16:creationId xmlns:a16="http://schemas.microsoft.com/office/drawing/2014/main" id="{5B247D17-5654-CE7E-471A-5AAE9A8873D9}"/>
                  </a:ext>
                </a:extLst>
              </p:cNvPr>
              <p:cNvSpPr txBox="1"/>
              <p:nvPr/>
            </p:nvSpPr>
            <p:spPr>
              <a:xfrm>
                <a:off x="611141" y="3161556"/>
                <a:ext cx="173985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800" i="1" smtClean="0">
                              <a:solidFill>
                                <a:srgbClr val="000000"/>
                              </a:solidFill>
                              <a:latin typeface="Cambria Math" panose="02040503050406030204" pitchFamily="18" charset="0"/>
                            </a:rPr>
                          </m:ctrlPr>
                        </m:dPr>
                        <m:e>
                          <m:sSub>
                            <m:sSubPr>
                              <m:ctrlPr>
                                <a:rPr lang="en-US" sz="1800" i="1">
                                  <a:solidFill>
                                    <a:srgbClr val="000000"/>
                                  </a:solidFill>
                                  <a:latin typeface="Cambria Math" panose="02040503050406030204" pitchFamily="18" charset="0"/>
                                </a:rPr>
                              </m:ctrlPr>
                            </m:sSubPr>
                            <m:e>
                              <m:r>
                                <a:rPr lang="en-US" sz="1800" b="0" i="1" smtClean="0">
                                  <a:solidFill>
                                    <a:srgbClr val="000000"/>
                                  </a:solidFill>
                                  <a:latin typeface="Cambria Math" panose="02040503050406030204" pitchFamily="18" charset="0"/>
                                  <a:ea typeface="Cambria Math" panose="02040503050406030204" pitchFamily="18" charset="0"/>
                                </a:rPr>
                                <m:t>𝜓</m:t>
                              </m:r>
                            </m:e>
                            <m:sub>
                              <m:r>
                                <a:rPr lang="en-US" sz="1800" b="0" i="1" smtClean="0">
                                  <a:solidFill>
                                    <a:srgbClr val="000000"/>
                                  </a:solidFill>
                                  <a:latin typeface="Cambria Math" panose="02040503050406030204" pitchFamily="18" charset="0"/>
                                </a:rPr>
                                <m:t>1</m:t>
                              </m:r>
                            </m:sub>
                          </m:sSub>
                        </m:e>
                      </m:d>
                      <m:r>
                        <a:rPr lang="en-US" sz="1800" i="1">
                          <a:solidFill>
                            <a:srgbClr val="000000"/>
                          </a:solidFill>
                          <a:latin typeface="Cambria Math" panose="02040503050406030204" pitchFamily="18" charset="0"/>
                        </a:rPr>
                        <m:t>=</m:t>
                      </m:r>
                      <m:sSub>
                        <m:sSubPr>
                          <m:ctrlPr>
                            <a:rPr lang="en-US" sz="1800" i="1">
                              <a:solidFill>
                                <a:srgbClr val="000000"/>
                              </a:solidFill>
                              <a:latin typeface="Cambria Math" panose="02040503050406030204" pitchFamily="18" charset="0"/>
                            </a:rPr>
                          </m:ctrlPr>
                        </m:sSubPr>
                        <m:e>
                          <m:r>
                            <a:rPr lang="en-US" sz="1800" b="0" i="1" smtClean="0">
                              <a:solidFill>
                                <a:srgbClr val="000000"/>
                              </a:solidFill>
                              <a:latin typeface="Cambria Math" panose="02040503050406030204" pitchFamily="18" charset="0"/>
                              <a:ea typeface="Cambria Math" panose="02040503050406030204" pitchFamily="18" charset="0"/>
                            </a:rPr>
                            <m:t>𝑈</m:t>
                          </m:r>
                        </m:e>
                        <m:sub>
                          <m:r>
                            <a:rPr lang="en-US" sz="1800" b="0" i="1" smtClean="0">
                              <a:solidFill>
                                <a:srgbClr val="000000"/>
                              </a:solidFill>
                              <a:latin typeface="Cambria Math" panose="02040503050406030204" pitchFamily="18" charset="0"/>
                              <a:ea typeface="Cambria Math" panose="02040503050406030204" pitchFamily="18" charset="0"/>
                            </a:rPr>
                            <m:t>0</m:t>
                          </m:r>
                        </m:sub>
                      </m:sSub>
                      <m:d>
                        <m:dPr>
                          <m:begChr m:val="|"/>
                          <m:endChr m:val="⟩"/>
                          <m:ctrlPr>
                            <a:rPr lang="en-US" sz="1800" i="1">
                              <a:solidFill>
                                <a:srgbClr val="000000"/>
                              </a:solidFill>
                              <a:latin typeface="Cambria Math" panose="02040503050406030204" pitchFamily="18" charset="0"/>
                            </a:rPr>
                          </m:ctrlPr>
                        </m:dPr>
                        <m:e>
                          <m:sSub>
                            <m:sSubPr>
                              <m:ctrlPr>
                                <a:rPr lang="en-US" sz="1800" i="1">
                                  <a:solidFill>
                                    <a:srgbClr val="000000"/>
                                  </a:solidFill>
                                  <a:latin typeface="Cambria Math" panose="02040503050406030204" pitchFamily="18" charset="0"/>
                                </a:rPr>
                              </m:ctrlPr>
                            </m:sSubPr>
                            <m:e>
                              <m:r>
                                <a:rPr lang="en-US" sz="1800" i="1">
                                  <a:solidFill>
                                    <a:srgbClr val="000000"/>
                                  </a:solidFill>
                                  <a:latin typeface="Cambria Math" panose="02040503050406030204" pitchFamily="18" charset="0"/>
                                  <a:ea typeface="Cambria Math" panose="02040503050406030204" pitchFamily="18" charset="0"/>
                                </a:rPr>
                                <m:t>𝜓</m:t>
                              </m:r>
                            </m:e>
                            <m:sub>
                              <m:r>
                                <a:rPr lang="en-US" sz="1800" b="0" i="1" smtClean="0">
                                  <a:solidFill>
                                    <a:srgbClr val="000000"/>
                                  </a:solidFill>
                                  <a:latin typeface="Cambria Math" panose="02040503050406030204" pitchFamily="18" charset="0"/>
                                  <a:ea typeface="Cambria Math" panose="02040503050406030204" pitchFamily="18" charset="0"/>
                                </a:rPr>
                                <m:t>0</m:t>
                              </m:r>
                            </m:sub>
                          </m:sSub>
                        </m:e>
                      </m:d>
                    </m:oMath>
                  </m:oMathPara>
                </a14:m>
                <a:endParaRPr lang="en-GB" dirty="0"/>
              </a:p>
            </p:txBody>
          </p:sp>
        </mc:Choice>
        <mc:Fallback xmlns="">
          <p:sp>
            <p:nvSpPr>
              <p:cNvPr id="10" name="Текстово поле 9">
                <a:extLst>
                  <a:ext uri="{FF2B5EF4-FFF2-40B4-BE49-F238E27FC236}">
                    <a16:creationId xmlns:a16="http://schemas.microsoft.com/office/drawing/2014/main" id="{5B247D17-5654-CE7E-471A-5AAE9A8873D9}"/>
                  </a:ext>
                </a:extLst>
              </p:cNvPr>
              <p:cNvSpPr txBox="1">
                <a:spLocks noRot="1" noChangeAspect="1" noMove="1" noResize="1" noEditPoints="1" noAdjustHandles="1" noChangeArrowheads="1" noChangeShapeType="1" noTextEdit="1"/>
              </p:cNvSpPr>
              <p:nvPr/>
            </p:nvSpPr>
            <p:spPr>
              <a:xfrm>
                <a:off x="611141" y="3161556"/>
                <a:ext cx="1739852" cy="369332"/>
              </a:xfrm>
              <a:prstGeom prst="rect">
                <a:avLst/>
              </a:prstGeom>
              <a:blipFill>
                <a:blip r:embed="rId4"/>
                <a:stretch>
                  <a:fillRect b="-15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Текстово поле 10">
                <a:extLst>
                  <a:ext uri="{FF2B5EF4-FFF2-40B4-BE49-F238E27FC236}">
                    <a16:creationId xmlns:a16="http://schemas.microsoft.com/office/drawing/2014/main" id="{4DD6B71D-81D6-735C-4C1C-8B8D9C170992}"/>
                  </a:ext>
                </a:extLst>
              </p:cNvPr>
              <p:cNvSpPr txBox="1"/>
              <p:nvPr/>
            </p:nvSpPr>
            <p:spPr>
              <a:xfrm>
                <a:off x="6057818" y="2071541"/>
                <a:ext cx="1739852" cy="552459"/>
              </a:xfrm>
              <a:prstGeom prst="rect">
                <a:avLst/>
              </a:prstGeom>
              <a:noFill/>
            </p:spPr>
            <p:txBody>
              <a:bodyPr wrap="square">
                <a:spAutoFit/>
              </a:bodyPr>
              <a:lstStyle/>
              <a:p>
                <a:r>
                  <a:rPr lang="en-US" sz="1800" dirty="0">
                    <a:solidFill>
                      <a:srgbClr val="000000"/>
                    </a:solidFill>
                  </a:rPr>
                  <a:t>H</a:t>
                </a:r>
                <a14:m>
                  <m:oMath xmlns:m="http://schemas.openxmlformats.org/officeDocument/2006/math">
                    <m:r>
                      <a:rPr lang="en-US" sz="1800" i="1">
                        <a:solidFill>
                          <a:srgbClr val="000000"/>
                        </a:solidFill>
                        <a:latin typeface="Cambria Math" panose="02040503050406030204" pitchFamily="18" charset="0"/>
                      </a:rPr>
                      <m:t>=</m:t>
                    </m:r>
                    <m:f>
                      <m:fPr>
                        <m:ctrlPr>
                          <a:rPr lang="en-US" sz="1800" i="1" smtClean="0">
                            <a:solidFill>
                              <a:srgbClr val="000000"/>
                            </a:solidFill>
                            <a:latin typeface="Cambria Math" panose="02040503050406030204" pitchFamily="18" charset="0"/>
                          </a:rPr>
                        </m:ctrlPr>
                      </m:fPr>
                      <m:num>
                        <m:r>
                          <a:rPr lang="en-US" sz="1800" b="0" i="1" smtClean="0">
                            <a:solidFill>
                              <a:srgbClr val="000000"/>
                            </a:solidFill>
                            <a:latin typeface="Cambria Math" panose="02040503050406030204" pitchFamily="18" charset="0"/>
                          </a:rPr>
                          <m:t>1</m:t>
                        </m:r>
                      </m:num>
                      <m:den>
                        <m:rad>
                          <m:radPr>
                            <m:degHide m:val="on"/>
                            <m:ctrlPr>
                              <a:rPr lang="en-US" sz="1800" i="1" smtClean="0">
                                <a:solidFill>
                                  <a:srgbClr val="000000"/>
                                </a:solidFill>
                                <a:latin typeface="Cambria Math" panose="02040503050406030204" pitchFamily="18" charset="0"/>
                              </a:rPr>
                            </m:ctrlPr>
                          </m:radPr>
                          <m:deg/>
                          <m:e>
                            <m:r>
                              <a:rPr lang="en-US" sz="1800" b="0" i="1" smtClean="0">
                                <a:solidFill>
                                  <a:srgbClr val="000000"/>
                                </a:solidFill>
                                <a:latin typeface="Cambria Math" panose="02040503050406030204" pitchFamily="18" charset="0"/>
                              </a:rPr>
                              <m:t>2</m:t>
                            </m:r>
                          </m:e>
                        </m:rad>
                      </m:den>
                    </m:f>
                    <m:d>
                      <m:dPr>
                        <m:ctrlPr>
                          <a:rPr lang="en-US" sz="1800" i="1" smtClean="0">
                            <a:solidFill>
                              <a:srgbClr val="000000"/>
                            </a:solidFill>
                            <a:latin typeface="Cambria Math" panose="02040503050406030204" pitchFamily="18" charset="0"/>
                          </a:rPr>
                        </m:ctrlPr>
                      </m:dPr>
                      <m:e>
                        <m:m>
                          <m:mPr>
                            <m:mcs>
                              <m:mc>
                                <m:mcPr>
                                  <m:count m:val="2"/>
                                  <m:mcJc m:val="center"/>
                                </m:mcPr>
                              </m:mc>
                            </m:mcs>
                            <m:ctrlPr>
                              <a:rPr lang="en-US" sz="1800" i="1" smtClean="0">
                                <a:solidFill>
                                  <a:srgbClr val="000000"/>
                                </a:solidFill>
                                <a:latin typeface="Cambria Math" panose="02040503050406030204" pitchFamily="18" charset="0"/>
                              </a:rPr>
                            </m:ctrlPr>
                          </m:mPr>
                          <m:mr>
                            <m:e>
                              <m:r>
                                <m:rPr>
                                  <m:brk m:alnAt="7"/>
                                </m:rPr>
                                <a:rPr lang="en-US" sz="1800" b="0" i="1" smtClean="0">
                                  <a:solidFill>
                                    <a:srgbClr val="000000"/>
                                  </a:solidFill>
                                  <a:latin typeface="Cambria Math" panose="02040503050406030204" pitchFamily="18" charset="0"/>
                                </a:rPr>
                                <m:t>1</m:t>
                              </m:r>
                            </m:e>
                            <m:e>
                              <m:r>
                                <a:rPr lang="en-US" sz="1800" b="0" i="1" smtClean="0">
                                  <a:solidFill>
                                    <a:srgbClr val="000000"/>
                                  </a:solidFill>
                                  <a:latin typeface="Cambria Math" panose="02040503050406030204" pitchFamily="18" charset="0"/>
                                </a:rPr>
                                <m:t>1</m:t>
                              </m:r>
                            </m:e>
                          </m:mr>
                          <m:mr>
                            <m:e>
                              <m:r>
                                <a:rPr lang="en-US" sz="1800" b="0" i="1" smtClean="0">
                                  <a:solidFill>
                                    <a:srgbClr val="000000"/>
                                  </a:solidFill>
                                  <a:latin typeface="Cambria Math" panose="02040503050406030204" pitchFamily="18" charset="0"/>
                                </a:rPr>
                                <m:t>1</m:t>
                              </m:r>
                            </m:e>
                            <m:e>
                              <m:r>
                                <a:rPr lang="en-US" sz="1800" b="0" i="1" smtClean="0">
                                  <a:solidFill>
                                    <a:srgbClr val="000000"/>
                                  </a:solidFill>
                                  <a:latin typeface="Cambria Math" panose="02040503050406030204" pitchFamily="18" charset="0"/>
                                </a:rPr>
                                <m:t>−1</m:t>
                              </m:r>
                            </m:e>
                          </m:mr>
                        </m:m>
                      </m:e>
                    </m:d>
                  </m:oMath>
                </a14:m>
                <a:endParaRPr lang="en-GB" dirty="0"/>
              </a:p>
            </p:txBody>
          </p:sp>
        </mc:Choice>
        <mc:Fallback xmlns="">
          <p:sp>
            <p:nvSpPr>
              <p:cNvPr id="11" name="Текстово поле 10">
                <a:extLst>
                  <a:ext uri="{FF2B5EF4-FFF2-40B4-BE49-F238E27FC236}">
                    <a16:creationId xmlns:a16="http://schemas.microsoft.com/office/drawing/2014/main" id="{4DD6B71D-81D6-735C-4C1C-8B8D9C170992}"/>
                  </a:ext>
                </a:extLst>
              </p:cNvPr>
              <p:cNvSpPr txBox="1">
                <a:spLocks noRot="1" noChangeAspect="1" noMove="1" noResize="1" noEditPoints="1" noAdjustHandles="1" noChangeArrowheads="1" noChangeShapeType="1" noTextEdit="1"/>
              </p:cNvSpPr>
              <p:nvPr/>
            </p:nvSpPr>
            <p:spPr>
              <a:xfrm>
                <a:off x="6057818" y="2071541"/>
                <a:ext cx="1739852" cy="552459"/>
              </a:xfrm>
              <a:prstGeom prst="rect">
                <a:avLst/>
              </a:prstGeom>
              <a:blipFill>
                <a:blip r:embed="rId5"/>
                <a:stretch>
                  <a:fillRect l="-3158" b="-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Текстово поле 12">
                <a:extLst>
                  <a:ext uri="{FF2B5EF4-FFF2-40B4-BE49-F238E27FC236}">
                    <a16:creationId xmlns:a16="http://schemas.microsoft.com/office/drawing/2014/main" id="{732F4B07-AA29-7A6E-6623-5D3357C17739}"/>
                  </a:ext>
                </a:extLst>
              </p:cNvPr>
              <p:cNvSpPr txBox="1"/>
              <p:nvPr/>
            </p:nvSpPr>
            <p:spPr>
              <a:xfrm>
                <a:off x="747337" y="2026485"/>
                <a:ext cx="5310481" cy="115967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𝐹</m:t>
                      </m:r>
                      <m:r>
                        <a:rPr lang="en-US" i="1">
                          <a:solidFill>
                            <a:schemeClr val="tx1"/>
                          </a:solidFill>
                          <a:latin typeface="Cambria Math" panose="02040503050406030204" pitchFamily="18" charset="0"/>
                        </a:rPr>
                        <m:t>=</m:t>
                      </m:r>
                      <m:f>
                        <m:fPr>
                          <m:ctrlPr>
                            <a:rPr lang="en-US" i="1" smtClean="0">
                              <a:solidFill>
                                <a:schemeClr val="tx1"/>
                              </a:solidFill>
                              <a:latin typeface="Cambria Math" panose="02040503050406030204" pitchFamily="18" charset="0"/>
                            </a:rPr>
                          </m:ctrlPr>
                        </m:fPr>
                        <m:num>
                          <m:r>
                            <a:rPr lang="en-US" b="0" i="1" smtClean="0">
                              <a:solidFill>
                                <a:schemeClr val="tx1"/>
                              </a:solidFill>
                              <a:latin typeface="Cambria Math" panose="02040503050406030204" pitchFamily="18" charset="0"/>
                            </a:rPr>
                            <m:t>1</m:t>
                          </m:r>
                        </m:num>
                        <m:den>
                          <m:rad>
                            <m:radPr>
                              <m:degHide m:val="on"/>
                              <m:ctrlPr>
                                <a:rPr lang="en-US" i="1" smtClean="0">
                                  <a:solidFill>
                                    <a:schemeClr val="tx1"/>
                                  </a:solidFill>
                                  <a:latin typeface="Cambria Math" panose="02040503050406030204" pitchFamily="18" charset="0"/>
                                </a:rPr>
                              </m:ctrlPr>
                            </m:radPr>
                            <m:deg/>
                            <m:e>
                              <m:r>
                                <a:rPr lang="en-US" b="0" i="1" smtClean="0">
                                  <a:solidFill>
                                    <a:schemeClr val="tx1"/>
                                  </a:solidFill>
                                  <a:latin typeface="Cambria Math" panose="02040503050406030204" pitchFamily="18" charset="0"/>
                                </a:rPr>
                                <m:t>𝑚</m:t>
                              </m:r>
                            </m:e>
                          </m:rad>
                        </m:den>
                      </m:f>
                      <m:d>
                        <m:dPr>
                          <m:ctrlPr>
                            <a:rPr lang="en-US" i="1" smtClean="0">
                              <a:solidFill>
                                <a:schemeClr val="tx1"/>
                              </a:solidFill>
                              <a:latin typeface="Cambria Math" panose="02040503050406030204" pitchFamily="18" charset="0"/>
                            </a:rPr>
                          </m:ctrlPr>
                        </m:dPr>
                        <m:e>
                          <m:m>
                            <m:mPr>
                              <m:mcs>
                                <m:mc>
                                  <m:mcPr>
                                    <m:count m:val="4"/>
                                    <m:mcJc m:val="center"/>
                                  </m:mcPr>
                                </m:mc>
                              </m:mcs>
                              <m:ctrlPr>
                                <a:rPr lang="en-US" i="1">
                                  <a:solidFill>
                                    <a:schemeClr val="tx1"/>
                                  </a:solidFill>
                                  <a:latin typeface="Cambria Math" panose="02040503050406030204" pitchFamily="18" charset="0"/>
                                </a:rPr>
                              </m:ctrlPr>
                            </m:mPr>
                            <m:mr>
                              <m:e>
                                <m:sSup>
                                  <m:sSupPr>
                                    <m:ctrlPr>
                                      <a:rPr lang="en-US" i="1" smtClean="0">
                                        <a:solidFill>
                                          <a:schemeClr val="tx1"/>
                                        </a:solidFill>
                                        <a:latin typeface="Cambria Math" panose="02040503050406030204" pitchFamily="18" charset="0"/>
                                      </a:rPr>
                                    </m:ctrlPr>
                                  </m:sSupPr>
                                  <m:e>
                                    <m:r>
                                      <a:rPr lang="en-US" b="0" i="1" smtClean="0">
                                        <a:solidFill>
                                          <a:schemeClr val="tx1"/>
                                        </a:solidFill>
                                        <a:latin typeface="Cambria Math" panose="02040503050406030204" pitchFamily="18" charset="0"/>
                                      </a:rPr>
                                      <m:t>𝑤</m:t>
                                    </m:r>
                                  </m:e>
                                  <m:sup>
                                    <m:r>
                                      <a:rPr lang="en-US" b="0" i="1" smtClean="0">
                                        <a:solidFill>
                                          <a:schemeClr val="tx1"/>
                                        </a:solidFill>
                                        <a:latin typeface="Cambria Math" panose="02040503050406030204" pitchFamily="18" charset="0"/>
                                      </a:rPr>
                                      <m:t>0</m:t>
                                    </m:r>
                                    <m:r>
                                      <a:rPr lang="en-US" i="1">
                                        <a:latin typeface="Cambria Math" panose="02040503050406030204" pitchFamily="18" charset="0"/>
                                      </a:rPr>
                                      <m:t>∗</m:t>
                                    </m:r>
                                    <m:r>
                                      <a:rPr lang="en-US" b="0" i="1" smtClean="0">
                                        <a:solidFill>
                                          <a:schemeClr val="tx1"/>
                                        </a:solidFill>
                                        <a:latin typeface="Cambria Math" panose="02040503050406030204" pitchFamily="18" charset="0"/>
                                      </a:rPr>
                                      <m:t>0</m:t>
                                    </m:r>
                                  </m:sup>
                                </m:sSup>
                              </m:e>
                              <m:e>
                                <m:sSup>
                                  <m:sSupPr>
                                    <m:ctrlPr>
                                      <a:rPr lang="en-US" i="1">
                                        <a:solidFill>
                                          <a:schemeClr val="tx1"/>
                                        </a:solidFill>
                                        <a:latin typeface="Cambria Math" panose="02040503050406030204" pitchFamily="18" charset="0"/>
                                      </a:rPr>
                                    </m:ctrlPr>
                                  </m:sSupPr>
                                  <m:e>
                                    <m:r>
                                      <a:rPr lang="en-US" i="1">
                                        <a:solidFill>
                                          <a:schemeClr val="tx1"/>
                                        </a:solidFill>
                                        <a:latin typeface="Cambria Math" panose="02040503050406030204" pitchFamily="18" charset="0"/>
                                      </a:rPr>
                                      <m:t>𝑤</m:t>
                                    </m:r>
                                  </m:e>
                                  <m:sup>
                                    <m:r>
                                      <a:rPr lang="en-US" i="1">
                                        <a:solidFill>
                                          <a:schemeClr val="tx1"/>
                                        </a:solidFill>
                                        <a:latin typeface="Cambria Math" panose="02040503050406030204" pitchFamily="18" charset="0"/>
                                      </a:rPr>
                                      <m:t>0</m:t>
                                    </m:r>
                                    <m:r>
                                      <a:rPr lang="en-US" i="1">
                                        <a:latin typeface="Cambria Math" panose="02040503050406030204" pitchFamily="18" charset="0"/>
                                      </a:rPr>
                                      <m:t>∗</m:t>
                                    </m:r>
                                    <m:r>
                                      <a:rPr lang="en-US" b="0" i="1" smtClean="0">
                                        <a:solidFill>
                                          <a:schemeClr val="tx1"/>
                                        </a:solidFill>
                                        <a:latin typeface="Cambria Math" panose="02040503050406030204" pitchFamily="18" charset="0"/>
                                      </a:rPr>
                                      <m:t>1</m:t>
                                    </m:r>
                                  </m:sup>
                                </m:sSup>
                              </m:e>
                              <m:e>
                                <m:r>
                                  <a:rPr lang="en-US" i="1">
                                    <a:solidFill>
                                      <a:schemeClr val="tx1"/>
                                    </a:solidFill>
                                    <a:latin typeface="Cambria Math" panose="02040503050406030204" pitchFamily="18" charset="0"/>
                                    <a:ea typeface="Cambria Math" panose="02040503050406030204" pitchFamily="18" charset="0"/>
                                  </a:rPr>
                                  <m:t>⋯</m:t>
                                </m:r>
                              </m:e>
                              <m:e>
                                <m:sSup>
                                  <m:sSupPr>
                                    <m:ctrlPr>
                                      <a:rPr lang="en-US" i="1">
                                        <a:solidFill>
                                          <a:schemeClr val="tx1"/>
                                        </a:solidFill>
                                        <a:latin typeface="Cambria Math" panose="02040503050406030204" pitchFamily="18" charset="0"/>
                                      </a:rPr>
                                    </m:ctrlPr>
                                  </m:sSupPr>
                                  <m:e>
                                    <m:r>
                                      <a:rPr lang="en-US" i="1">
                                        <a:solidFill>
                                          <a:schemeClr val="tx1"/>
                                        </a:solidFill>
                                        <a:latin typeface="Cambria Math" panose="02040503050406030204" pitchFamily="18" charset="0"/>
                                      </a:rPr>
                                      <m:t>𝑤</m:t>
                                    </m:r>
                                  </m:e>
                                  <m:sup>
                                    <m:r>
                                      <a:rPr lang="en-US" i="1">
                                        <a:solidFill>
                                          <a:schemeClr val="tx1"/>
                                        </a:solidFill>
                                        <a:latin typeface="Cambria Math" panose="02040503050406030204" pitchFamily="18" charset="0"/>
                                      </a:rPr>
                                      <m:t>0</m:t>
                                    </m:r>
                                    <m:r>
                                      <a:rPr lang="en-US" i="1">
                                        <a:latin typeface="Cambria Math" panose="02040503050406030204" pitchFamily="18" charset="0"/>
                                      </a:rPr>
                                      <m:t>∗</m:t>
                                    </m:r>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𝑚</m:t>
                                    </m:r>
                                    <m:r>
                                      <a:rPr lang="en-US" b="0" i="1" smtClean="0">
                                        <a:solidFill>
                                          <a:schemeClr val="tx1"/>
                                        </a:solidFill>
                                        <a:latin typeface="Cambria Math" panose="02040503050406030204" pitchFamily="18" charset="0"/>
                                      </a:rPr>
                                      <m:t>−1)</m:t>
                                    </m:r>
                                  </m:sup>
                                </m:sSup>
                              </m:e>
                            </m:mr>
                            <m:mr>
                              <m:e>
                                <m:sSup>
                                  <m:sSupPr>
                                    <m:ctrlPr>
                                      <a:rPr lang="en-US" i="1">
                                        <a:solidFill>
                                          <a:schemeClr val="tx1"/>
                                        </a:solidFill>
                                        <a:latin typeface="Cambria Math" panose="02040503050406030204" pitchFamily="18" charset="0"/>
                                      </a:rPr>
                                    </m:ctrlPr>
                                  </m:sSupPr>
                                  <m:e>
                                    <m:r>
                                      <a:rPr lang="en-US" i="1">
                                        <a:solidFill>
                                          <a:schemeClr val="tx1"/>
                                        </a:solidFill>
                                        <a:latin typeface="Cambria Math" panose="02040503050406030204" pitchFamily="18" charset="0"/>
                                      </a:rPr>
                                      <m:t>𝑤</m:t>
                                    </m:r>
                                  </m:e>
                                  <m:sup>
                                    <m:r>
                                      <a:rPr lang="en-US" b="0" i="1" smtClean="0">
                                        <a:solidFill>
                                          <a:schemeClr val="tx1"/>
                                        </a:solidFill>
                                        <a:latin typeface="Cambria Math" panose="02040503050406030204" pitchFamily="18" charset="0"/>
                                      </a:rPr>
                                      <m:t>1</m:t>
                                    </m:r>
                                    <m:r>
                                      <a:rPr lang="en-US" i="1">
                                        <a:latin typeface="Cambria Math" panose="02040503050406030204" pitchFamily="18" charset="0"/>
                                      </a:rPr>
                                      <m:t>∗</m:t>
                                    </m:r>
                                    <m:r>
                                      <a:rPr lang="en-US" b="0" i="1" smtClean="0">
                                        <a:solidFill>
                                          <a:schemeClr val="tx1"/>
                                        </a:solidFill>
                                        <a:latin typeface="Cambria Math" panose="02040503050406030204" pitchFamily="18" charset="0"/>
                                      </a:rPr>
                                      <m:t>0</m:t>
                                    </m:r>
                                  </m:sup>
                                </m:sSup>
                              </m:e>
                              <m:e>
                                <m:sSup>
                                  <m:sSupPr>
                                    <m:ctrlPr>
                                      <a:rPr lang="en-US" i="1">
                                        <a:solidFill>
                                          <a:schemeClr val="tx1"/>
                                        </a:solidFill>
                                        <a:latin typeface="Cambria Math" panose="02040503050406030204" pitchFamily="18" charset="0"/>
                                      </a:rPr>
                                    </m:ctrlPr>
                                  </m:sSupPr>
                                  <m:e>
                                    <m:r>
                                      <a:rPr lang="en-US" i="1">
                                        <a:solidFill>
                                          <a:schemeClr val="tx1"/>
                                        </a:solidFill>
                                        <a:latin typeface="Cambria Math" panose="02040503050406030204" pitchFamily="18" charset="0"/>
                                      </a:rPr>
                                      <m:t>𝑤</m:t>
                                    </m:r>
                                  </m:e>
                                  <m:sup>
                                    <m:r>
                                      <a:rPr lang="en-US" b="0" i="1" smtClean="0">
                                        <a:solidFill>
                                          <a:schemeClr val="tx1"/>
                                        </a:solidFill>
                                        <a:latin typeface="Cambria Math" panose="02040503050406030204" pitchFamily="18" charset="0"/>
                                      </a:rPr>
                                      <m:t>1</m:t>
                                    </m:r>
                                    <m:r>
                                      <a:rPr lang="en-US" i="1">
                                        <a:latin typeface="Cambria Math" panose="02040503050406030204" pitchFamily="18" charset="0"/>
                                      </a:rPr>
                                      <m:t>∗</m:t>
                                    </m:r>
                                    <m:r>
                                      <a:rPr lang="en-US" b="0" i="1" smtClean="0">
                                        <a:solidFill>
                                          <a:schemeClr val="tx1"/>
                                        </a:solidFill>
                                        <a:latin typeface="Cambria Math" panose="02040503050406030204" pitchFamily="18" charset="0"/>
                                      </a:rPr>
                                      <m:t>1</m:t>
                                    </m:r>
                                  </m:sup>
                                </m:sSup>
                              </m:e>
                              <m:e>
                                <m:r>
                                  <a:rPr lang="en-US" i="1" smtClean="0">
                                    <a:solidFill>
                                      <a:schemeClr val="tx1"/>
                                    </a:solidFill>
                                    <a:latin typeface="Cambria Math" panose="02040503050406030204" pitchFamily="18" charset="0"/>
                                    <a:ea typeface="Cambria Math" panose="02040503050406030204" pitchFamily="18" charset="0"/>
                                  </a:rPr>
                                  <m:t>⋯</m:t>
                                </m:r>
                              </m:e>
                              <m:e>
                                <m:sSup>
                                  <m:sSupPr>
                                    <m:ctrlPr>
                                      <a:rPr lang="en-US" i="1">
                                        <a:solidFill>
                                          <a:schemeClr val="tx1"/>
                                        </a:solidFill>
                                        <a:latin typeface="Cambria Math" panose="02040503050406030204" pitchFamily="18" charset="0"/>
                                      </a:rPr>
                                    </m:ctrlPr>
                                  </m:sSupPr>
                                  <m:e>
                                    <m:r>
                                      <a:rPr lang="en-US" i="1">
                                        <a:solidFill>
                                          <a:schemeClr val="tx1"/>
                                        </a:solidFill>
                                        <a:latin typeface="Cambria Math" panose="02040503050406030204" pitchFamily="18" charset="0"/>
                                      </a:rPr>
                                      <m:t>𝑤</m:t>
                                    </m:r>
                                  </m:e>
                                  <m:sup>
                                    <m:r>
                                      <a:rPr lang="en-US" b="0" i="1" smtClean="0">
                                        <a:solidFill>
                                          <a:schemeClr val="tx1"/>
                                        </a:solidFill>
                                        <a:latin typeface="Cambria Math" panose="02040503050406030204" pitchFamily="18" charset="0"/>
                                      </a:rPr>
                                      <m:t>1</m:t>
                                    </m:r>
                                    <m:r>
                                      <a:rPr lang="en-US" i="1">
                                        <a:latin typeface="Cambria Math" panose="02040503050406030204" pitchFamily="18" charset="0"/>
                                      </a:rPr>
                                      <m:t>∗</m:t>
                                    </m:r>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𝑚</m:t>
                                    </m:r>
                                    <m:r>
                                      <a:rPr lang="en-US" b="0" i="1" smtClean="0">
                                        <a:solidFill>
                                          <a:schemeClr val="tx1"/>
                                        </a:solidFill>
                                        <a:latin typeface="Cambria Math" panose="02040503050406030204" pitchFamily="18" charset="0"/>
                                      </a:rPr>
                                      <m:t>−1)</m:t>
                                    </m:r>
                                  </m:sup>
                                </m:sSup>
                              </m:e>
                            </m:mr>
                            <m:mr>
                              <m:e>
                                <m:r>
                                  <a:rPr lang="en-US" i="1" smtClean="0">
                                    <a:solidFill>
                                      <a:schemeClr val="tx1"/>
                                    </a:solidFill>
                                    <a:latin typeface="Cambria Math" panose="02040503050406030204" pitchFamily="18" charset="0"/>
                                    <a:ea typeface="Cambria Math" panose="02040503050406030204" pitchFamily="18" charset="0"/>
                                  </a:rPr>
                                  <m:t>⋮</m:t>
                                </m:r>
                              </m:e>
                              <m:e>
                                <m:r>
                                  <a:rPr lang="en-US" i="1" smtClean="0">
                                    <a:solidFill>
                                      <a:schemeClr val="tx1"/>
                                    </a:solidFill>
                                    <a:latin typeface="Cambria Math" panose="02040503050406030204" pitchFamily="18" charset="0"/>
                                    <a:ea typeface="Cambria Math" panose="02040503050406030204" pitchFamily="18" charset="0"/>
                                  </a:rPr>
                                  <m:t>⋮</m:t>
                                </m:r>
                              </m:e>
                              <m:e>
                                <m:r>
                                  <a:rPr lang="en-US" i="1" smtClean="0">
                                    <a:solidFill>
                                      <a:schemeClr val="tx1"/>
                                    </a:solidFill>
                                    <a:latin typeface="Cambria Math" panose="02040503050406030204" pitchFamily="18" charset="0"/>
                                    <a:ea typeface="Cambria Math" panose="02040503050406030204" pitchFamily="18" charset="0"/>
                                  </a:rPr>
                                  <m:t>⋱</m:t>
                                </m:r>
                              </m:e>
                              <m:e>
                                <m:r>
                                  <a:rPr lang="en-US" i="1">
                                    <a:solidFill>
                                      <a:schemeClr val="tx1"/>
                                    </a:solidFill>
                                    <a:latin typeface="Cambria Math" panose="02040503050406030204" pitchFamily="18" charset="0"/>
                                    <a:ea typeface="Cambria Math" panose="02040503050406030204" pitchFamily="18" charset="0"/>
                                  </a:rPr>
                                  <m:t>⋮</m:t>
                                </m:r>
                              </m:e>
                            </m:mr>
                            <m:mr>
                              <m:e>
                                <m:sSup>
                                  <m:sSupPr>
                                    <m:ctrlPr>
                                      <a:rPr lang="en-US" i="1">
                                        <a:solidFill>
                                          <a:schemeClr val="tx1"/>
                                        </a:solidFill>
                                        <a:latin typeface="Cambria Math" panose="02040503050406030204" pitchFamily="18" charset="0"/>
                                      </a:rPr>
                                    </m:ctrlPr>
                                  </m:sSupPr>
                                  <m:e>
                                    <m:r>
                                      <a:rPr lang="en-US" i="1">
                                        <a:solidFill>
                                          <a:schemeClr val="tx1"/>
                                        </a:solidFill>
                                        <a:latin typeface="Cambria Math" panose="02040503050406030204" pitchFamily="18" charset="0"/>
                                      </a:rPr>
                                      <m:t>𝑤</m:t>
                                    </m:r>
                                  </m:e>
                                  <m:sup>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𝑚</m:t>
                                    </m:r>
                                    <m:r>
                                      <a:rPr lang="en-US" b="0" i="1" smtClean="0">
                                        <a:solidFill>
                                          <a:schemeClr val="tx1"/>
                                        </a:solidFill>
                                        <a:latin typeface="Cambria Math" panose="02040503050406030204" pitchFamily="18" charset="0"/>
                                      </a:rPr>
                                      <m:t>−1)∗0</m:t>
                                    </m:r>
                                  </m:sup>
                                </m:sSup>
                              </m:e>
                              <m:e>
                                <m:sSup>
                                  <m:sSupPr>
                                    <m:ctrlPr>
                                      <a:rPr lang="en-US" i="1">
                                        <a:solidFill>
                                          <a:schemeClr val="tx1"/>
                                        </a:solidFill>
                                        <a:latin typeface="Cambria Math" panose="02040503050406030204" pitchFamily="18" charset="0"/>
                                      </a:rPr>
                                    </m:ctrlPr>
                                  </m:sSupPr>
                                  <m:e>
                                    <m:r>
                                      <a:rPr lang="en-US" i="1">
                                        <a:solidFill>
                                          <a:schemeClr val="tx1"/>
                                        </a:solidFill>
                                        <a:latin typeface="Cambria Math" panose="02040503050406030204" pitchFamily="18" charset="0"/>
                                      </a:rPr>
                                      <m:t>𝑤</m:t>
                                    </m:r>
                                  </m:e>
                                  <m:sup>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𝑚</m:t>
                                    </m:r>
                                    <m:r>
                                      <a:rPr lang="en-US" b="0" i="1" smtClean="0">
                                        <a:solidFill>
                                          <a:schemeClr val="tx1"/>
                                        </a:solidFill>
                                        <a:latin typeface="Cambria Math" panose="02040503050406030204" pitchFamily="18" charset="0"/>
                                      </a:rPr>
                                      <m:t>−1)∗1</m:t>
                                    </m:r>
                                  </m:sup>
                                </m:sSup>
                              </m:e>
                              <m:e>
                                <m:r>
                                  <a:rPr lang="en-US" i="1">
                                    <a:solidFill>
                                      <a:schemeClr val="tx1"/>
                                    </a:solidFill>
                                    <a:latin typeface="Cambria Math" panose="02040503050406030204" pitchFamily="18" charset="0"/>
                                    <a:ea typeface="Cambria Math" panose="02040503050406030204" pitchFamily="18" charset="0"/>
                                  </a:rPr>
                                  <m:t>⋯</m:t>
                                </m:r>
                              </m:e>
                              <m:e>
                                <m:sSup>
                                  <m:sSupPr>
                                    <m:ctrlPr>
                                      <a:rPr lang="en-US" i="1">
                                        <a:solidFill>
                                          <a:schemeClr val="tx1"/>
                                        </a:solidFill>
                                        <a:latin typeface="Cambria Math" panose="02040503050406030204" pitchFamily="18" charset="0"/>
                                      </a:rPr>
                                    </m:ctrlPr>
                                  </m:sSupPr>
                                  <m:e>
                                    <m:r>
                                      <a:rPr lang="en-US" i="1">
                                        <a:solidFill>
                                          <a:schemeClr val="tx1"/>
                                        </a:solidFill>
                                        <a:latin typeface="Cambria Math" panose="02040503050406030204" pitchFamily="18" charset="0"/>
                                      </a:rPr>
                                      <m:t>𝑤</m:t>
                                    </m:r>
                                  </m:e>
                                  <m:sup>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𝑚</m:t>
                                    </m:r>
                                    <m:r>
                                      <a:rPr lang="en-US" b="0" i="1" smtClean="0">
                                        <a:solidFill>
                                          <a:schemeClr val="tx1"/>
                                        </a:solidFill>
                                        <a:latin typeface="Cambria Math" panose="02040503050406030204" pitchFamily="18" charset="0"/>
                                      </a:rPr>
                                      <m:t>−1)∗(</m:t>
                                    </m:r>
                                    <m:r>
                                      <a:rPr lang="en-US" b="0" i="1" smtClean="0">
                                        <a:solidFill>
                                          <a:schemeClr val="tx1"/>
                                        </a:solidFill>
                                        <a:latin typeface="Cambria Math" panose="02040503050406030204" pitchFamily="18" charset="0"/>
                                      </a:rPr>
                                      <m:t>𝑚</m:t>
                                    </m:r>
                                    <m:r>
                                      <a:rPr lang="en-US" b="0" i="1" smtClean="0">
                                        <a:solidFill>
                                          <a:schemeClr val="tx1"/>
                                        </a:solidFill>
                                        <a:latin typeface="Cambria Math" panose="02040503050406030204" pitchFamily="18" charset="0"/>
                                      </a:rPr>
                                      <m:t>−1)</m:t>
                                    </m:r>
                                  </m:sup>
                                </m:sSup>
                              </m:e>
                            </m:mr>
                          </m:m>
                        </m:e>
                      </m:d>
                    </m:oMath>
                  </m:oMathPara>
                </a14:m>
                <a:endParaRPr lang="en-GB" dirty="0">
                  <a:solidFill>
                    <a:schemeClr val="tx1"/>
                  </a:solidFill>
                </a:endParaRPr>
              </a:p>
            </p:txBody>
          </p:sp>
        </mc:Choice>
        <mc:Fallback xmlns="">
          <p:sp>
            <p:nvSpPr>
              <p:cNvPr id="13" name="Текстово поле 12">
                <a:extLst>
                  <a:ext uri="{FF2B5EF4-FFF2-40B4-BE49-F238E27FC236}">
                    <a16:creationId xmlns:a16="http://schemas.microsoft.com/office/drawing/2014/main" id="{732F4B07-AA29-7A6E-6623-5D3357C17739}"/>
                  </a:ext>
                </a:extLst>
              </p:cNvPr>
              <p:cNvSpPr txBox="1">
                <a:spLocks noRot="1" noChangeAspect="1" noMove="1" noResize="1" noEditPoints="1" noAdjustHandles="1" noChangeArrowheads="1" noChangeShapeType="1" noTextEdit="1"/>
              </p:cNvSpPr>
              <p:nvPr/>
            </p:nvSpPr>
            <p:spPr>
              <a:xfrm>
                <a:off x="747337" y="2026485"/>
                <a:ext cx="5310481" cy="1159676"/>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Текстово поле 13">
                <a:extLst>
                  <a:ext uri="{FF2B5EF4-FFF2-40B4-BE49-F238E27FC236}">
                    <a16:creationId xmlns:a16="http://schemas.microsoft.com/office/drawing/2014/main" id="{E8BB6579-797B-9FFD-452A-C3F8B08B8581}"/>
                  </a:ext>
                </a:extLst>
              </p:cNvPr>
              <p:cNvSpPr txBox="1"/>
              <p:nvPr/>
            </p:nvSpPr>
            <p:spPr>
              <a:xfrm>
                <a:off x="512873" y="1639654"/>
                <a:ext cx="2072063" cy="41293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𝑤</m:t>
                      </m:r>
                      <m:r>
                        <a:rPr lang="en-US" sz="2000" b="0" i="0" smtClean="0">
                          <a:solidFill>
                            <a:schemeClr val="tx1"/>
                          </a:solidFill>
                          <a:latin typeface="Cambria Math" panose="02040503050406030204" pitchFamily="18" charset="0"/>
                        </a:rPr>
                        <m:t>=</m:t>
                      </m:r>
                      <m:sSup>
                        <m:sSupPr>
                          <m:ctrlPr>
                            <a:rPr lang="en-US" sz="2000" b="0" i="1" smtClean="0">
                              <a:solidFill>
                                <a:schemeClr val="tx1"/>
                              </a:solidFill>
                              <a:latin typeface="Cambria Math" panose="02040503050406030204" pitchFamily="18" charset="0"/>
                            </a:rPr>
                          </m:ctrlPr>
                        </m:sSupPr>
                        <m:e>
                          <m:r>
                            <a:rPr lang="en-US" sz="2000" b="0" i="1" smtClean="0">
                              <a:solidFill>
                                <a:schemeClr val="tx1"/>
                              </a:solidFill>
                              <a:latin typeface="Cambria Math" panose="02040503050406030204" pitchFamily="18" charset="0"/>
                            </a:rPr>
                            <m:t>𝑒</m:t>
                          </m:r>
                        </m:e>
                        <m:sup>
                          <m:r>
                            <a:rPr lang="en-US" sz="2000" b="0" i="1" smtClean="0">
                              <a:solidFill>
                                <a:schemeClr val="tx1"/>
                              </a:solidFill>
                              <a:latin typeface="Cambria Math" panose="02040503050406030204" pitchFamily="18" charset="0"/>
                            </a:rPr>
                            <m:t>−2</m:t>
                          </m:r>
                          <m:r>
                            <a:rPr lang="en-US" sz="2000" b="0" i="1" smtClean="0">
                              <a:solidFill>
                                <a:schemeClr val="tx1"/>
                              </a:solidFill>
                              <a:latin typeface="Cambria Math" panose="02040503050406030204" pitchFamily="18" charset="0"/>
                              <a:ea typeface="Cambria Math" panose="02040503050406030204" pitchFamily="18" charset="0"/>
                            </a:rPr>
                            <m:t>𝜋</m:t>
                          </m:r>
                          <m:r>
                            <a:rPr lang="en-US" sz="2000" b="0" i="1" smtClean="0">
                              <a:solidFill>
                                <a:schemeClr val="tx1"/>
                              </a:solidFill>
                              <a:latin typeface="Cambria Math" panose="02040503050406030204" pitchFamily="18" charset="0"/>
                              <a:ea typeface="Cambria Math" panose="02040503050406030204" pitchFamily="18" charset="0"/>
                            </a:rPr>
                            <m:t>𝑖</m:t>
                          </m:r>
                          <m:r>
                            <a:rPr lang="en-US" sz="2000" b="0" i="1" smtClean="0">
                              <a:solidFill>
                                <a:schemeClr val="tx1"/>
                              </a:solidFill>
                              <a:latin typeface="Cambria Math" panose="02040503050406030204" pitchFamily="18" charset="0"/>
                              <a:ea typeface="Cambria Math" panose="02040503050406030204" pitchFamily="18" charset="0"/>
                            </a:rPr>
                            <m:t>/</m:t>
                          </m:r>
                          <m:r>
                            <a:rPr lang="en-US" sz="2000" b="0" i="1" smtClean="0">
                              <a:solidFill>
                                <a:schemeClr val="tx1"/>
                              </a:solidFill>
                              <a:latin typeface="Cambria Math" panose="02040503050406030204" pitchFamily="18" charset="0"/>
                              <a:ea typeface="Cambria Math" panose="02040503050406030204" pitchFamily="18" charset="0"/>
                            </a:rPr>
                            <m:t>𝑚</m:t>
                          </m:r>
                        </m:sup>
                      </m:sSup>
                    </m:oMath>
                  </m:oMathPara>
                </a14:m>
                <a:endParaRPr lang="en-GB" sz="2000" dirty="0">
                  <a:solidFill>
                    <a:schemeClr val="tx1"/>
                  </a:solidFill>
                </a:endParaRPr>
              </a:p>
            </p:txBody>
          </p:sp>
        </mc:Choice>
        <mc:Fallback xmlns="">
          <p:sp>
            <p:nvSpPr>
              <p:cNvPr id="14" name="Текстово поле 13">
                <a:extLst>
                  <a:ext uri="{FF2B5EF4-FFF2-40B4-BE49-F238E27FC236}">
                    <a16:creationId xmlns:a16="http://schemas.microsoft.com/office/drawing/2014/main" id="{E8BB6579-797B-9FFD-452A-C3F8B08B8581}"/>
                  </a:ext>
                </a:extLst>
              </p:cNvPr>
              <p:cNvSpPr txBox="1">
                <a:spLocks noRot="1" noChangeAspect="1" noMove="1" noResize="1" noEditPoints="1" noAdjustHandles="1" noChangeArrowheads="1" noChangeShapeType="1" noTextEdit="1"/>
              </p:cNvSpPr>
              <p:nvPr/>
            </p:nvSpPr>
            <p:spPr>
              <a:xfrm>
                <a:off x="512873" y="1639654"/>
                <a:ext cx="2072063" cy="412934"/>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Текстово поле 14">
                <a:extLst>
                  <a:ext uri="{FF2B5EF4-FFF2-40B4-BE49-F238E27FC236}">
                    <a16:creationId xmlns:a16="http://schemas.microsoft.com/office/drawing/2014/main" id="{DF54D9BF-2073-288D-B509-56D97E13E380}"/>
                  </a:ext>
                </a:extLst>
              </p:cNvPr>
              <p:cNvSpPr txBox="1"/>
              <p:nvPr/>
            </p:nvSpPr>
            <p:spPr>
              <a:xfrm>
                <a:off x="5737921" y="2823752"/>
                <a:ext cx="2110176" cy="5542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0000"/>
                              </a:solidFill>
                              <a:latin typeface="Cambria Math" panose="02040503050406030204" pitchFamily="18" charset="0"/>
                            </a:rPr>
                          </m:ctrlPr>
                        </m:sSubPr>
                        <m:e>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𝐼</m:t>
                              </m:r>
                            </m:e>
                          </m:acc>
                        </m:e>
                        <m:sub>
                          <m:r>
                            <a:rPr lang="en-US" i="1">
                              <a:solidFill>
                                <a:srgbClr val="000000"/>
                              </a:solidFill>
                              <a:latin typeface="Cambria Math" panose="02040503050406030204" pitchFamily="18" charset="0"/>
                            </a:rPr>
                            <m:t>2</m:t>
                          </m:r>
                        </m:sub>
                      </m:sSub>
                      <m:r>
                        <m:rPr>
                          <m:nor/>
                        </m:rPr>
                        <a:rPr lang="en-US" dirty="0">
                          <a:solidFill>
                            <a:srgbClr val="000000"/>
                          </a:solidFill>
                          <a:ea typeface="Cambria Math" panose="02040503050406030204" pitchFamily="18" charset="0"/>
                        </a:rPr>
                        <m:t> </m:t>
                      </m:r>
                      <m:r>
                        <a:rPr lang="en-US" sz="1800" i="1">
                          <a:solidFill>
                            <a:srgbClr val="000000"/>
                          </a:solidFill>
                          <a:latin typeface="Cambria Math" panose="02040503050406030204" pitchFamily="18" charset="0"/>
                        </a:rPr>
                        <m:t>=</m:t>
                      </m:r>
                      <m:d>
                        <m:dPr>
                          <m:ctrlPr>
                            <a:rPr lang="en-US" sz="1800" i="1" smtClean="0">
                              <a:solidFill>
                                <a:srgbClr val="000000"/>
                              </a:solidFill>
                              <a:latin typeface="Cambria Math" panose="02040503050406030204" pitchFamily="18" charset="0"/>
                            </a:rPr>
                          </m:ctrlPr>
                        </m:dPr>
                        <m:e>
                          <m:m>
                            <m:mPr>
                              <m:mcs>
                                <m:mc>
                                  <m:mcPr>
                                    <m:count m:val="2"/>
                                    <m:mcJc m:val="center"/>
                                  </m:mcPr>
                                </m:mc>
                              </m:mcs>
                              <m:ctrlPr>
                                <a:rPr lang="en-US" sz="1800" i="1" smtClean="0">
                                  <a:solidFill>
                                    <a:srgbClr val="000000"/>
                                  </a:solidFill>
                                  <a:latin typeface="Cambria Math" panose="02040503050406030204" pitchFamily="18" charset="0"/>
                                </a:rPr>
                              </m:ctrlPr>
                            </m:mPr>
                            <m:mr>
                              <m:e>
                                <m:r>
                                  <m:rPr>
                                    <m:brk m:alnAt="7"/>
                                  </m:rPr>
                                  <a:rPr lang="en-US" sz="1800" b="0" i="1" smtClean="0">
                                    <a:solidFill>
                                      <a:srgbClr val="000000"/>
                                    </a:solidFill>
                                    <a:latin typeface="Cambria Math" panose="02040503050406030204" pitchFamily="18" charset="0"/>
                                  </a:rPr>
                                  <m:t>1</m:t>
                                </m:r>
                              </m:e>
                              <m:e>
                                <m:r>
                                  <a:rPr lang="en-US" sz="1800" b="0" i="1" smtClean="0">
                                    <a:solidFill>
                                      <a:srgbClr val="000000"/>
                                    </a:solidFill>
                                    <a:latin typeface="Cambria Math" panose="02040503050406030204" pitchFamily="18" charset="0"/>
                                  </a:rPr>
                                  <m:t>0</m:t>
                                </m:r>
                              </m:e>
                            </m:mr>
                            <m:mr>
                              <m:e>
                                <m:r>
                                  <a:rPr lang="en-US" sz="1800" b="0" i="1" smtClean="0">
                                    <a:solidFill>
                                      <a:srgbClr val="000000"/>
                                    </a:solidFill>
                                    <a:latin typeface="Cambria Math" panose="02040503050406030204" pitchFamily="18" charset="0"/>
                                  </a:rPr>
                                  <m:t>0</m:t>
                                </m:r>
                              </m:e>
                              <m:e>
                                <m:r>
                                  <a:rPr lang="en-US" sz="1800" b="0" i="1" smtClean="0">
                                    <a:solidFill>
                                      <a:srgbClr val="000000"/>
                                    </a:solidFill>
                                    <a:latin typeface="Cambria Math" panose="02040503050406030204" pitchFamily="18" charset="0"/>
                                  </a:rPr>
                                  <m:t>1</m:t>
                                </m:r>
                              </m:e>
                            </m:mr>
                          </m:m>
                        </m:e>
                      </m:d>
                    </m:oMath>
                  </m:oMathPara>
                </a14:m>
                <a:endParaRPr lang="en-GB" dirty="0"/>
              </a:p>
            </p:txBody>
          </p:sp>
        </mc:Choice>
        <mc:Fallback xmlns="">
          <p:sp>
            <p:nvSpPr>
              <p:cNvPr id="15" name="Текстово поле 14">
                <a:extLst>
                  <a:ext uri="{FF2B5EF4-FFF2-40B4-BE49-F238E27FC236}">
                    <a16:creationId xmlns:a16="http://schemas.microsoft.com/office/drawing/2014/main" id="{DF54D9BF-2073-288D-B509-56D97E13E380}"/>
                  </a:ext>
                </a:extLst>
              </p:cNvPr>
              <p:cNvSpPr txBox="1">
                <a:spLocks noRot="1" noChangeAspect="1" noMove="1" noResize="1" noEditPoints="1" noAdjustHandles="1" noChangeArrowheads="1" noChangeShapeType="1" noTextEdit="1"/>
              </p:cNvSpPr>
              <p:nvPr/>
            </p:nvSpPr>
            <p:spPr>
              <a:xfrm>
                <a:off x="5737921" y="2823752"/>
                <a:ext cx="2110176" cy="554254"/>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Object 10">
                <a:extLst>
                  <a:ext uri="{FF2B5EF4-FFF2-40B4-BE49-F238E27FC236}">
                    <a16:creationId xmlns:a16="http://schemas.microsoft.com/office/drawing/2014/main" id="{78F68B80-7CAB-2B03-A620-CD5D8E53F087}"/>
                  </a:ext>
                </a:extLst>
              </p:cNvPr>
              <p:cNvSpPr txBox="1"/>
              <p:nvPr/>
            </p:nvSpPr>
            <p:spPr bwMode="auto">
              <a:xfrm>
                <a:off x="755445" y="1175934"/>
                <a:ext cx="1803330" cy="369332"/>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d>
                        <m:dPr>
                          <m:begChr m:val="|"/>
                          <m:endChr m:val="⟩"/>
                          <m:ctrlPr>
                            <a:rPr lang="en-US" sz="2000" i="1" smtClean="0">
                              <a:solidFill>
                                <a:schemeClr val="tx1"/>
                              </a:solidFill>
                              <a:latin typeface="Cambria Math" panose="02040503050406030204" pitchFamily="18" charset="0"/>
                            </a:rPr>
                          </m:ctrlPr>
                        </m:dPr>
                        <m:e>
                          <m:sSub>
                            <m:sSubPr>
                              <m:ctrlPr>
                                <a:rPr lang="en-US" sz="2000" i="1">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ea typeface="Cambria Math" panose="02040503050406030204" pitchFamily="18" charset="0"/>
                                </a:rPr>
                                <m:t>𝜓</m:t>
                              </m:r>
                            </m:e>
                            <m:sub>
                              <m:r>
                                <a:rPr lang="en-US" sz="2000" b="0" i="1" smtClean="0">
                                  <a:solidFill>
                                    <a:schemeClr val="tx1"/>
                                  </a:solidFill>
                                  <a:latin typeface="Cambria Math" panose="02040503050406030204" pitchFamily="18" charset="0"/>
                                  <a:ea typeface="Cambria Math" panose="02040503050406030204" pitchFamily="18" charset="0"/>
                                </a:rPr>
                                <m:t>0</m:t>
                              </m:r>
                            </m:sub>
                          </m:sSub>
                        </m:e>
                      </m:d>
                      <m:r>
                        <a:rPr lang="en-US" sz="2000" b="0" i="1" smtClean="0">
                          <a:solidFill>
                            <a:schemeClr val="tx1"/>
                          </a:solidFill>
                          <a:latin typeface="Cambria Math" panose="02040503050406030204" pitchFamily="18" charset="0"/>
                        </a:rPr>
                        <m:t>=</m:t>
                      </m:r>
                      <m:d>
                        <m:dPr>
                          <m:begChr m:val="|"/>
                          <m:endChr m:val="⟩"/>
                          <m:ctrlPr>
                            <a:rPr lang="en-US" sz="2000" i="1" smtClean="0">
                              <a:solidFill>
                                <a:schemeClr val="tx1"/>
                              </a:solidFill>
                              <a:latin typeface="Cambria Math" panose="02040503050406030204" pitchFamily="18" charset="0"/>
                            </a:rPr>
                          </m:ctrlPr>
                        </m:dPr>
                        <m:e>
                          <m:r>
                            <a:rPr lang="en-US" sz="2000" b="0" i="1" smtClean="0">
                              <a:solidFill>
                                <a:schemeClr val="tx1"/>
                              </a:solidFill>
                              <a:latin typeface="Cambria Math" panose="02040503050406030204" pitchFamily="18" charset="0"/>
                            </a:rPr>
                            <m:t>0,0,</m:t>
                          </m:r>
                          <m:r>
                            <a:rPr lang="en-US" sz="2000" i="1" smtClean="0">
                              <a:solidFill>
                                <a:schemeClr val="tx1"/>
                              </a:solidFill>
                              <a:latin typeface="Cambria Math" panose="02040503050406030204" pitchFamily="18" charset="0"/>
                            </a:rPr>
                            <m:t>0</m:t>
                          </m:r>
                        </m:e>
                      </m:d>
                    </m:oMath>
                  </m:oMathPara>
                </a14:m>
                <a:endParaRPr lang="en-US" sz="2000" dirty="0">
                  <a:solidFill>
                    <a:schemeClr val="tx1"/>
                  </a:solidFill>
                </a:endParaRPr>
              </a:p>
            </p:txBody>
          </p:sp>
        </mc:Choice>
        <mc:Fallback xmlns="">
          <p:sp>
            <p:nvSpPr>
              <p:cNvPr id="16" name="Object 10">
                <a:extLst>
                  <a:ext uri="{FF2B5EF4-FFF2-40B4-BE49-F238E27FC236}">
                    <a16:creationId xmlns:a16="http://schemas.microsoft.com/office/drawing/2014/main" id="{78F68B80-7CAB-2B03-A620-CD5D8E53F087}"/>
                  </a:ext>
                </a:extLst>
              </p:cNvPr>
              <p:cNvSpPr txBox="1">
                <a:spLocks noRot="1" noChangeAspect="1" noMove="1" noResize="1" noEditPoints="1" noAdjustHandles="1" noChangeArrowheads="1" noChangeShapeType="1" noTextEdit="1"/>
              </p:cNvSpPr>
              <p:nvPr/>
            </p:nvSpPr>
            <p:spPr bwMode="auto">
              <a:xfrm>
                <a:off x="755445" y="1175934"/>
                <a:ext cx="1803330" cy="369332"/>
              </a:xfrm>
              <a:prstGeom prst="rect">
                <a:avLst/>
              </a:prstGeom>
              <a:blipFill>
                <a:blip r:embed="rId9"/>
                <a:stretch>
                  <a:fillRect b="-28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Object 10">
                <a:extLst>
                  <a:ext uri="{FF2B5EF4-FFF2-40B4-BE49-F238E27FC236}">
                    <a16:creationId xmlns:a16="http://schemas.microsoft.com/office/drawing/2014/main" id="{3D6B6429-3084-881A-46ED-1FB7FE262D3B}"/>
                  </a:ext>
                </a:extLst>
              </p:cNvPr>
              <p:cNvSpPr txBox="1"/>
              <p:nvPr/>
            </p:nvSpPr>
            <p:spPr bwMode="auto">
              <a:xfrm>
                <a:off x="755445" y="4858532"/>
                <a:ext cx="7733727" cy="507740"/>
              </a:xfrm>
              <a:prstGeom prst="rect">
                <a:avLst/>
              </a:prstGeom>
              <a:noFill/>
            </p:spPr>
            <p:txBody>
              <a:bodyPr>
                <a:noAutofit/>
              </a:bodyPr>
              <a:lstStyle/>
              <a:p>
                <a14:m>
                  <m:oMath xmlns:m="http://schemas.openxmlformats.org/officeDocument/2006/math">
                    <m:acc>
                      <m:accPr>
                        <m:chr m:val="̂"/>
                        <m:ctrlPr>
                          <a:rPr lang="en-US" sz="2000" i="1" smtClean="0">
                            <a:solidFill>
                              <a:srgbClr val="000000"/>
                            </a:solidFill>
                            <a:latin typeface="Cambria Math" panose="02040503050406030204" pitchFamily="18" charset="0"/>
                          </a:rPr>
                        </m:ctrlPr>
                      </m:accPr>
                      <m:e>
                        <m:r>
                          <a:rPr lang="en-US" sz="2000" i="1">
                            <a:solidFill>
                              <a:srgbClr val="000000"/>
                            </a:solidFill>
                            <a:latin typeface="Cambria Math" panose="02040503050406030204" pitchFamily="18" charset="0"/>
                          </a:rPr>
                          <m:t>𝑂</m:t>
                        </m:r>
                      </m:e>
                    </m:acc>
                    <m:r>
                      <a:rPr lang="en-US" sz="2000" b="0" i="1" smtClean="0">
                        <a:solidFill>
                          <a:srgbClr val="000000"/>
                        </a:solidFill>
                        <a:latin typeface="Cambria Math" panose="02040503050406030204" pitchFamily="18" charset="0"/>
                      </a:rPr>
                      <m:t>=</m:t>
                    </m:r>
                  </m:oMath>
                </a14:m>
                <a:r>
                  <a:rPr lang="en-US" sz="2000" dirty="0">
                    <a:solidFill>
                      <a:srgbClr val="000000"/>
                    </a:solidFill>
                  </a:rPr>
                  <a:t> </a:t>
                </a:r>
                <a14:m>
                  <m:oMath xmlns:m="http://schemas.openxmlformats.org/officeDocument/2006/math">
                    <m:sSub>
                      <m:sSubPr>
                        <m:ctrlPr>
                          <a:rPr lang="en-US" sz="2000" i="1">
                            <a:solidFill>
                              <a:srgbClr val="000000"/>
                            </a:solidFill>
                            <a:latin typeface="Cambria Math" panose="02040503050406030204" pitchFamily="18" charset="0"/>
                          </a:rPr>
                        </m:ctrlPr>
                      </m:sSubPr>
                      <m:e>
                        <m:acc>
                          <m:accPr>
                            <m:chr m:val="̂"/>
                            <m:ctrlPr>
                              <a:rPr lang="en-US" sz="2000" i="1">
                                <a:solidFill>
                                  <a:srgbClr val="000000"/>
                                </a:solidFill>
                                <a:latin typeface="Cambria Math" panose="02040503050406030204" pitchFamily="18" charset="0"/>
                              </a:rPr>
                            </m:ctrlPr>
                          </m:accPr>
                          <m:e>
                            <m:r>
                              <a:rPr lang="en-US" sz="2000" i="1">
                                <a:solidFill>
                                  <a:srgbClr val="000000"/>
                                </a:solidFill>
                                <a:latin typeface="Cambria Math" panose="02040503050406030204" pitchFamily="18" charset="0"/>
                              </a:rPr>
                              <m:t>𝐼</m:t>
                            </m:r>
                          </m:e>
                        </m:acc>
                      </m:e>
                      <m:sub>
                        <m:sSup>
                          <m:sSupPr>
                            <m:ctrlPr>
                              <a:rPr lang="en-US" sz="2000" i="1" smtClean="0">
                                <a:solidFill>
                                  <a:srgbClr val="000000"/>
                                </a:solidFill>
                                <a:latin typeface="Cambria Math" panose="02040503050406030204" pitchFamily="18" charset="0"/>
                              </a:rPr>
                            </m:ctrlPr>
                          </m:sSupPr>
                          <m:e>
                            <m:r>
                              <a:rPr lang="en-US" sz="2000" b="0" i="1" smtClean="0">
                                <a:solidFill>
                                  <a:srgbClr val="000000"/>
                                </a:solidFill>
                                <a:latin typeface="Cambria Math" panose="02040503050406030204" pitchFamily="18" charset="0"/>
                              </a:rPr>
                              <m:t>2</m:t>
                            </m:r>
                          </m:e>
                          <m:sup>
                            <m:r>
                              <a:rPr lang="en-US" sz="2000" b="0" i="1" smtClean="0">
                                <a:solidFill>
                                  <a:srgbClr val="000000"/>
                                </a:solidFill>
                                <a:latin typeface="Cambria Math" panose="02040503050406030204" pitchFamily="18" charset="0"/>
                              </a:rPr>
                              <m:t>𝑚</m:t>
                            </m:r>
                            <m:r>
                              <a:rPr lang="en-US" sz="2000" b="0" i="1" smtClean="0">
                                <a:solidFill>
                                  <a:srgbClr val="000000"/>
                                </a:solidFill>
                                <a:latin typeface="Cambria Math" panose="02040503050406030204" pitchFamily="18" charset="0"/>
                              </a:rPr>
                              <m:t>+1</m:t>
                            </m:r>
                          </m:sup>
                        </m:sSup>
                      </m:sub>
                    </m:sSub>
                    <m:r>
                      <a:rPr lang="en-US" sz="2000" b="0" i="1" smtClean="0">
                        <a:solidFill>
                          <a:srgbClr val="000000"/>
                        </a:solidFill>
                        <a:latin typeface="Cambria Math" panose="02040503050406030204" pitchFamily="18" charset="0"/>
                      </a:rPr>
                      <m:t>−</m:t>
                    </m:r>
                    <m:nary>
                      <m:naryPr>
                        <m:chr m:val="∑"/>
                        <m:ctrlPr>
                          <a:rPr lang="en-US" sz="2000" i="1" smtClean="0">
                            <a:solidFill>
                              <a:srgbClr val="000000"/>
                            </a:solidFill>
                            <a:latin typeface="Cambria Math" panose="02040503050406030204" pitchFamily="18" charset="0"/>
                          </a:rPr>
                        </m:ctrlPr>
                      </m:naryPr>
                      <m:sub>
                        <m:r>
                          <a:rPr lang="en-US" sz="2000" b="0" i="1" smtClean="0">
                            <a:solidFill>
                              <a:srgbClr val="000000"/>
                            </a:solidFill>
                            <a:latin typeface="Cambria Math" panose="02040503050406030204" pitchFamily="18" charset="0"/>
                          </a:rPr>
                          <m:t>𝑖</m:t>
                        </m:r>
                        <m:r>
                          <a:rPr lang="en-US" sz="2000" i="1">
                            <a:solidFill>
                              <a:srgbClr val="000000"/>
                            </a:solidFill>
                            <a:latin typeface="Cambria Math" panose="02040503050406030204" pitchFamily="18" charset="0"/>
                          </a:rPr>
                          <m:t>=</m:t>
                        </m:r>
                        <m:r>
                          <a:rPr lang="en-US" sz="2000" b="0" i="1" smtClean="0">
                            <a:solidFill>
                              <a:srgbClr val="000000"/>
                            </a:solidFill>
                            <a:latin typeface="Cambria Math" panose="02040503050406030204" pitchFamily="18" charset="0"/>
                          </a:rPr>
                          <m:t>1</m:t>
                        </m:r>
                      </m:sub>
                      <m:sup>
                        <m:r>
                          <a:rPr lang="en-US" sz="2000" i="1" smtClean="0">
                            <a:solidFill>
                              <a:srgbClr val="000000"/>
                            </a:solidFill>
                            <a:latin typeface="Cambria Math" panose="02040503050406030204" pitchFamily="18" charset="0"/>
                            <a:ea typeface="Cambria Math" panose="02040503050406030204" pitchFamily="18" charset="0"/>
                          </a:rPr>
                          <m:t>𝜆</m:t>
                        </m:r>
                      </m:sup>
                      <m:e>
                        <m:d>
                          <m:dPr>
                            <m:ctrlPr>
                              <a:rPr lang="en-US" sz="2000" i="1" smtClean="0">
                                <a:solidFill>
                                  <a:srgbClr val="000000"/>
                                </a:solidFill>
                                <a:latin typeface="Cambria Math" panose="02040503050406030204" pitchFamily="18" charset="0"/>
                              </a:rPr>
                            </m:ctrlPr>
                          </m:dPr>
                          <m:e>
                            <m:d>
                              <m:dPr>
                                <m:begChr m:val="|"/>
                                <m:endChr m:val="⟩"/>
                                <m:ctrlPr>
                                  <a:rPr lang="en-US" sz="2000" i="1">
                                    <a:latin typeface="Cambria Math" panose="02040503050406030204" pitchFamily="18" charset="0"/>
                                  </a:rPr>
                                </m:ctrlPr>
                              </m:dPr>
                              <m:e>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h</m:t>
                                    </m:r>
                                  </m:e>
                                  <m:sub>
                                    <m:r>
                                      <a:rPr lang="en-US" sz="2000" i="1">
                                        <a:solidFill>
                                          <a:srgbClr val="000000"/>
                                        </a:solidFill>
                                        <a:latin typeface="Cambria Math" panose="02040503050406030204" pitchFamily="18" charset="0"/>
                                        <a:ea typeface="Cambria Math" panose="02040503050406030204" pitchFamily="18" charset="0"/>
                                      </a:rPr>
                                      <m:t>𝑖</m:t>
                                    </m:r>
                                  </m:sub>
                                </m:sSub>
                              </m:e>
                            </m:d>
                            <m:d>
                              <m:dPr>
                                <m:begChr m:val="⟨"/>
                                <m:endChr m:val="|"/>
                                <m:ctrlPr>
                                  <a:rPr lang="en-US" sz="2000" i="1">
                                    <a:latin typeface="Cambria Math" panose="02040503050406030204" pitchFamily="18" charset="0"/>
                                  </a:rPr>
                                </m:ctrlPr>
                              </m:dPr>
                              <m:e>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h</m:t>
                                    </m:r>
                                  </m:e>
                                  <m:sub>
                                    <m:r>
                                      <a:rPr lang="en-US" sz="2000" i="1">
                                        <a:solidFill>
                                          <a:srgbClr val="000000"/>
                                        </a:solidFill>
                                        <a:latin typeface="Cambria Math" panose="02040503050406030204" pitchFamily="18" charset="0"/>
                                        <a:ea typeface="Cambria Math" panose="02040503050406030204" pitchFamily="18" charset="0"/>
                                      </a:rPr>
                                      <m:t>𝑖</m:t>
                                    </m:r>
                                  </m:sub>
                                </m:sSub>
                              </m:e>
                            </m:d>
                            <m:r>
                              <a:rPr lang="en-US" sz="2000" b="0" i="1" smtClean="0">
                                <a:solidFill>
                                  <a:srgbClr val="000000"/>
                                </a:solidFill>
                                <a:latin typeface="Cambria Math" panose="02040503050406030204" pitchFamily="18" charset="0"/>
                              </a:rPr>
                              <m:t>+</m:t>
                            </m:r>
                            <m:d>
                              <m:dPr>
                                <m:begChr m:val="|"/>
                                <m:endChr m:val="⟩"/>
                                <m:ctrlPr>
                                  <a:rPr lang="en-US" sz="2000" i="1">
                                    <a:latin typeface="Cambria Math" panose="02040503050406030204" pitchFamily="18" charset="0"/>
                                  </a:rPr>
                                </m:ctrlPr>
                              </m:dPr>
                              <m:e>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h</m:t>
                                    </m:r>
                                  </m:e>
                                  <m:sub>
                                    <m:r>
                                      <a:rPr lang="en-US" sz="2000" i="1">
                                        <a:solidFill>
                                          <a:srgbClr val="000000"/>
                                        </a:solidFill>
                                        <a:latin typeface="Cambria Math" panose="02040503050406030204" pitchFamily="18" charset="0"/>
                                        <a:ea typeface="Cambria Math" panose="02040503050406030204" pitchFamily="18" charset="0"/>
                                      </a:rPr>
                                      <m:t>𝑖</m:t>
                                    </m:r>
                                  </m:sub>
                                </m:sSub>
                                <m:r>
                                  <a:rPr lang="en-US" sz="2000" b="0" i="1" smtClean="0">
                                    <a:solidFill>
                                      <a:srgbClr val="000000"/>
                                    </a:solidFill>
                                    <a:latin typeface="Cambria Math" panose="02040503050406030204" pitchFamily="18" charset="0"/>
                                    <a:ea typeface="Cambria Math" panose="02040503050406030204" pitchFamily="18" charset="0"/>
                                  </a:rPr>
                                  <m:t>+</m:t>
                                </m:r>
                                <m:sSup>
                                  <m:sSupPr>
                                    <m:ctrlPr>
                                      <a:rPr lang="en-US" sz="2000" b="0" i="1" smtClean="0">
                                        <a:solidFill>
                                          <a:srgbClr val="000000"/>
                                        </a:solidFill>
                                        <a:latin typeface="Cambria Math" panose="02040503050406030204" pitchFamily="18" charset="0"/>
                                        <a:ea typeface="Cambria Math" panose="02040503050406030204" pitchFamily="18" charset="0"/>
                                      </a:rPr>
                                    </m:ctrlPr>
                                  </m:sSupPr>
                                  <m:e>
                                    <m:r>
                                      <a:rPr lang="en-US" sz="2000" b="0" i="1" smtClean="0">
                                        <a:solidFill>
                                          <a:srgbClr val="000000"/>
                                        </a:solidFill>
                                        <a:latin typeface="Cambria Math" panose="02040503050406030204" pitchFamily="18" charset="0"/>
                                        <a:ea typeface="Cambria Math" panose="02040503050406030204" pitchFamily="18" charset="0"/>
                                      </a:rPr>
                                      <m:t>2</m:t>
                                    </m:r>
                                  </m:e>
                                  <m:sup>
                                    <m:r>
                                      <a:rPr lang="en-US" sz="2000" b="0" i="1" smtClean="0">
                                        <a:solidFill>
                                          <a:srgbClr val="000000"/>
                                        </a:solidFill>
                                        <a:latin typeface="Cambria Math" panose="02040503050406030204" pitchFamily="18" charset="0"/>
                                        <a:ea typeface="Cambria Math" panose="02040503050406030204" pitchFamily="18" charset="0"/>
                                      </a:rPr>
                                      <m:t>𝑚</m:t>
                                    </m:r>
                                  </m:sup>
                                </m:sSup>
                              </m:e>
                            </m:d>
                            <m:d>
                              <m:dPr>
                                <m:begChr m:val="⟨"/>
                                <m:endChr m:val="|"/>
                                <m:ctrlPr>
                                  <a:rPr lang="en-US" sz="2000" i="1">
                                    <a:latin typeface="Cambria Math" panose="02040503050406030204" pitchFamily="18" charset="0"/>
                                  </a:rPr>
                                </m:ctrlPr>
                              </m:dPr>
                              <m:e>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h</m:t>
                                    </m:r>
                                  </m:e>
                                  <m:sub>
                                    <m:r>
                                      <a:rPr lang="en-US" sz="2000" i="1">
                                        <a:solidFill>
                                          <a:srgbClr val="000000"/>
                                        </a:solidFill>
                                        <a:latin typeface="Cambria Math" panose="02040503050406030204" pitchFamily="18" charset="0"/>
                                        <a:ea typeface="Cambria Math" panose="02040503050406030204" pitchFamily="18" charset="0"/>
                                      </a:rPr>
                                      <m:t>𝑖</m:t>
                                    </m:r>
                                  </m:sub>
                                </m:sSub>
                                <m:r>
                                  <a:rPr lang="en-US" sz="2000" b="0" i="1" smtClean="0">
                                    <a:solidFill>
                                      <a:srgbClr val="000000"/>
                                    </a:solidFill>
                                    <a:latin typeface="Cambria Math" panose="02040503050406030204" pitchFamily="18" charset="0"/>
                                    <a:ea typeface="Cambria Math" panose="02040503050406030204" pitchFamily="18" charset="0"/>
                                  </a:rPr>
                                  <m:t>+</m:t>
                                </m:r>
                                <m:sSup>
                                  <m:sSupPr>
                                    <m:ctrlPr>
                                      <a:rPr lang="en-US" sz="2000" i="1">
                                        <a:solidFill>
                                          <a:srgbClr val="000000"/>
                                        </a:solidFill>
                                        <a:latin typeface="Cambria Math" panose="02040503050406030204" pitchFamily="18" charset="0"/>
                                        <a:ea typeface="Cambria Math" panose="02040503050406030204" pitchFamily="18" charset="0"/>
                                      </a:rPr>
                                    </m:ctrlPr>
                                  </m:sSupPr>
                                  <m:e>
                                    <m:r>
                                      <a:rPr lang="en-US" sz="2000" i="1">
                                        <a:solidFill>
                                          <a:srgbClr val="000000"/>
                                        </a:solidFill>
                                        <a:latin typeface="Cambria Math" panose="02040503050406030204" pitchFamily="18" charset="0"/>
                                        <a:ea typeface="Cambria Math" panose="02040503050406030204" pitchFamily="18" charset="0"/>
                                      </a:rPr>
                                      <m:t>2</m:t>
                                    </m:r>
                                  </m:e>
                                  <m:sup>
                                    <m:r>
                                      <a:rPr lang="en-US" sz="2000" i="1">
                                        <a:solidFill>
                                          <a:srgbClr val="000000"/>
                                        </a:solidFill>
                                        <a:latin typeface="Cambria Math" panose="02040503050406030204" pitchFamily="18" charset="0"/>
                                        <a:ea typeface="Cambria Math" panose="02040503050406030204" pitchFamily="18" charset="0"/>
                                      </a:rPr>
                                      <m:t>𝑚</m:t>
                                    </m:r>
                                  </m:sup>
                                </m:sSup>
                              </m:e>
                            </m:d>
                          </m:e>
                        </m:d>
                      </m:e>
                    </m:nary>
                  </m:oMath>
                </a14:m>
                <a:endParaRPr lang="en-US" sz="2000" i="1" dirty="0">
                  <a:solidFill>
                    <a:srgbClr val="000000"/>
                  </a:solidFill>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000" i="1">
                          <a:solidFill>
                            <a:srgbClr val="000000"/>
                          </a:solidFill>
                          <a:latin typeface="Cambria Math" panose="02040503050406030204" pitchFamily="18" charset="0"/>
                          <a:ea typeface="Cambria Math" panose="02040503050406030204" pitchFamily="18" charset="0"/>
                        </a:rPr>
                        <m:t>+</m:t>
                      </m:r>
                      <m:nary>
                        <m:naryPr>
                          <m:chr m:val="∑"/>
                          <m:ctrlPr>
                            <a:rPr lang="en-US" sz="2000" i="1">
                              <a:solidFill>
                                <a:srgbClr val="000000"/>
                              </a:solidFill>
                              <a:latin typeface="Cambria Math" panose="02040503050406030204" pitchFamily="18" charset="0"/>
                              <a:ea typeface="Cambria Math" panose="02040503050406030204" pitchFamily="18" charset="0"/>
                            </a:rPr>
                          </m:ctrlPr>
                        </m:naryPr>
                        <m:sub>
                          <m:r>
                            <a:rPr lang="en-US" sz="2000" i="1">
                              <a:solidFill>
                                <a:srgbClr val="000000"/>
                              </a:solidFill>
                              <a:latin typeface="Cambria Math" panose="02040503050406030204" pitchFamily="18" charset="0"/>
                              <a:ea typeface="Cambria Math" panose="02040503050406030204" pitchFamily="18" charset="0"/>
                            </a:rPr>
                            <m:t>𝑖</m:t>
                          </m:r>
                          <m:r>
                            <a:rPr lang="en-US" sz="2000" i="1">
                              <a:solidFill>
                                <a:srgbClr val="000000"/>
                              </a:solidFill>
                              <a:latin typeface="Cambria Math" panose="02040503050406030204" pitchFamily="18" charset="0"/>
                              <a:ea typeface="Cambria Math" panose="02040503050406030204" pitchFamily="18" charset="0"/>
                            </a:rPr>
                            <m:t>=1</m:t>
                          </m:r>
                        </m:sub>
                        <m:sup>
                          <m:r>
                            <a:rPr lang="en-US" sz="2000" i="1">
                              <a:solidFill>
                                <a:srgbClr val="000000"/>
                              </a:solidFill>
                              <a:latin typeface="Cambria Math" panose="02040503050406030204" pitchFamily="18" charset="0"/>
                              <a:ea typeface="Cambria Math" panose="02040503050406030204" pitchFamily="18" charset="0"/>
                            </a:rPr>
                            <m:t>𝜆</m:t>
                          </m:r>
                        </m:sup>
                        <m:e>
                          <m:d>
                            <m:dPr>
                              <m:ctrlPr>
                                <a:rPr lang="en-US" sz="2000" i="1">
                                  <a:solidFill>
                                    <a:srgbClr val="000000"/>
                                  </a:solidFill>
                                  <a:latin typeface="Cambria Math" panose="02040503050406030204" pitchFamily="18" charset="0"/>
                                  <a:ea typeface="Cambria Math" panose="02040503050406030204" pitchFamily="18" charset="0"/>
                                </a:rPr>
                              </m:ctrlPr>
                            </m:dPr>
                            <m:e>
                              <m:d>
                                <m:dPr>
                                  <m:begChr m:val="|"/>
                                  <m:endChr m:val="⟩"/>
                                  <m:ctrlPr>
                                    <a:rPr lang="en-US" sz="2000" i="1">
                                      <a:solidFill>
                                        <a:srgbClr val="000000"/>
                                      </a:solidFill>
                                      <a:latin typeface="Cambria Math" panose="02040503050406030204" pitchFamily="18" charset="0"/>
                                      <a:ea typeface="Cambria Math" panose="02040503050406030204" pitchFamily="18" charset="0"/>
                                    </a:rPr>
                                  </m:ctrlPr>
                                </m:dPr>
                                <m:e>
                                  <m:sSub>
                                    <m:sSubPr>
                                      <m:ctrlPr>
                                        <a:rPr lang="en-US" sz="2000" i="1">
                                          <a:solidFill>
                                            <a:srgbClr val="000000"/>
                                          </a:solidFill>
                                          <a:latin typeface="Cambria Math" panose="02040503050406030204" pitchFamily="18" charset="0"/>
                                          <a:ea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h</m:t>
                                      </m:r>
                                    </m:e>
                                    <m:sub>
                                      <m:r>
                                        <a:rPr lang="en-US" sz="2000" i="1">
                                          <a:solidFill>
                                            <a:srgbClr val="000000"/>
                                          </a:solidFill>
                                          <a:latin typeface="Cambria Math" panose="02040503050406030204" pitchFamily="18" charset="0"/>
                                          <a:ea typeface="Cambria Math" panose="02040503050406030204" pitchFamily="18" charset="0"/>
                                        </a:rPr>
                                        <m:t>𝑖</m:t>
                                      </m:r>
                                    </m:sub>
                                  </m:sSub>
                                  <m:r>
                                    <a:rPr lang="en-US" sz="2000" b="0" i="1" smtClean="0">
                                      <a:solidFill>
                                        <a:srgbClr val="000000"/>
                                      </a:solidFill>
                                      <a:latin typeface="Cambria Math" panose="02040503050406030204" pitchFamily="18" charset="0"/>
                                      <a:ea typeface="Cambria Math" panose="02040503050406030204" pitchFamily="18" charset="0"/>
                                    </a:rPr>
                                    <m:t>+</m:t>
                                  </m:r>
                                  <m:sSup>
                                    <m:sSupPr>
                                      <m:ctrlPr>
                                        <a:rPr lang="en-US" sz="2000" i="1">
                                          <a:solidFill>
                                            <a:srgbClr val="000000"/>
                                          </a:solidFill>
                                          <a:latin typeface="Cambria Math" panose="02040503050406030204" pitchFamily="18" charset="0"/>
                                          <a:ea typeface="Cambria Math" panose="02040503050406030204" pitchFamily="18" charset="0"/>
                                        </a:rPr>
                                      </m:ctrlPr>
                                    </m:sSupPr>
                                    <m:e>
                                      <m:r>
                                        <a:rPr lang="en-US" sz="2000" i="1">
                                          <a:solidFill>
                                            <a:srgbClr val="000000"/>
                                          </a:solidFill>
                                          <a:latin typeface="Cambria Math" panose="02040503050406030204" pitchFamily="18" charset="0"/>
                                          <a:ea typeface="Cambria Math" panose="02040503050406030204" pitchFamily="18" charset="0"/>
                                        </a:rPr>
                                        <m:t>2</m:t>
                                      </m:r>
                                    </m:e>
                                    <m:sup>
                                      <m:r>
                                        <a:rPr lang="en-US" sz="2000" i="1">
                                          <a:solidFill>
                                            <a:srgbClr val="000000"/>
                                          </a:solidFill>
                                          <a:latin typeface="Cambria Math" panose="02040503050406030204" pitchFamily="18" charset="0"/>
                                          <a:ea typeface="Cambria Math" panose="02040503050406030204" pitchFamily="18" charset="0"/>
                                        </a:rPr>
                                        <m:t>𝑚</m:t>
                                      </m:r>
                                    </m:sup>
                                  </m:sSup>
                                </m:e>
                              </m:d>
                              <m:d>
                                <m:dPr>
                                  <m:begChr m:val="⟨"/>
                                  <m:endChr m:val="|"/>
                                  <m:ctrlPr>
                                    <a:rPr lang="en-US" sz="2000" i="1">
                                      <a:solidFill>
                                        <a:srgbClr val="000000"/>
                                      </a:solidFill>
                                      <a:latin typeface="Cambria Math" panose="02040503050406030204" pitchFamily="18" charset="0"/>
                                      <a:ea typeface="Cambria Math" panose="02040503050406030204" pitchFamily="18" charset="0"/>
                                    </a:rPr>
                                  </m:ctrlPr>
                                </m:dPr>
                                <m:e>
                                  <m:sSub>
                                    <m:sSubPr>
                                      <m:ctrlPr>
                                        <a:rPr lang="en-US" sz="2000" i="1">
                                          <a:solidFill>
                                            <a:srgbClr val="000000"/>
                                          </a:solidFill>
                                          <a:latin typeface="Cambria Math" panose="02040503050406030204" pitchFamily="18" charset="0"/>
                                          <a:ea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h</m:t>
                                      </m:r>
                                    </m:e>
                                    <m:sub>
                                      <m:r>
                                        <a:rPr lang="en-US" sz="2000" i="1">
                                          <a:solidFill>
                                            <a:srgbClr val="000000"/>
                                          </a:solidFill>
                                          <a:latin typeface="Cambria Math" panose="02040503050406030204" pitchFamily="18" charset="0"/>
                                          <a:ea typeface="Cambria Math" panose="02040503050406030204" pitchFamily="18" charset="0"/>
                                        </a:rPr>
                                        <m:t>𝑖</m:t>
                                      </m:r>
                                    </m:sub>
                                  </m:sSub>
                                </m:e>
                              </m:d>
                              <m:r>
                                <a:rPr lang="en-US" sz="2000" i="1">
                                  <a:solidFill>
                                    <a:srgbClr val="000000"/>
                                  </a:solidFill>
                                  <a:latin typeface="Cambria Math" panose="02040503050406030204" pitchFamily="18" charset="0"/>
                                  <a:ea typeface="Cambria Math" panose="02040503050406030204" pitchFamily="18" charset="0"/>
                                </a:rPr>
                                <m:t>+</m:t>
                              </m:r>
                              <m:d>
                                <m:dPr>
                                  <m:begChr m:val="|"/>
                                  <m:endChr m:val="⟩"/>
                                  <m:ctrlPr>
                                    <a:rPr lang="en-US" sz="2000" i="1">
                                      <a:solidFill>
                                        <a:srgbClr val="000000"/>
                                      </a:solidFill>
                                      <a:latin typeface="Cambria Math" panose="02040503050406030204" pitchFamily="18" charset="0"/>
                                      <a:ea typeface="Cambria Math" panose="02040503050406030204" pitchFamily="18" charset="0"/>
                                    </a:rPr>
                                  </m:ctrlPr>
                                </m:dPr>
                                <m:e>
                                  <m:sSub>
                                    <m:sSubPr>
                                      <m:ctrlPr>
                                        <a:rPr lang="en-US" sz="2000" i="1">
                                          <a:solidFill>
                                            <a:srgbClr val="000000"/>
                                          </a:solidFill>
                                          <a:latin typeface="Cambria Math" panose="02040503050406030204" pitchFamily="18" charset="0"/>
                                          <a:ea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h</m:t>
                                      </m:r>
                                    </m:e>
                                    <m:sub>
                                      <m:r>
                                        <a:rPr lang="en-US" sz="2000" i="1">
                                          <a:solidFill>
                                            <a:srgbClr val="000000"/>
                                          </a:solidFill>
                                          <a:latin typeface="Cambria Math" panose="02040503050406030204" pitchFamily="18" charset="0"/>
                                          <a:ea typeface="Cambria Math" panose="02040503050406030204" pitchFamily="18" charset="0"/>
                                        </a:rPr>
                                        <m:t>𝑖</m:t>
                                      </m:r>
                                    </m:sub>
                                  </m:sSub>
                                </m:e>
                              </m:d>
                              <m:d>
                                <m:dPr>
                                  <m:begChr m:val="⟨"/>
                                  <m:endChr m:val="|"/>
                                  <m:ctrlPr>
                                    <a:rPr lang="en-US" sz="2000" i="1">
                                      <a:solidFill>
                                        <a:srgbClr val="000000"/>
                                      </a:solidFill>
                                      <a:latin typeface="Cambria Math" panose="02040503050406030204" pitchFamily="18" charset="0"/>
                                      <a:ea typeface="Cambria Math" panose="02040503050406030204" pitchFamily="18" charset="0"/>
                                    </a:rPr>
                                  </m:ctrlPr>
                                </m:dPr>
                                <m:e>
                                  <m:sSub>
                                    <m:sSubPr>
                                      <m:ctrlPr>
                                        <a:rPr lang="en-US" sz="2000" i="1">
                                          <a:solidFill>
                                            <a:srgbClr val="000000"/>
                                          </a:solidFill>
                                          <a:latin typeface="Cambria Math" panose="02040503050406030204" pitchFamily="18" charset="0"/>
                                          <a:ea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h</m:t>
                                      </m:r>
                                    </m:e>
                                    <m:sub>
                                      <m:r>
                                        <a:rPr lang="en-US" sz="2000" i="1">
                                          <a:solidFill>
                                            <a:srgbClr val="000000"/>
                                          </a:solidFill>
                                          <a:latin typeface="Cambria Math" panose="02040503050406030204" pitchFamily="18" charset="0"/>
                                          <a:ea typeface="Cambria Math" panose="02040503050406030204" pitchFamily="18" charset="0"/>
                                        </a:rPr>
                                        <m:t>𝑖</m:t>
                                      </m:r>
                                    </m:sub>
                                  </m:sSub>
                                  <m:r>
                                    <a:rPr lang="en-US" sz="2000" b="0" i="1" smtClean="0">
                                      <a:solidFill>
                                        <a:srgbClr val="000000"/>
                                      </a:solidFill>
                                      <a:latin typeface="Cambria Math" panose="02040503050406030204" pitchFamily="18" charset="0"/>
                                      <a:ea typeface="Cambria Math" panose="02040503050406030204" pitchFamily="18" charset="0"/>
                                    </a:rPr>
                                    <m:t>+</m:t>
                                  </m:r>
                                  <m:sSup>
                                    <m:sSupPr>
                                      <m:ctrlPr>
                                        <a:rPr lang="en-US" sz="2000" i="1">
                                          <a:solidFill>
                                            <a:srgbClr val="000000"/>
                                          </a:solidFill>
                                          <a:latin typeface="Cambria Math" panose="02040503050406030204" pitchFamily="18" charset="0"/>
                                          <a:ea typeface="Cambria Math" panose="02040503050406030204" pitchFamily="18" charset="0"/>
                                        </a:rPr>
                                      </m:ctrlPr>
                                    </m:sSupPr>
                                    <m:e>
                                      <m:r>
                                        <a:rPr lang="en-US" sz="2000" i="1">
                                          <a:solidFill>
                                            <a:srgbClr val="000000"/>
                                          </a:solidFill>
                                          <a:latin typeface="Cambria Math" panose="02040503050406030204" pitchFamily="18" charset="0"/>
                                          <a:ea typeface="Cambria Math" panose="02040503050406030204" pitchFamily="18" charset="0"/>
                                        </a:rPr>
                                        <m:t>2</m:t>
                                      </m:r>
                                    </m:e>
                                    <m:sup>
                                      <m:r>
                                        <a:rPr lang="en-US" sz="2000" i="1">
                                          <a:solidFill>
                                            <a:srgbClr val="000000"/>
                                          </a:solidFill>
                                          <a:latin typeface="Cambria Math" panose="02040503050406030204" pitchFamily="18" charset="0"/>
                                          <a:ea typeface="Cambria Math" panose="02040503050406030204" pitchFamily="18" charset="0"/>
                                        </a:rPr>
                                        <m:t>𝑚</m:t>
                                      </m:r>
                                    </m:sup>
                                  </m:sSup>
                                </m:e>
                              </m:d>
                            </m:e>
                          </m:d>
                        </m:e>
                      </m:nary>
                    </m:oMath>
                  </m:oMathPara>
                </a14:m>
                <a:endParaRPr lang="en-US" sz="2000" i="1" dirty="0">
                  <a:solidFill>
                    <a:srgbClr val="000000"/>
                  </a:solidFill>
                  <a:latin typeface="Cambria Math" panose="02040503050406030204" pitchFamily="18" charset="0"/>
                  <a:ea typeface="Cambria Math" panose="02040503050406030204" pitchFamily="18" charset="0"/>
                </a:endParaRPr>
              </a:p>
            </p:txBody>
          </p:sp>
        </mc:Choice>
        <mc:Fallback xmlns="">
          <p:sp>
            <p:nvSpPr>
              <p:cNvPr id="18" name="Object 10">
                <a:extLst>
                  <a:ext uri="{FF2B5EF4-FFF2-40B4-BE49-F238E27FC236}">
                    <a16:creationId xmlns:a16="http://schemas.microsoft.com/office/drawing/2014/main" id="{3D6B6429-3084-881A-46ED-1FB7FE262D3B}"/>
                  </a:ext>
                </a:extLst>
              </p:cNvPr>
              <p:cNvSpPr txBox="1">
                <a:spLocks noRot="1" noChangeAspect="1" noMove="1" noResize="1" noEditPoints="1" noAdjustHandles="1" noChangeArrowheads="1" noChangeShapeType="1" noTextEdit="1"/>
              </p:cNvSpPr>
              <p:nvPr/>
            </p:nvSpPr>
            <p:spPr bwMode="auto">
              <a:xfrm>
                <a:off x="755445" y="4858532"/>
                <a:ext cx="7733727" cy="507740"/>
              </a:xfrm>
              <a:prstGeom prst="rect">
                <a:avLst/>
              </a:prstGeom>
              <a:blipFill>
                <a:blip r:embed="rId10"/>
                <a:stretch>
                  <a:fillRect t="-90361" b="-146988"/>
                </a:stretch>
              </a:blipFill>
            </p:spPr>
            <p:txBody>
              <a:bodyPr/>
              <a:lstStyle/>
              <a:p>
                <a:r>
                  <a:rPr lang="en-US">
                    <a:noFill/>
                  </a:rPr>
                  <a:t> </a:t>
                </a:r>
              </a:p>
            </p:txBody>
          </p:sp>
        </mc:Fallback>
      </mc:AlternateContent>
      <p:sp>
        <p:nvSpPr>
          <p:cNvPr id="19" name="Текстово поле 18">
            <a:extLst>
              <a:ext uri="{FF2B5EF4-FFF2-40B4-BE49-F238E27FC236}">
                <a16:creationId xmlns:a16="http://schemas.microsoft.com/office/drawing/2014/main" id="{D9D893BC-0C2B-6E4A-829F-2E75D04C7522}"/>
              </a:ext>
            </a:extLst>
          </p:cNvPr>
          <p:cNvSpPr txBox="1"/>
          <p:nvPr/>
        </p:nvSpPr>
        <p:spPr>
          <a:xfrm>
            <a:off x="760916" y="4100573"/>
            <a:ext cx="3430866" cy="461665"/>
          </a:xfrm>
          <a:prstGeom prst="rect">
            <a:avLst/>
          </a:prstGeom>
          <a:noFill/>
        </p:spPr>
        <p:txBody>
          <a:bodyPr wrap="square">
            <a:spAutoFit/>
          </a:bodyPr>
          <a:lstStyle/>
          <a:p>
            <a:pPr algn="just"/>
            <a:r>
              <a:rPr lang="en-US" sz="2400" dirty="0">
                <a:solidFill>
                  <a:schemeClr val="bg1"/>
                </a:solidFill>
                <a:latin typeface="Arial" pitchFamily="34" charset="0"/>
                <a:cs typeface="Arial" pitchFamily="34" charset="0"/>
              </a:rPr>
              <a:t>2) Applying First Oracle</a:t>
            </a:r>
          </a:p>
        </p:txBody>
      </p:sp>
      <mc:AlternateContent xmlns:mc="http://schemas.openxmlformats.org/markup-compatibility/2006" xmlns:a14="http://schemas.microsoft.com/office/drawing/2010/main">
        <mc:Choice Requires="a14">
          <p:sp>
            <p:nvSpPr>
              <p:cNvPr id="20" name="Текстово поле 19">
                <a:extLst>
                  <a:ext uri="{FF2B5EF4-FFF2-40B4-BE49-F238E27FC236}">
                    <a16:creationId xmlns:a16="http://schemas.microsoft.com/office/drawing/2014/main" id="{78145BA7-216F-62D1-90BA-35136CB09661}"/>
                  </a:ext>
                </a:extLst>
              </p:cNvPr>
              <p:cNvSpPr txBox="1"/>
              <p:nvPr/>
            </p:nvSpPr>
            <p:spPr>
              <a:xfrm>
                <a:off x="716506" y="4537609"/>
                <a:ext cx="6634297" cy="369332"/>
              </a:xfrm>
              <a:prstGeom prst="rect">
                <a:avLst/>
              </a:prstGeom>
              <a:noFill/>
            </p:spPr>
            <p:txBody>
              <a:bodyPr wrap="square">
                <a:spAutoFit/>
              </a:bodyPr>
              <a:lstStyle/>
              <a:p>
                <a:pPr algn="just"/>
                <a:r>
                  <a:rPr lang="en-US" sz="1800" dirty="0">
                    <a:solidFill>
                      <a:schemeClr val="tx1"/>
                    </a:solidFill>
                    <a:latin typeface="Arial" pitchFamily="34" charset="0"/>
                    <a:cs typeface="Arial" pitchFamily="34" charset="0"/>
                  </a:rPr>
                  <a:t>The Oracle marks all solutions, if solutions are </a:t>
                </a:r>
                <a14:m>
                  <m:oMath xmlns:m="http://schemas.openxmlformats.org/officeDocument/2006/math">
                    <m:r>
                      <a:rPr lang="en-US" sz="1800" b="0" i="1" smtClean="0">
                        <a:solidFill>
                          <a:schemeClr val="tx1"/>
                        </a:solidFill>
                        <a:latin typeface="Cambria Math" panose="02040503050406030204" pitchFamily="18" charset="0"/>
                        <a:cs typeface="Arial" pitchFamily="34" charset="0"/>
                      </a:rPr>
                      <m:t>{</m:t>
                    </m:r>
                    <m:sSub>
                      <m:sSubPr>
                        <m:ctrlPr>
                          <a:rPr lang="en-US" sz="1800" b="0" i="1" smtClean="0">
                            <a:solidFill>
                              <a:schemeClr val="tx1"/>
                            </a:solidFill>
                            <a:latin typeface="Cambria Math" panose="02040503050406030204" pitchFamily="18" charset="0"/>
                            <a:cs typeface="Arial" pitchFamily="34" charset="0"/>
                          </a:rPr>
                        </m:ctrlPr>
                      </m:sSubPr>
                      <m:e>
                        <m:r>
                          <a:rPr lang="en-US" sz="1800" b="0" i="1" smtClean="0">
                            <a:solidFill>
                              <a:schemeClr val="tx1"/>
                            </a:solidFill>
                            <a:latin typeface="Cambria Math" panose="02040503050406030204" pitchFamily="18" charset="0"/>
                            <a:cs typeface="Arial" pitchFamily="34" charset="0"/>
                          </a:rPr>
                          <m:t>h</m:t>
                        </m:r>
                      </m:e>
                      <m:sub>
                        <m:r>
                          <a:rPr lang="en-US" sz="1800" b="0" i="1" smtClean="0">
                            <a:solidFill>
                              <a:schemeClr val="tx1"/>
                            </a:solidFill>
                            <a:latin typeface="Cambria Math" panose="02040503050406030204" pitchFamily="18" charset="0"/>
                            <a:cs typeface="Arial" pitchFamily="34" charset="0"/>
                          </a:rPr>
                          <m:t>1</m:t>
                        </m:r>
                      </m:sub>
                    </m:sSub>
                    <m:r>
                      <a:rPr lang="en-US" sz="1800" b="0" i="1" smtClean="0">
                        <a:solidFill>
                          <a:schemeClr val="tx1"/>
                        </a:solidFill>
                        <a:latin typeface="Cambria Math" panose="02040503050406030204" pitchFamily="18" charset="0"/>
                        <a:cs typeface="Arial" pitchFamily="34" charset="0"/>
                      </a:rPr>
                      <m:t>,..,</m:t>
                    </m:r>
                    <m:sSub>
                      <m:sSubPr>
                        <m:ctrlPr>
                          <a:rPr lang="en-US" i="1">
                            <a:solidFill>
                              <a:schemeClr val="tx1"/>
                            </a:solidFill>
                            <a:latin typeface="Cambria Math" panose="02040503050406030204" pitchFamily="18" charset="0"/>
                            <a:cs typeface="Arial" pitchFamily="34" charset="0"/>
                          </a:rPr>
                        </m:ctrlPr>
                      </m:sSubPr>
                      <m:e>
                        <m:r>
                          <a:rPr lang="en-US" i="1">
                            <a:solidFill>
                              <a:schemeClr val="tx1"/>
                            </a:solidFill>
                            <a:latin typeface="Cambria Math" panose="02040503050406030204" pitchFamily="18" charset="0"/>
                            <a:cs typeface="Arial" pitchFamily="34" charset="0"/>
                          </a:rPr>
                          <m:t>h</m:t>
                        </m:r>
                      </m:e>
                      <m:sub>
                        <m:r>
                          <a:rPr lang="en-US" i="1" smtClean="0">
                            <a:solidFill>
                              <a:schemeClr val="tx1"/>
                            </a:solidFill>
                            <a:latin typeface="Cambria Math" panose="02040503050406030204" pitchFamily="18" charset="0"/>
                            <a:ea typeface="Cambria Math" panose="02040503050406030204" pitchFamily="18" charset="0"/>
                            <a:cs typeface="Arial" pitchFamily="34" charset="0"/>
                          </a:rPr>
                          <m:t>𝜆</m:t>
                        </m:r>
                      </m:sub>
                    </m:sSub>
                    <m:r>
                      <a:rPr lang="en-US" sz="1800" b="0" i="1" smtClean="0">
                        <a:solidFill>
                          <a:schemeClr val="tx1"/>
                        </a:solidFill>
                        <a:latin typeface="Cambria Math" panose="02040503050406030204" pitchFamily="18" charset="0"/>
                        <a:cs typeface="Arial" pitchFamily="34" charset="0"/>
                      </a:rPr>
                      <m:t>}</m:t>
                    </m:r>
                  </m:oMath>
                </a14:m>
                <a:r>
                  <a:rPr lang="en-US" sz="1800" dirty="0">
                    <a:solidFill>
                      <a:schemeClr val="tx1"/>
                    </a:solidFill>
                    <a:latin typeface="Arial" pitchFamily="34" charset="0"/>
                    <a:cs typeface="Arial" pitchFamily="34" charset="0"/>
                  </a:rPr>
                  <a:t>:</a:t>
                </a:r>
              </a:p>
            </p:txBody>
          </p:sp>
        </mc:Choice>
        <mc:Fallback xmlns="">
          <p:sp>
            <p:nvSpPr>
              <p:cNvPr id="20" name="Текстово поле 19">
                <a:extLst>
                  <a:ext uri="{FF2B5EF4-FFF2-40B4-BE49-F238E27FC236}">
                    <a16:creationId xmlns:a16="http://schemas.microsoft.com/office/drawing/2014/main" id="{78145BA7-216F-62D1-90BA-35136CB09661}"/>
                  </a:ext>
                </a:extLst>
              </p:cNvPr>
              <p:cNvSpPr txBox="1">
                <a:spLocks noRot="1" noChangeAspect="1" noMove="1" noResize="1" noEditPoints="1" noAdjustHandles="1" noChangeArrowheads="1" noChangeShapeType="1" noTextEdit="1"/>
              </p:cNvSpPr>
              <p:nvPr/>
            </p:nvSpPr>
            <p:spPr>
              <a:xfrm>
                <a:off x="716506" y="4537609"/>
                <a:ext cx="6634297" cy="369332"/>
              </a:xfrm>
              <a:prstGeom prst="rect">
                <a:avLst/>
              </a:prstGeom>
              <a:blipFill>
                <a:blip r:embed="rId11"/>
                <a:stretch>
                  <a:fillRect l="-827" t="-8197" b="-24590"/>
                </a:stretch>
              </a:blipFill>
            </p:spPr>
            <p:txBody>
              <a:bodyPr/>
              <a:lstStyle/>
              <a:p>
                <a:r>
                  <a:rPr lang="en-US">
                    <a:noFill/>
                  </a:rPr>
                  <a:t> </a:t>
                </a:r>
              </a:p>
            </p:txBody>
          </p:sp>
        </mc:Fallback>
      </mc:AlternateContent>
    </p:spTree>
    <p:extLst>
      <p:ext uri="{BB962C8B-B14F-4D97-AF65-F5344CB8AC3E}">
        <p14:creationId xmlns:p14="http://schemas.microsoft.com/office/powerpoint/2010/main" val="13094758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Текстово поле 8">
            <a:extLst>
              <a:ext uri="{FF2B5EF4-FFF2-40B4-BE49-F238E27FC236}">
                <a16:creationId xmlns:a16="http://schemas.microsoft.com/office/drawing/2014/main" id="{E26DFC3F-C86D-928D-0BAF-96D74D5AD5EF}"/>
              </a:ext>
            </a:extLst>
          </p:cNvPr>
          <p:cNvSpPr txBox="1"/>
          <p:nvPr/>
        </p:nvSpPr>
        <p:spPr>
          <a:xfrm>
            <a:off x="4196221" y="3088374"/>
            <a:ext cx="65" cy="276999"/>
          </a:xfrm>
          <a:prstGeom prst="rect">
            <a:avLst/>
          </a:prstGeom>
          <a:noFill/>
        </p:spPr>
        <p:txBody>
          <a:bodyPr wrap="non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24" name="Object 10">
                <a:extLst>
                  <a:ext uri="{FF2B5EF4-FFF2-40B4-BE49-F238E27FC236}">
                    <a16:creationId xmlns:a16="http://schemas.microsoft.com/office/drawing/2014/main" id="{EAB8B77F-50F7-E453-3731-F0D41E7502D8}"/>
                  </a:ext>
                </a:extLst>
              </p:cNvPr>
              <p:cNvSpPr txBox="1"/>
              <p:nvPr/>
            </p:nvSpPr>
            <p:spPr bwMode="auto">
              <a:xfrm>
                <a:off x="665831" y="1962348"/>
                <a:ext cx="8032203" cy="507740"/>
              </a:xfrm>
              <a:prstGeom prst="rect">
                <a:avLst/>
              </a:prstGeom>
              <a:noFill/>
            </p:spPr>
            <p:txBody>
              <a:bodyPr>
                <a:noAutofit/>
              </a:bodyPr>
              <a:lstStyle/>
              <a:p>
                <a14:m>
                  <m:oMath xmlns:m="http://schemas.openxmlformats.org/officeDocument/2006/math">
                    <m:d>
                      <m:dPr>
                        <m:begChr m:val="|"/>
                        <m:endChr m:val="⟩"/>
                        <m:ctrlPr>
                          <a:rPr lang="en-US" sz="1700" i="1" smtClean="0">
                            <a:solidFill>
                              <a:schemeClr val="tx1"/>
                            </a:solidFill>
                            <a:latin typeface="Cambria Math" panose="02040503050406030204" pitchFamily="18" charset="0"/>
                          </a:rPr>
                        </m:ctrlPr>
                      </m:dPr>
                      <m:e>
                        <m:sSub>
                          <m:sSubPr>
                            <m:ctrlPr>
                              <a:rPr lang="en-US" sz="1700" i="1">
                                <a:solidFill>
                                  <a:schemeClr val="tx1"/>
                                </a:solidFill>
                                <a:latin typeface="Cambria Math" panose="02040503050406030204" pitchFamily="18" charset="0"/>
                              </a:rPr>
                            </m:ctrlPr>
                          </m:sSubPr>
                          <m:e>
                            <m:r>
                              <a:rPr lang="en-US" sz="1700" i="1">
                                <a:solidFill>
                                  <a:schemeClr val="tx1"/>
                                </a:solidFill>
                                <a:latin typeface="Cambria Math" panose="02040503050406030204" pitchFamily="18" charset="0"/>
                                <a:ea typeface="Cambria Math" panose="02040503050406030204" pitchFamily="18" charset="0"/>
                              </a:rPr>
                              <m:t>𝜓</m:t>
                            </m:r>
                          </m:e>
                          <m:sub>
                            <m:r>
                              <a:rPr lang="en-US" sz="1700" b="0" i="1" smtClean="0">
                                <a:solidFill>
                                  <a:schemeClr val="tx1"/>
                                </a:solidFill>
                                <a:latin typeface="Cambria Math" panose="02040503050406030204" pitchFamily="18" charset="0"/>
                                <a:ea typeface="Cambria Math" panose="02040503050406030204" pitchFamily="18" charset="0"/>
                              </a:rPr>
                              <m:t>2</m:t>
                            </m:r>
                          </m:sub>
                        </m:sSub>
                      </m:e>
                    </m:d>
                    <m:r>
                      <a:rPr lang="en-US" sz="1700" i="1">
                        <a:solidFill>
                          <a:schemeClr val="tx1"/>
                        </a:solidFill>
                        <a:latin typeface="Cambria Math" panose="02040503050406030204" pitchFamily="18" charset="0"/>
                      </a:rPr>
                      <m:t>=</m:t>
                    </m:r>
                    <m:f>
                      <m:fPr>
                        <m:ctrlPr>
                          <a:rPr lang="en-US" sz="1700" i="1" smtClean="0">
                            <a:solidFill>
                              <a:schemeClr val="tx1"/>
                            </a:solidFill>
                            <a:latin typeface="Cambria Math" panose="02040503050406030204" pitchFamily="18" charset="0"/>
                          </a:rPr>
                        </m:ctrlPr>
                      </m:fPr>
                      <m:num>
                        <m:r>
                          <a:rPr lang="en-US" sz="1700" i="1">
                            <a:solidFill>
                              <a:schemeClr val="tx1"/>
                            </a:solidFill>
                            <a:latin typeface="Cambria Math" panose="02040503050406030204" pitchFamily="18" charset="0"/>
                          </a:rPr>
                          <m:t>1</m:t>
                        </m:r>
                      </m:num>
                      <m:den>
                        <m:rad>
                          <m:radPr>
                            <m:degHide m:val="on"/>
                            <m:ctrlPr>
                              <a:rPr lang="en-US" sz="1700" i="1">
                                <a:solidFill>
                                  <a:schemeClr val="tx1"/>
                                </a:solidFill>
                                <a:latin typeface="Cambria Math" panose="02040503050406030204" pitchFamily="18" charset="0"/>
                              </a:rPr>
                            </m:ctrlPr>
                          </m:radPr>
                          <m:deg/>
                          <m:e>
                            <m:sSup>
                              <m:sSupPr>
                                <m:ctrlPr>
                                  <a:rPr lang="en-US" sz="1700" i="1" smtClean="0">
                                    <a:solidFill>
                                      <a:schemeClr val="tx1"/>
                                    </a:solidFill>
                                    <a:latin typeface="Cambria Math" panose="02040503050406030204" pitchFamily="18" charset="0"/>
                                  </a:rPr>
                                </m:ctrlPr>
                              </m:sSupPr>
                              <m:e>
                                <m:r>
                                  <a:rPr lang="en-US" sz="1700" b="0" i="1" smtClean="0">
                                    <a:solidFill>
                                      <a:schemeClr val="tx1"/>
                                    </a:solidFill>
                                    <a:latin typeface="Cambria Math" panose="02040503050406030204" pitchFamily="18" charset="0"/>
                                  </a:rPr>
                                  <m:t>𝑚</m:t>
                                </m:r>
                                <m:r>
                                  <a:rPr lang="en-US" sz="1700" b="0" i="1" smtClean="0">
                                    <a:solidFill>
                                      <a:schemeClr val="tx1"/>
                                    </a:solidFill>
                                    <a:latin typeface="Cambria Math" panose="02040503050406030204" pitchFamily="18" charset="0"/>
                                  </a:rPr>
                                  <m:t>2</m:t>
                                </m:r>
                              </m:e>
                              <m:sup>
                                <m:r>
                                  <a:rPr lang="en-US" sz="1700" b="0" i="1" smtClean="0">
                                    <a:solidFill>
                                      <a:schemeClr val="tx1"/>
                                    </a:solidFill>
                                    <a:latin typeface="Cambria Math" panose="02040503050406030204" pitchFamily="18" charset="0"/>
                                  </a:rPr>
                                  <m:t>𝑚</m:t>
                                </m:r>
                              </m:sup>
                            </m:sSup>
                          </m:e>
                        </m:rad>
                      </m:den>
                    </m:f>
                    <m:d>
                      <m:dPr>
                        <m:ctrlPr>
                          <a:rPr lang="en-US" sz="1700" i="1" smtClean="0">
                            <a:solidFill>
                              <a:schemeClr val="tx1"/>
                            </a:solidFill>
                            <a:latin typeface="Cambria Math" panose="02040503050406030204" pitchFamily="18" charset="0"/>
                          </a:rPr>
                        </m:ctrlPr>
                      </m:dPr>
                      <m:e>
                        <m:d>
                          <m:dPr>
                            <m:ctrlPr>
                              <a:rPr lang="en-US" sz="1700" i="1">
                                <a:latin typeface="Cambria Math" panose="02040503050406030204" pitchFamily="18" charset="0"/>
                              </a:rPr>
                            </m:ctrlPr>
                          </m:dPr>
                          <m:e>
                            <m:r>
                              <a:rPr lang="en-US" sz="1700" i="1">
                                <a:latin typeface="Cambria Math" panose="02040503050406030204" pitchFamily="18" charset="0"/>
                              </a:rPr>
                              <m:t>0,1</m:t>
                            </m:r>
                          </m:e>
                        </m:d>
                        <m:r>
                          <a:rPr lang="en-US" sz="1700" dirty="0">
                            <a:latin typeface="Cambria Math" panose="02040503050406030204" pitchFamily="18" charset="0"/>
                            <a:ea typeface="Cambria Math" panose="02040503050406030204" pitchFamily="18" charset="0"/>
                          </a:rPr>
                          <m:t>⊗</m:t>
                        </m:r>
                        <m:r>
                          <m:rPr>
                            <m:nor/>
                          </m:rPr>
                          <a:rPr lang="en-US" sz="1700" dirty="0">
                            <a:ea typeface="Cambria Math" panose="02040503050406030204" pitchFamily="18" charset="0"/>
                          </a:rPr>
                          <m:t> </m:t>
                        </m:r>
                        <m:d>
                          <m:dPr>
                            <m:ctrlPr>
                              <a:rPr lang="en-US" sz="1700" i="1">
                                <a:latin typeface="Cambria Math" panose="02040503050406030204" pitchFamily="18" charset="0"/>
                              </a:rPr>
                            </m:ctrlPr>
                          </m:dPr>
                          <m:e>
                            <m:nary>
                              <m:naryPr>
                                <m:chr m:val="∑"/>
                                <m:ctrlPr>
                                  <a:rPr lang="en-US" sz="1700" i="1">
                                    <a:latin typeface="Cambria Math" panose="02040503050406030204" pitchFamily="18" charset="0"/>
                                  </a:rPr>
                                </m:ctrlPr>
                              </m:naryPr>
                              <m:sub>
                                <m:r>
                                  <a:rPr lang="en-US" sz="1700" i="1">
                                    <a:latin typeface="Cambria Math" panose="02040503050406030204" pitchFamily="18" charset="0"/>
                                  </a:rPr>
                                  <m:t>𝑗</m:t>
                                </m:r>
                                <m:r>
                                  <a:rPr lang="en-US" sz="1700" i="1">
                                    <a:latin typeface="Cambria Math" panose="02040503050406030204" pitchFamily="18" charset="0"/>
                                  </a:rPr>
                                  <m:t>=0</m:t>
                                </m:r>
                              </m:sub>
                              <m:sup>
                                <m:r>
                                  <a:rPr lang="en-US" sz="1700" i="1">
                                    <a:latin typeface="Cambria Math" panose="02040503050406030204" pitchFamily="18" charset="0"/>
                                  </a:rPr>
                                  <m:t>𝑑</m:t>
                                </m:r>
                                <m:r>
                                  <a:rPr lang="en-US" sz="1700" i="1">
                                    <a:latin typeface="Cambria Math" panose="02040503050406030204" pitchFamily="18" charset="0"/>
                                  </a:rPr>
                                  <m:t>∗2^</m:t>
                                </m:r>
                                <m:r>
                                  <a:rPr lang="en-US" sz="1700" i="1">
                                    <a:latin typeface="Cambria Math" panose="02040503050406030204" pitchFamily="18" charset="0"/>
                                  </a:rPr>
                                  <m:t>𝑑</m:t>
                                </m:r>
                                <m:r>
                                  <a:rPr lang="en-US" sz="1700" i="1">
                                    <a:latin typeface="Cambria Math" panose="02040503050406030204" pitchFamily="18" charset="0"/>
                                  </a:rPr>
                                  <m:t>−1</m:t>
                                </m:r>
                              </m:sup>
                              <m:e>
                                <m:d>
                                  <m:dPr>
                                    <m:begChr m:val="|"/>
                                    <m:endChr m:val="⟩"/>
                                    <m:ctrlPr>
                                      <a:rPr lang="en-US" sz="1700" i="1">
                                        <a:latin typeface="Cambria Math" panose="02040503050406030204" pitchFamily="18" charset="0"/>
                                      </a:rPr>
                                    </m:ctrlPr>
                                  </m:dPr>
                                  <m:e>
                                    <m:r>
                                      <a:rPr lang="en-US" sz="1700" i="1">
                                        <a:latin typeface="Cambria Math" panose="02040503050406030204" pitchFamily="18" charset="0"/>
                                      </a:rPr>
                                      <m:t>𝑗</m:t>
                                    </m:r>
                                  </m:e>
                                </m:d>
                              </m:e>
                            </m:nary>
                            <m:r>
                              <a:rPr lang="en-US" sz="1700" i="1">
                                <a:latin typeface="Cambria Math" panose="02040503050406030204" pitchFamily="18" charset="0"/>
                              </a:rPr>
                              <m:t>−</m:t>
                            </m:r>
                            <m:nary>
                              <m:naryPr>
                                <m:chr m:val="∑"/>
                                <m:ctrlPr>
                                  <a:rPr lang="en-US" sz="1700" i="1">
                                    <a:latin typeface="Cambria Math" panose="02040503050406030204" pitchFamily="18" charset="0"/>
                                  </a:rPr>
                                </m:ctrlPr>
                              </m:naryPr>
                              <m:sub>
                                <m:r>
                                  <a:rPr lang="en-US" sz="1700" i="1">
                                    <a:latin typeface="Cambria Math" panose="02040503050406030204" pitchFamily="18" charset="0"/>
                                  </a:rPr>
                                  <m:t>𝑖</m:t>
                                </m:r>
                                <m:r>
                                  <a:rPr lang="en-US" sz="1700" i="1">
                                    <a:latin typeface="Cambria Math" panose="02040503050406030204" pitchFamily="18" charset="0"/>
                                  </a:rPr>
                                  <m:t>=1</m:t>
                                </m:r>
                              </m:sub>
                              <m:sup>
                                <m:r>
                                  <a:rPr lang="en-US" sz="1700" i="1">
                                    <a:latin typeface="Cambria Math" panose="02040503050406030204" pitchFamily="18" charset="0"/>
                                    <a:ea typeface="Cambria Math" panose="02040503050406030204" pitchFamily="18" charset="0"/>
                                  </a:rPr>
                                  <m:t>𝜆</m:t>
                                </m:r>
                              </m:sup>
                              <m:e>
                                <m:d>
                                  <m:dPr>
                                    <m:begChr m:val="|"/>
                                    <m:endChr m:val="⟩"/>
                                    <m:ctrlPr>
                                      <a:rPr lang="en-US" sz="1700" i="1">
                                        <a:latin typeface="Cambria Math" panose="02040503050406030204" pitchFamily="18" charset="0"/>
                                      </a:rPr>
                                    </m:ctrlPr>
                                  </m:dPr>
                                  <m:e>
                                    <m:sSub>
                                      <m:sSubPr>
                                        <m:ctrlPr>
                                          <a:rPr lang="en-US" sz="1700" i="1">
                                            <a:latin typeface="Cambria Math" panose="02040503050406030204" pitchFamily="18" charset="0"/>
                                            <a:cs typeface="Arial" pitchFamily="34" charset="0"/>
                                          </a:rPr>
                                        </m:ctrlPr>
                                      </m:sSubPr>
                                      <m:e>
                                        <m:r>
                                          <a:rPr lang="en-US" sz="1700" i="1">
                                            <a:latin typeface="Cambria Math" panose="02040503050406030204" pitchFamily="18" charset="0"/>
                                            <a:cs typeface="Arial" pitchFamily="34" charset="0"/>
                                          </a:rPr>
                                          <m:t>h</m:t>
                                        </m:r>
                                      </m:e>
                                      <m:sub>
                                        <m:r>
                                          <a:rPr lang="en-US" sz="1700" i="1">
                                            <a:latin typeface="Cambria Math" panose="02040503050406030204" pitchFamily="18" charset="0"/>
                                            <a:cs typeface="Arial" pitchFamily="34" charset="0"/>
                                          </a:rPr>
                                          <m:t>𝑖</m:t>
                                        </m:r>
                                      </m:sub>
                                    </m:sSub>
                                  </m:e>
                                </m:d>
                              </m:e>
                            </m:nary>
                          </m:e>
                        </m:d>
                        <m:r>
                          <m:rPr>
                            <m:nor/>
                          </m:rPr>
                          <a:rPr lang="en-US" sz="1700" dirty="0"/>
                          <m:t>+ </m:t>
                        </m:r>
                        <m:d>
                          <m:dPr>
                            <m:ctrlPr>
                              <a:rPr lang="en-US" sz="1700" i="1">
                                <a:latin typeface="Cambria Math" panose="02040503050406030204" pitchFamily="18" charset="0"/>
                              </a:rPr>
                            </m:ctrlPr>
                          </m:dPr>
                          <m:e>
                            <m:r>
                              <a:rPr lang="en-US" sz="1700" i="1">
                                <a:latin typeface="Cambria Math" panose="02040503050406030204" pitchFamily="18" charset="0"/>
                              </a:rPr>
                              <m:t>1,0</m:t>
                            </m:r>
                          </m:e>
                        </m:d>
                        <m:r>
                          <a:rPr lang="en-US" sz="1700" dirty="0">
                            <a:latin typeface="Cambria Math" panose="02040503050406030204" pitchFamily="18" charset="0"/>
                            <a:ea typeface="Cambria Math" panose="02040503050406030204" pitchFamily="18" charset="0"/>
                          </a:rPr>
                          <m:t>⊗</m:t>
                        </m:r>
                        <m:r>
                          <m:rPr>
                            <m:nor/>
                          </m:rPr>
                          <a:rPr lang="en-US" sz="1700" dirty="0">
                            <a:ea typeface="Cambria Math" panose="02040503050406030204" pitchFamily="18" charset="0"/>
                          </a:rPr>
                          <m:t> </m:t>
                        </m:r>
                        <m:d>
                          <m:dPr>
                            <m:ctrlPr>
                              <a:rPr lang="en-US" sz="1700" i="1" dirty="0" smtClean="0">
                                <a:latin typeface="Cambria Math" panose="02040503050406030204" pitchFamily="18" charset="0"/>
                                <a:ea typeface="Cambria Math" panose="02040503050406030204" pitchFamily="18" charset="0"/>
                              </a:rPr>
                            </m:ctrlPr>
                          </m:dPr>
                          <m:e>
                            <m:nary>
                              <m:naryPr>
                                <m:chr m:val="∑"/>
                                <m:ctrlPr>
                                  <a:rPr lang="en-US" sz="1700" i="1">
                                    <a:latin typeface="Cambria Math" panose="02040503050406030204" pitchFamily="18" charset="0"/>
                                  </a:rPr>
                                </m:ctrlPr>
                              </m:naryPr>
                              <m:sub>
                                <m:r>
                                  <a:rPr lang="en-US" sz="1700" i="1">
                                    <a:latin typeface="Cambria Math" panose="02040503050406030204" pitchFamily="18" charset="0"/>
                                  </a:rPr>
                                  <m:t>𝑖</m:t>
                                </m:r>
                                <m:r>
                                  <a:rPr lang="en-US" sz="1700" i="1">
                                    <a:latin typeface="Cambria Math" panose="02040503050406030204" pitchFamily="18" charset="0"/>
                                  </a:rPr>
                                  <m:t>=1</m:t>
                                </m:r>
                              </m:sub>
                              <m:sup>
                                <m:r>
                                  <a:rPr lang="en-US" sz="1700" i="1">
                                    <a:latin typeface="Cambria Math" panose="02040503050406030204" pitchFamily="18" charset="0"/>
                                    <a:ea typeface="Cambria Math" panose="02040503050406030204" pitchFamily="18" charset="0"/>
                                  </a:rPr>
                                  <m:t>𝜆</m:t>
                                </m:r>
                              </m:sup>
                              <m:e>
                                <m:d>
                                  <m:dPr>
                                    <m:begChr m:val="|"/>
                                    <m:endChr m:val="⟩"/>
                                    <m:ctrlPr>
                                      <a:rPr lang="en-US" sz="1700" i="1">
                                        <a:latin typeface="Cambria Math" panose="02040503050406030204" pitchFamily="18" charset="0"/>
                                      </a:rPr>
                                    </m:ctrlPr>
                                  </m:dPr>
                                  <m:e>
                                    <m:sSub>
                                      <m:sSubPr>
                                        <m:ctrlPr>
                                          <a:rPr lang="en-US" sz="1700" i="1">
                                            <a:latin typeface="Cambria Math" panose="02040503050406030204" pitchFamily="18" charset="0"/>
                                            <a:cs typeface="Arial" pitchFamily="34" charset="0"/>
                                          </a:rPr>
                                        </m:ctrlPr>
                                      </m:sSubPr>
                                      <m:e>
                                        <m:r>
                                          <a:rPr lang="en-US" sz="1700" i="1">
                                            <a:latin typeface="Cambria Math" panose="02040503050406030204" pitchFamily="18" charset="0"/>
                                            <a:cs typeface="Arial" pitchFamily="34" charset="0"/>
                                          </a:rPr>
                                          <m:t>h</m:t>
                                        </m:r>
                                      </m:e>
                                      <m:sub>
                                        <m:r>
                                          <a:rPr lang="en-US" sz="1700" i="1">
                                            <a:latin typeface="Cambria Math" panose="02040503050406030204" pitchFamily="18" charset="0"/>
                                            <a:cs typeface="Arial" pitchFamily="34" charset="0"/>
                                          </a:rPr>
                                          <m:t>𝑖</m:t>
                                        </m:r>
                                      </m:sub>
                                    </m:sSub>
                                  </m:e>
                                </m:d>
                              </m:e>
                            </m:nary>
                          </m:e>
                        </m:d>
                      </m:e>
                    </m:d>
                  </m:oMath>
                </a14:m>
                <a:r>
                  <a:rPr lang="en-US" sz="1700" dirty="0">
                    <a:ea typeface="Cambria Math" panose="02040503050406030204" pitchFamily="18" charset="0"/>
                  </a:rPr>
                  <a:t> </a:t>
                </a:r>
                <a14:m>
                  <m:oMath xmlns:m="http://schemas.openxmlformats.org/officeDocument/2006/math">
                    <m:r>
                      <a:rPr lang="en-US" sz="1700" dirty="0">
                        <a:latin typeface="Cambria Math" panose="02040503050406030204" pitchFamily="18" charset="0"/>
                        <a:ea typeface="Cambria Math" panose="02040503050406030204" pitchFamily="18" charset="0"/>
                      </a:rPr>
                      <m:t>⊗</m:t>
                    </m:r>
                  </m:oMath>
                </a14:m>
                <a:r>
                  <a:rPr lang="en-US" sz="1700" dirty="0">
                    <a:solidFill>
                      <a:srgbClr val="000000"/>
                    </a:solidFill>
                  </a:rPr>
                  <a:t> </a:t>
                </a:r>
                <a14:m>
                  <m:oMath xmlns:m="http://schemas.openxmlformats.org/officeDocument/2006/math">
                    <m:d>
                      <m:dPr>
                        <m:ctrlPr>
                          <a:rPr lang="en-US" sz="1700" i="1" smtClean="0">
                            <a:solidFill>
                              <a:srgbClr val="000000"/>
                            </a:solidFill>
                            <a:latin typeface="Cambria Math" panose="02040503050406030204" pitchFamily="18" charset="0"/>
                          </a:rPr>
                        </m:ctrlPr>
                      </m:dPr>
                      <m:e>
                        <m:nary>
                          <m:naryPr>
                            <m:chr m:val="∑"/>
                            <m:ctrlPr>
                              <a:rPr lang="en-US" sz="1700" i="1">
                                <a:solidFill>
                                  <a:srgbClr val="000000"/>
                                </a:solidFill>
                                <a:latin typeface="Cambria Math" panose="02040503050406030204" pitchFamily="18" charset="0"/>
                              </a:rPr>
                            </m:ctrlPr>
                          </m:naryPr>
                          <m:sub>
                            <m:r>
                              <a:rPr lang="en-US" sz="1700" i="1">
                                <a:solidFill>
                                  <a:srgbClr val="000000"/>
                                </a:solidFill>
                                <a:latin typeface="Cambria Math" panose="02040503050406030204" pitchFamily="18" charset="0"/>
                              </a:rPr>
                              <m:t>𝑗</m:t>
                            </m:r>
                            <m:r>
                              <a:rPr lang="en-US" sz="1700" i="1">
                                <a:solidFill>
                                  <a:srgbClr val="000000"/>
                                </a:solidFill>
                                <a:latin typeface="Cambria Math" panose="02040503050406030204" pitchFamily="18" charset="0"/>
                              </a:rPr>
                              <m:t>=0</m:t>
                            </m:r>
                          </m:sub>
                          <m:sup>
                            <m:r>
                              <a:rPr lang="en-US" sz="1700" i="1">
                                <a:solidFill>
                                  <a:srgbClr val="000000"/>
                                </a:solidFill>
                                <a:latin typeface="Cambria Math" panose="02040503050406030204" pitchFamily="18" charset="0"/>
                              </a:rPr>
                              <m:t>𝑚</m:t>
                            </m:r>
                            <m:r>
                              <a:rPr lang="en-US" sz="1700" i="1">
                                <a:solidFill>
                                  <a:srgbClr val="000000"/>
                                </a:solidFill>
                                <a:latin typeface="Cambria Math" panose="02040503050406030204" pitchFamily="18" charset="0"/>
                              </a:rPr>
                              <m:t>−1</m:t>
                            </m:r>
                          </m:sup>
                          <m:e>
                            <m:d>
                              <m:dPr>
                                <m:begChr m:val="|"/>
                                <m:endChr m:val="⟩"/>
                                <m:ctrlPr>
                                  <a:rPr lang="en-US" sz="1700" i="1">
                                    <a:solidFill>
                                      <a:srgbClr val="000000"/>
                                    </a:solidFill>
                                    <a:latin typeface="Cambria Math" panose="02040503050406030204" pitchFamily="18" charset="0"/>
                                  </a:rPr>
                                </m:ctrlPr>
                              </m:dPr>
                              <m:e>
                                <m:r>
                                  <a:rPr lang="en-US" sz="1700" i="1">
                                    <a:solidFill>
                                      <a:srgbClr val="000000"/>
                                    </a:solidFill>
                                    <a:latin typeface="Cambria Math" panose="02040503050406030204" pitchFamily="18" charset="0"/>
                                  </a:rPr>
                                  <m:t>𝑗</m:t>
                                </m:r>
                              </m:e>
                            </m:d>
                          </m:e>
                        </m:nary>
                      </m:e>
                    </m:d>
                  </m:oMath>
                </a14:m>
                <a:endParaRPr lang="en-US" sz="1700" dirty="0"/>
              </a:p>
            </p:txBody>
          </p:sp>
        </mc:Choice>
        <mc:Fallback xmlns="">
          <p:sp>
            <p:nvSpPr>
              <p:cNvPr id="24" name="Object 10">
                <a:extLst>
                  <a:ext uri="{FF2B5EF4-FFF2-40B4-BE49-F238E27FC236}">
                    <a16:creationId xmlns:a16="http://schemas.microsoft.com/office/drawing/2014/main" id="{EAB8B77F-50F7-E453-3731-F0D41E7502D8}"/>
                  </a:ext>
                </a:extLst>
              </p:cNvPr>
              <p:cNvSpPr txBox="1">
                <a:spLocks noRot="1" noChangeAspect="1" noMove="1" noResize="1" noEditPoints="1" noAdjustHandles="1" noChangeArrowheads="1" noChangeShapeType="1" noTextEdit="1"/>
              </p:cNvSpPr>
              <p:nvPr/>
            </p:nvSpPr>
            <p:spPr bwMode="auto">
              <a:xfrm>
                <a:off x="665831" y="1962348"/>
                <a:ext cx="8032203" cy="507740"/>
              </a:xfrm>
              <a:prstGeom prst="rect">
                <a:avLst/>
              </a:prstGeom>
              <a:blipFill>
                <a:blip r:embed="rId2"/>
                <a:stretch>
                  <a:fillRect t="-65060" b="-10602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Текстово поле 9">
                <a:extLst>
                  <a:ext uri="{FF2B5EF4-FFF2-40B4-BE49-F238E27FC236}">
                    <a16:creationId xmlns:a16="http://schemas.microsoft.com/office/drawing/2014/main" id="{5B247D17-5654-CE7E-471A-5AAE9A8873D9}"/>
                  </a:ext>
                </a:extLst>
              </p:cNvPr>
              <p:cNvSpPr txBox="1"/>
              <p:nvPr/>
            </p:nvSpPr>
            <p:spPr>
              <a:xfrm>
                <a:off x="611560" y="1475728"/>
                <a:ext cx="173985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800" i="1" smtClean="0">
                              <a:solidFill>
                                <a:srgbClr val="000000"/>
                              </a:solidFill>
                              <a:latin typeface="Cambria Math" panose="02040503050406030204" pitchFamily="18" charset="0"/>
                            </a:rPr>
                          </m:ctrlPr>
                        </m:dPr>
                        <m:e>
                          <m:sSub>
                            <m:sSubPr>
                              <m:ctrlPr>
                                <a:rPr lang="en-US" sz="1800" i="1">
                                  <a:solidFill>
                                    <a:srgbClr val="000000"/>
                                  </a:solidFill>
                                  <a:latin typeface="Cambria Math" panose="02040503050406030204" pitchFamily="18" charset="0"/>
                                </a:rPr>
                              </m:ctrlPr>
                            </m:sSubPr>
                            <m:e>
                              <m:r>
                                <a:rPr lang="en-US" sz="1800" b="0" i="1" smtClean="0">
                                  <a:solidFill>
                                    <a:srgbClr val="000000"/>
                                  </a:solidFill>
                                  <a:latin typeface="Cambria Math" panose="02040503050406030204" pitchFamily="18" charset="0"/>
                                  <a:ea typeface="Cambria Math" panose="02040503050406030204" pitchFamily="18" charset="0"/>
                                </a:rPr>
                                <m:t>𝜓</m:t>
                              </m:r>
                            </m:e>
                            <m:sub>
                              <m:r>
                                <a:rPr lang="en-US" sz="1800" b="0" i="1" smtClean="0">
                                  <a:solidFill>
                                    <a:srgbClr val="000000"/>
                                  </a:solidFill>
                                  <a:latin typeface="Cambria Math" panose="02040503050406030204" pitchFamily="18" charset="0"/>
                                </a:rPr>
                                <m:t>2</m:t>
                              </m:r>
                            </m:sub>
                          </m:sSub>
                        </m:e>
                      </m:d>
                      <m:r>
                        <a:rPr lang="en-US" sz="1800" i="1">
                          <a:solidFill>
                            <a:srgbClr val="000000"/>
                          </a:solidFill>
                          <a:latin typeface="Cambria Math" panose="02040503050406030204" pitchFamily="18" charset="0"/>
                        </a:rPr>
                        <m:t>=</m:t>
                      </m:r>
                      <m:sSub>
                        <m:sSubPr>
                          <m:ctrlPr>
                            <a:rPr lang="en-US" sz="1800" i="1">
                              <a:solidFill>
                                <a:srgbClr val="000000"/>
                              </a:solidFill>
                              <a:latin typeface="Cambria Math" panose="02040503050406030204" pitchFamily="18" charset="0"/>
                            </a:rPr>
                          </m:ctrlPr>
                        </m:sSubPr>
                        <m:e>
                          <m:r>
                            <a:rPr lang="en-US" sz="1800" b="0" i="1" smtClean="0">
                              <a:solidFill>
                                <a:srgbClr val="000000"/>
                              </a:solidFill>
                              <a:latin typeface="Cambria Math" panose="02040503050406030204" pitchFamily="18" charset="0"/>
                              <a:ea typeface="Cambria Math" panose="02040503050406030204" pitchFamily="18" charset="0"/>
                            </a:rPr>
                            <m:t>𝑈</m:t>
                          </m:r>
                        </m:e>
                        <m:sub>
                          <m:r>
                            <a:rPr lang="en-US" sz="1800" b="0" i="1" smtClean="0">
                              <a:solidFill>
                                <a:srgbClr val="000000"/>
                              </a:solidFill>
                              <a:latin typeface="Cambria Math" panose="02040503050406030204" pitchFamily="18" charset="0"/>
                              <a:ea typeface="Cambria Math" panose="02040503050406030204" pitchFamily="18" charset="0"/>
                            </a:rPr>
                            <m:t>1</m:t>
                          </m:r>
                        </m:sub>
                      </m:sSub>
                      <m:d>
                        <m:dPr>
                          <m:begChr m:val="|"/>
                          <m:endChr m:val="⟩"/>
                          <m:ctrlPr>
                            <a:rPr lang="en-US" sz="1800" i="1">
                              <a:solidFill>
                                <a:srgbClr val="000000"/>
                              </a:solidFill>
                              <a:latin typeface="Cambria Math" panose="02040503050406030204" pitchFamily="18" charset="0"/>
                            </a:rPr>
                          </m:ctrlPr>
                        </m:dPr>
                        <m:e>
                          <m:sSub>
                            <m:sSubPr>
                              <m:ctrlPr>
                                <a:rPr lang="en-US" sz="1800" i="1">
                                  <a:solidFill>
                                    <a:srgbClr val="000000"/>
                                  </a:solidFill>
                                  <a:latin typeface="Cambria Math" panose="02040503050406030204" pitchFamily="18" charset="0"/>
                                </a:rPr>
                              </m:ctrlPr>
                            </m:sSubPr>
                            <m:e>
                              <m:r>
                                <a:rPr lang="en-US" sz="1800" i="1">
                                  <a:solidFill>
                                    <a:srgbClr val="000000"/>
                                  </a:solidFill>
                                  <a:latin typeface="Cambria Math" panose="02040503050406030204" pitchFamily="18" charset="0"/>
                                  <a:ea typeface="Cambria Math" panose="02040503050406030204" pitchFamily="18" charset="0"/>
                                </a:rPr>
                                <m:t>𝜓</m:t>
                              </m:r>
                            </m:e>
                            <m:sub>
                              <m:r>
                                <a:rPr lang="en-US" sz="1800" b="0" i="1" smtClean="0">
                                  <a:solidFill>
                                    <a:srgbClr val="000000"/>
                                  </a:solidFill>
                                  <a:latin typeface="Cambria Math" panose="02040503050406030204" pitchFamily="18" charset="0"/>
                                  <a:ea typeface="Cambria Math" panose="02040503050406030204" pitchFamily="18" charset="0"/>
                                </a:rPr>
                                <m:t>1</m:t>
                              </m:r>
                            </m:sub>
                          </m:sSub>
                        </m:e>
                      </m:d>
                    </m:oMath>
                  </m:oMathPara>
                </a14:m>
                <a:endParaRPr lang="en-GB" dirty="0"/>
              </a:p>
            </p:txBody>
          </p:sp>
        </mc:Choice>
        <mc:Fallback xmlns="">
          <p:sp>
            <p:nvSpPr>
              <p:cNvPr id="10" name="Текстово поле 9">
                <a:extLst>
                  <a:ext uri="{FF2B5EF4-FFF2-40B4-BE49-F238E27FC236}">
                    <a16:creationId xmlns:a16="http://schemas.microsoft.com/office/drawing/2014/main" id="{5B247D17-5654-CE7E-471A-5AAE9A8873D9}"/>
                  </a:ext>
                </a:extLst>
              </p:cNvPr>
              <p:cNvSpPr txBox="1">
                <a:spLocks noRot="1" noChangeAspect="1" noMove="1" noResize="1" noEditPoints="1" noAdjustHandles="1" noChangeArrowheads="1" noChangeShapeType="1" noTextEdit="1"/>
              </p:cNvSpPr>
              <p:nvPr/>
            </p:nvSpPr>
            <p:spPr>
              <a:xfrm>
                <a:off x="611560" y="1475728"/>
                <a:ext cx="1739852" cy="369332"/>
              </a:xfrm>
              <a:prstGeom prst="rect">
                <a:avLst/>
              </a:prstGeom>
              <a:blipFill>
                <a:blip r:embed="rId3"/>
                <a:stretch>
                  <a:fillRect b="-147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Object 10">
                <a:extLst>
                  <a:ext uri="{FF2B5EF4-FFF2-40B4-BE49-F238E27FC236}">
                    <a16:creationId xmlns:a16="http://schemas.microsoft.com/office/drawing/2014/main" id="{67D5C6CB-F10F-31BA-A610-5FECD28CA1C9}"/>
                  </a:ext>
                </a:extLst>
              </p:cNvPr>
              <p:cNvSpPr txBox="1"/>
              <p:nvPr/>
            </p:nvSpPr>
            <p:spPr bwMode="auto">
              <a:xfrm>
                <a:off x="769636" y="1078509"/>
                <a:ext cx="7388705" cy="507740"/>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US" sz="2000" i="1" smtClean="0">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𝑈</m:t>
                          </m:r>
                        </m:e>
                        <m:sub>
                          <m:r>
                            <a:rPr lang="en-US" sz="2000" b="0" i="1" smtClean="0">
                              <a:solidFill>
                                <a:srgbClr val="000000"/>
                              </a:solidFill>
                              <a:latin typeface="Cambria Math" panose="02040503050406030204" pitchFamily="18" charset="0"/>
                              <a:ea typeface="Cambria Math" panose="02040503050406030204" pitchFamily="18" charset="0"/>
                            </a:rPr>
                            <m:t>1</m:t>
                          </m:r>
                        </m:sub>
                      </m:sSub>
                      <m:r>
                        <a:rPr lang="en-US" sz="2000" b="0" i="1" smtClean="0">
                          <a:solidFill>
                            <a:srgbClr val="000000"/>
                          </a:solidFill>
                          <a:latin typeface="Cambria Math" panose="02040503050406030204" pitchFamily="18" charset="0"/>
                        </a:rPr>
                        <m:t>=</m:t>
                      </m:r>
                      <m:acc>
                        <m:accPr>
                          <m:chr m:val="̂"/>
                          <m:ctrlPr>
                            <a:rPr lang="en-US" sz="2000" i="1">
                              <a:solidFill>
                                <a:srgbClr val="000000"/>
                              </a:solidFill>
                              <a:latin typeface="Cambria Math" panose="02040503050406030204" pitchFamily="18" charset="0"/>
                            </a:rPr>
                          </m:ctrlPr>
                        </m:accPr>
                        <m:e>
                          <m:r>
                            <a:rPr lang="en-US" sz="2000" i="1">
                              <a:solidFill>
                                <a:srgbClr val="000000"/>
                              </a:solidFill>
                              <a:latin typeface="Cambria Math" panose="02040503050406030204" pitchFamily="18" charset="0"/>
                            </a:rPr>
                            <m:t>𝑂</m:t>
                          </m:r>
                        </m:e>
                      </m:acc>
                      <m:r>
                        <a:rPr lang="en-US" sz="2000" dirty="0">
                          <a:solidFill>
                            <a:srgbClr val="000000"/>
                          </a:solidFill>
                          <a:latin typeface="Cambria Math" panose="02040503050406030204" pitchFamily="18" charset="0"/>
                          <a:ea typeface="Cambria Math" panose="02040503050406030204" pitchFamily="18" charset="0"/>
                        </a:rPr>
                        <m:t>⊗</m:t>
                      </m:r>
                      <m:sSub>
                        <m:sSubPr>
                          <m:ctrlPr>
                            <a:rPr lang="en-US" sz="2000" i="1">
                              <a:solidFill>
                                <a:srgbClr val="000000"/>
                              </a:solidFill>
                              <a:latin typeface="Cambria Math" panose="02040503050406030204" pitchFamily="18" charset="0"/>
                            </a:rPr>
                          </m:ctrlPr>
                        </m:sSubPr>
                        <m:e>
                          <m:acc>
                            <m:accPr>
                              <m:chr m:val="̂"/>
                              <m:ctrlPr>
                                <a:rPr lang="en-US" sz="2000" i="1">
                                  <a:solidFill>
                                    <a:srgbClr val="000000"/>
                                  </a:solidFill>
                                  <a:latin typeface="Cambria Math" panose="02040503050406030204" pitchFamily="18" charset="0"/>
                                </a:rPr>
                              </m:ctrlPr>
                            </m:accPr>
                            <m:e>
                              <m:r>
                                <a:rPr lang="en-US" sz="2000" i="1">
                                  <a:solidFill>
                                    <a:srgbClr val="000000"/>
                                  </a:solidFill>
                                  <a:latin typeface="Cambria Math" panose="02040503050406030204" pitchFamily="18" charset="0"/>
                                </a:rPr>
                                <m:t>𝐼</m:t>
                              </m:r>
                            </m:e>
                          </m:acc>
                        </m:e>
                        <m:sub>
                          <m:r>
                            <a:rPr lang="en-US" sz="2000" b="0" i="1" smtClean="0">
                              <a:solidFill>
                                <a:srgbClr val="000000"/>
                              </a:solidFill>
                              <a:latin typeface="Cambria Math" panose="02040503050406030204" pitchFamily="18" charset="0"/>
                            </a:rPr>
                            <m:t>𝑚</m:t>
                          </m:r>
                        </m:sub>
                      </m:sSub>
                    </m:oMath>
                  </m:oMathPara>
                </a14:m>
                <a:endParaRPr lang="en-US" sz="2000" dirty="0"/>
              </a:p>
            </p:txBody>
          </p:sp>
        </mc:Choice>
        <mc:Fallback xmlns="">
          <p:sp>
            <p:nvSpPr>
              <p:cNvPr id="17" name="Object 10">
                <a:extLst>
                  <a:ext uri="{FF2B5EF4-FFF2-40B4-BE49-F238E27FC236}">
                    <a16:creationId xmlns:a16="http://schemas.microsoft.com/office/drawing/2014/main" id="{67D5C6CB-F10F-31BA-A610-5FECD28CA1C9}"/>
                  </a:ext>
                </a:extLst>
              </p:cNvPr>
              <p:cNvSpPr txBox="1">
                <a:spLocks noRot="1" noChangeAspect="1" noMove="1" noResize="1" noEditPoints="1" noAdjustHandles="1" noChangeArrowheads="1" noChangeShapeType="1" noTextEdit="1"/>
              </p:cNvSpPr>
              <p:nvPr/>
            </p:nvSpPr>
            <p:spPr bwMode="auto">
              <a:xfrm>
                <a:off x="769636" y="1078509"/>
                <a:ext cx="7388705" cy="507740"/>
              </a:xfrm>
              <a:prstGeom prst="rect">
                <a:avLst/>
              </a:prstGeom>
              <a:blipFill>
                <a:blip r:embed="rId4"/>
                <a:stretch>
                  <a:fillRect t="-6024"/>
                </a:stretch>
              </a:blipFill>
            </p:spPr>
            <p:txBody>
              <a:bodyPr/>
              <a:lstStyle/>
              <a:p>
                <a:r>
                  <a:rPr lang="en-GB">
                    <a:noFill/>
                  </a:rPr>
                  <a:t> </a:t>
                </a:r>
              </a:p>
            </p:txBody>
          </p:sp>
        </mc:Fallback>
      </mc:AlternateContent>
      <p:pic>
        <p:nvPicPr>
          <p:cNvPr id="21" name="Картина 20">
            <a:extLst>
              <a:ext uri="{FF2B5EF4-FFF2-40B4-BE49-F238E27FC236}">
                <a16:creationId xmlns:a16="http://schemas.microsoft.com/office/drawing/2014/main" id="{768AC745-F876-EEB3-D436-7EEEBFBAE8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0032" y="370361"/>
            <a:ext cx="4135425" cy="1635867"/>
          </a:xfrm>
          <a:prstGeom prst="rect">
            <a:avLst/>
          </a:prstGeom>
        </p:spPr>
      </p:pic>
      <mc:AlternateContent xmlns:mc="http://schemas.openxmlformats.org/markup-compatibility/2006" xmlns:a14="http://schemas.microsoft.com/office/drawing/2010/main">
        <mc:Choice Requires="a14">
          <p:sp>
            <p:nvSpPr>
              <p:cNvPr id="28" name="Object 10">
                <a:extLst>
                  <a:ext uri="{FF2B5EF4-FFF2-40B4-BE49-F238E27FC236}">
                    <a16:creationId xmlns:a16="http://schemas.microsoft.com/office/drawing/2014/main" id="{74A15504-E27E-387B-9956-6EEB99DB2F81}"/>
                  </a:ext>
                </a:extLst>
              </p:cNvPr>
              <p:cNvSpPr txBox="1"/>
              <p:nvPr/>
            </p:nvSpPr>
            <p:spPr bwMode="auto">
              <a:xfrm>
                <a:off x="724607" y="548680"/>
                <a:ext cx="3343337" cy="369332"/>
              </a:xfrm>
              <a:prstGeom prst="rect">
                <a:avLst/>
              </a:prstGeom>
              <a:noFill/>
            </p:spPr>
            <p:txBody>
              <a:bodyPr>
                <a:noAutofit/>
              </a:bodyPr>
              <a:lstStyle/>
              <a:p>
                <a14:m>
                  <m:oMath xmlns:m="http://schemas.openxmlformats.org/officeDocument/2006/math">
                    <m:d>
                      <m:dPr>
                        <m:begChr m:val="|"/>
                        <m:endChr m:val="⟩"/>
                        <m:ctrlPr>
                          <a:rPr lang="en-US" sz="2000" i="1" smtClean="0">
                            <a:solidFill>
                              <a:srgbClr val="000000"/>
                            </a:solidFill>
                            <a:latin typeface="Cambria Math" panose="02040503050406030204" pitchFamily="18" charset="0"/>
                          </a:rPr>
                        </m:ctrlPr>
                      </m:dPr>
                      <m:e>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𝜓</m:t>
                            </m:r>
                          </m:e>
                          <m:sub>
                            <m:r>
                              <a:rPr lang="en-US" sz="2000" b="0" i="1" smtClean="0">
                                <a:solidFill>
                                  <a:srgbClr val="000000"/>
                                </a:solidFill>
                                <a:latin typeface="Cambria Math" panose="02040503050406030204" pitchFamily="18" charset="0"/>
                                <a:ea typeface="Cambria Math" panose="02040503050406030204" pitchFamily="18" charset="0"/>
                              </a:rPr>
                              <m:t>1</m:t>
                            </m:r>
                          </m:sub>
                        </m:sSub>
                      </m:e>
                    </m:d>
                    <m:r>
                      <a:rPr lang="en-US" sz="2000" b="0" i="1" smtClean="0">
                        <a:solidFill>
                          <a:srgbClr val="000000"/>
                        </a:solidFill>
                        <a:latin typeface="Cambria Math" panose="02040503050406030204" pitchFamily="18" charset="0"/>
                      </a:rPr>
                      <m:t>=</m:t>
                    </m:r>
                    <m:f>
                      <m:fPr>
                        <m:ctrlPr>
                          <a:rPr lang="en-US" sz="2000" i="1">
                            <a:solidFill>
                              <a:srgbClr val="000000"/>
                            </a:solidFill>
                            <a:latin typeface="Cambria Math" panose="02040503050406030204" pitchFamily="18" charset="0"/>
                          </a:rPr>
                        </m:ctrlPr>
                      </m:fPr>
                      <m:num>
                        <m:r>
                          <a:rPr lang="en-US" sz="2000" i="1">
                            <a:solidFill>
                              <a:srgbClr val="000000"/>
                            </a:solidFill>
                            <a:latin typeface="Cambria Math" panose="02040503050406030204" pitchFamily="18" charset="0"/>
                          </a:rPr>
                          <m:t>1</m:t>
                        </m:r>
                      </m:num>
                      <m:den>
                        <m:rad>
                          <m:radPr>
                            <m:degHide m:val="on"/>
                            <m:ctrlPr>
                              <a:rPr lang="en-US" sz="2000" i="1">
                                <a:solidFill>
                                  <a:srgbClr val="000000"/>
                                </a:solidFill>
                                <a:latin typeface="Cambria Math" panose="02040503050406030204" pitchFamily="18" charset="0"/>
                              </a:rPr>
                            </m:ctrlPr>
                          </m:radPr>
                          <m:deg/>
                          <m:e>
                            <m:r>
                              <a:rPr lang="en-US" sz="2000" i="1">
                                <a:solidFill>
                                  <a:srgbClr val="000000"/>
                                </a:solidFill>
                                <a:latin typeface="Cambria Math" panose="02040503050406030204" pitchFamily="18" charset="0"/>
                              </a:rPr>
                              <m:t>𝑑</m:t>
                            </m:r>
                          </m:e>
                        </m:rad>
                      </m:den>
                    </m:f>
                    <m:d>
                      <m:dPr>
                        <m:ctrlPr>
                          <a:rPr lang="en-US" sz="2000" i="1" smtClean="0">
                            <a:solidFill>
                              <a:srgbClr val="000000"/>
                            </a:solidFill>
                            <a:latin typeface="Cambria Math" panose="02040503050406030204" pitchFamily="18" charset="0"/>
                          </a:rPr>
                        </m:ctrlPr>
                      </m:dPr>
                      <m:e>
                        <m:r>
                          <a:rPr lang="en-US" sz="2000" b="0" i="1" smtClean="0">
                            <a:solidFill>
                              <a:srgbClr val="000000"/>
                            </a:solidFill>
                            <a:latin typeface="Cambria Math" panose="02040503050406030204" pitchFamily="18" charset="0"/>
                          </a:rPr>
                          <m:t>0,1</m:t>
                        </m:r>
                      </m:e>
                    </m:d>
                    <m:r>
                      <a:rPr lang="en-US" sz="2000" dirty="0" smtClean="0">
                        <a:solidFill>
                          <a:srgbClr val="000000"/>
                        </a:solidFill>
                        <a:latin typeface="Cambria Math" panose="02040503050406030204" pitchFamily="18" charset="0"/>
                        <a:ea typeface="Cambria Math" panose="02040503050406030204" pitchFamily="18" charset="0"/>
                      </a:rPr>
                      <m:t>⊗</m:t>
                    </m:r>
                  </m:oMath>
                </a14:m>
                <a:r>
                  <a:rPr lang="en-US" sz="2000" dirty="0">
                    <a:solidFill>
                      <a:srgbClr val="000000"/>
                    </a:solidFill>
                    <a:ea typeface="Cambria Math" panose="02040503050406030204" pitchFamily="18" charset="0"/>
                  </a:rPr>
                  <a:t> </a:t>
                </a:r>
                <a14:m>
                  <m:oMath xmlns:m="http://schemas.openxmlformats.org/officeDocument/2006/math">
                    <m:nary>
                      <m:naryPr>
                        <m:chr m:val="∑"/>
                        <m:ctrlPr>
                          <a:rPr lang="en-US" sz="2000" i="1">
                            <a:solidFill>
                              <a:srgbClr val="000000"/>
                            </a:solidFill>
                            <a:latin typeface="Cambria Math" panose="02040503050406030204" pitchFamily="18" charset="0"/>
                          </a:rPr>
                        </m:ctrlPr>
                      </m:naryPr>
                      <m:sub>
                        <m:r>
                          <a:rPr lang="en-US" sz="2000" i="1">
                            <a:solidFill>
                              <a:srgbClr val="000000"/>
                            </a:solidFill>
                            <a:latin typeface="Cambria Math" panose="02040503050406030204" pitchFamily="18" charset="0"/>
                          </a:rPr>
                          <m:t>𝑗</m:t>
                        </m:r>
                        <m:r>
                          <a:rPr lang="en-US" sz="2000" i="1">
                            <a:solidFill>
                              <a:srgbClr val="000000"/>
                            </a:solidFill>
                            <a:latin typeface="Cambria Math" panose="02040503050406030204" pitchFamily="18" charset="0"/>
                          </a:rPr>
                          <m:t>=0</m:t>
                        </m:r>
                      </m:sub>
                      <m:sup>
                        <m:sSup>
                          <m:sSupPr>
                            <m:ctrlPr>
                              <a:rPr lang="en-US" sz="2000" i="1">
                                <a:latin typeface="Cambria Math" panose="02040503050406030204" pitchFamily="18" charset="0"/>
                              </a:rPr>
                            </m:ctrlPr>
                          </m:sSupPr>
                          <m:e>
                            <m:r>
                              <a:rPr lang="en-US" sz="2000" b="0" i="1" smtClean="0">
                                <a:latin typeface="Cambria Math" panose="02040503050406030204" pitchFamily="18" charset="0"/>
                              </a:rPr>
                              <m:t>𝑚</m:t>
                            </m:r>
                            <m:r>
                              <a:rPr lang="en-US" sz="2000" i="1">
                                <a:latin typeface="Cambria Math" panose="02040503050406030204" pitchFamily="18" charset="0"/>
                              </a:rPr>
                              <m:t>2</m:t>
                            </m:r>
                          </m:e>
                          <m:sup>
                            <m:r>
                              <a:rPr lang="en-US" sz="2000" i="1">
                                <a:latin typeface="Cambria Math" panose="02040503050406030204" pitchFamily="18" charset="0"/>
                              </a:rPr>
                              <m:t>𝑚</m:t>
                            </m:r>
                          </m:sup>
                        </m:sSup>
                        <m:r>
                          <a:rPr lang="en-US" sz="2000" i="1">
                            <a:solidFill>
                              <a:srgbClr val="000000"/>
                            </a:solidFill>
                            <a:latin typeface="Cambria Math" panose="02040503050406030204" pitchFamily="18" charset="0"/>
                          </a:rPr>
                          <m:t>−1</m:t>
                        </m:r>
                      </m:sup>
                      <m:e>
                        <m:d>
                          <m:dPr>
                            <m:begChr m:val="|"/>
                            <m:endChr m:val="⟩"/>
                            <m:ctrlPr>
                              <a:rPr lang="en-US" sz="2000" i="1">
                                <a:solidFill>
                                  <a:srgbClr val="000000"/>
                                </a:solidFill>
                                <a:latin typeface="Cambria Math" panose="02040503050406030204" pitchFamily="18" charset="0"/>
                              </a:rPr>
                            </m:ctrlPr>
                          </m:dPr>
                          <m:e>
                            <m:r>
                              <a:rPr lang="en-US" sz="2000" b="0" i="1" smtClean="0">
                                <a:solidFill>
                                  <a:srgbClr val="000000"/>
                                </a:solidFill>
                                <a:latin typeface="Cambria Math" panose="02040503050406030204" pitchFamily="18" charset="0"/>
                              </a:rPr>
                              <m:t>𝑗</m:t>
                            </m:r>
                          </m:e>
                        </m:d>
                      </m:e>
                    </m:nary>
                  </m:oMath>
                </a14:m>
                <a:endParaRPr lang="en-US" sz="2000" dirty="0"/>
              </a:p>
            </p:txBody>
          </p:sp>
        </mc:Choice>
        <mc:Fallback xmlns="">
          <p:sp>
            <p:nvSpPr>
              <p:cNvPr id="28" name="Object 10">
                <a:extLst>
                  <a:ext uri="{FF2B5EF4-FFF2-40B4-BE49-F238E27FC236}">
                    <a16:creationId xmlns:a16="http://schemas.microsoft.com/office/drawing/2014/main" id="{74A15504-E27E-387B-9956-6EEB99DB2F81}"/>
                  </a:ext>
                </a:extLst>
              </p:cNvPr>
              <p:cNvSpPr txBox="1">
                <a:spLocks noRot="1" noChangeAspect="1" noMove="1" noResize="1" noEditPoints="1" noAdjustHandles="1" noChangeArrowheads="1" noChangeShapeType="1" noTextEdit="1"/>
              </p:cNvSpPr>
              <p:nvPr/>
            </p:nvSpPr>
            <p:spPr bwMode="auto">
              <a:xfrm>
                <a:off x="724607" y="548680"/>
                <a:ext cx="3343337" cy="369332"/>
              </a:xfrm>
              <a:prstGeom prst="rect">
                <a:avLst/>
              </a:prstGeom>
              <a:blipFill>
                <a:blip r:embed="rId6"/>
                <a:stretch>
                  <a:fillRect t="-114754" b="-222951"/>
                </a:stretch>
              </a:blipFill>
            </p:spPr>
            <p:txBody>
              <a:bodyPr/>
              <a:lstStyle/>
              <a:p>
                <a:r>
                  <a:rPr lang="en-GB">
                    <a:noFill/>
                  </a:rPr>
                  <a:t> </a:t>
                </a:r>
              </a:p>
            </p:txBody>
          </p:sp>
        </mc:Fallback>
      </mc:AlternateContent>
      <p:sp>
        <p:nvSpPr>
          <p:cNvPr id="29" name="Текстово поле 28">
            <a:extLst>
              <a:ext uri="{FF2B5EF4-FFF2-40B4-BE49-F238E27FC236}">
                <a16:creationId xmlns:a16="http://schemas.microsoft.com/office/drawing/2014/main" id="{54F099CF-D889-DF6B-1554-26F4AAF7E938}"/>
              </a:ext>
            </a:extLst>
          </p:cNvPr>
          <p:cNvSpPr txBox="1"/>
          <p:nvPr/>
        </p:nvSpPr>
        <p:spPr>
          <a:xfrm>
            <a:off x="539551" y="2408491"/>
            <a:ext cx="4752397" cy="461665"/>
          </a:xfrm>
          <a:prstGeom prst="rect">
            <a:avLst/>
          </a:prstGeom>
          <a:noFill/>
        </p:spPr>
        <p:txBody>
          <a:bodyPr wrap="square">
            <a:spAutoFit/>
          </a:bodyPr>
          <a:lstStyle/>
          <a:p>
            <a:pPr algn="just"/>
            <a:r>
              <a:rPr lang="en-US" sz="2400" dirty="0">
                <a:solidFill>
                  <a:schemeClr val="bg1"/>
                </a:solidFill>
                <a:latin typeface="Arial" pitchFamily="34" charset="0"/>
                <a:cs typeface="Arial" pitchFamily="34" charset="0"/>
              </a:rPr>
              <a:t>3) Applying Traversing Coin</a:t>
            </a:r>
          </a:p>
        </p:txBody>
      </p:sp>
      <mc:AlternateContent xmlns:mc="http://schemas.openxmlformats.org/markup-compatibility/2006" xmlns:a14="http://schemas.microsoft.com/office/drawing/2010/main">
        <mc:Choice Requires="a14">
          <p:sp>
            <p:nvSpPr>
              <p:cNvPr id="31" name="Object 10">
                <a:extLst>
                  <a:ext uri="{FF2B5EF4-FFF2-40B4-BE49-F238E27FC236}">
                    <a16:creationId xmlns:a16="http://schemas.microsoft.com/office/drawing/2014/main" id="{308F5A9E-1601-6FC3-DA77-9D32C6D4AD53}"/>
                  </a:ext>
                </a:extLst>
              </p:cNvPr>
              <p:cNvSpPr txBox="1"/>
              <p:nvPr/>
            </p:nvSpPr>
            <p:spPr bwMode="auto">
              <a:xfrm>
                <a:off x="614916" y="2881416"/>
                <a:ext cx="7388705" cy="507740"/>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US" sz="2000" i="1" smtClean="0">
                              <a:solidFill>
                                <a:srgbClr val="000000"/>
                              </a:solidFill>
                              <a:latin typeface="Cambria Math" panose="02040503050406030204" pitchFamily="18" charset="0"/>
                            </a:rPr>
                          </m:ctrlPr>
                        </m:sSubPr>
                        <m:e>
                          <m:r>
                            <a:rPr lang="en-US" sz="2000" b="0" i="1" smtClean="0">
                              <a:solidFill>
                                <a:srgbClr val="000000"/>
                              </a:solidFill>
                              <a:latin typeface="Cambria Math" panose="02040503050406030204" pitchFamily="18" charset="0"/>
                            </a:rPr>
                            <m:t>𝑈</m:t>
                          </m:r>
                        </m:e>
                        <m:sub>
                          <m:r>
                            <a:rPr lang="en-US" sz="2000" i="1">
                              <a:solidFill>
                                <a:srgbClr val="000000"/>
                              </a:solidFill>
                              <a:latin typeface="Cambria Math" panose="02040503050406030204" pitchFamily="18" charset="0"/>
                            </a:rPr>
                            <m:t>2</m:t>
                          </m:r>
                        </m:sub>
                      </m:sSub>
                      <m:r>
                        <m:rPr>
                          <m:nor/>
                        </m:rPr>
                        <a:rPr lang="en-US" sz="2000" dirty="0">
                          <a:solidFill>
                            <a:srgbClr val="000000"/>
                          </a:solidFill>
                          <a:ea typeface="Cambria Math" panose="02040503050406030204" pitchFamily="18" charset="0"/>
                        </a:rPr>
                        <m:t> </m:t>
                      </m:r>
                      <m:r>
                        <a:rPr lang="en-US" sz="2000" i="1">
                          <a:solidFill>
                            <a:srgbClr val="000000"/>
                          </a:solidFill>
                          <a:latin typeface="Cambria Math" panose="02040503050406030204" pitchFamily="18" charset="0"/>
                        </a:rPr>
                        <m:t>=</m:t>
                      </m:r>
                      <m:d>
                        <m:dPr>
                          <m:ctrlPr>
                            <a:rPr lang="en-US" sz="2000" i="1">
                              <a:solidFill>
                                <a:srgbClr val="000000"/>
                              </a:solidFill>
                              <a:latin typeface="Cambria Math" panose="02040503050406030204" pitchFamily="18" charset="0"/>
                            </a:rPr>
                          </m:ctrlPr>
                        </m:dPr>
                        <m:e>
                          <m:m>
                            <m:mPr>
                              <m:mcs>
                                <m:mc>
                                  <m:mcPr>
                                    <m:count m:val="2"/>
                                    <m:mcJc m:val="center"/>
                                  </m:mcPr>
                                </m:mc>
                              </m:mcs>
                              <m:ctrlPr>
                                <a:rPr lang="en-US" sz="2000" i="1">
                                  <a:solidFill>
                                    <a:srgbClr val="000000"/>
                                  </a:solidFill>
                                  <a:latin typeface="Cambria Math" panose="02040503050406030204" pitchFamily="18" charset="0"/>
                                </a:rPr>
                              </m:ctrlPr>
                            </m:mPr>
                            <m:mr>
                              <m:e>
                                <m:sSub>
                                  <m:sSubPr>
                                    <m:ctrlPr>
                                      <a:rPr lang="en-US" sz="2000" i="1">
                                        <a:solidFill>
                                          <a:srgbClr val="000000"/>
                                        </a:solidFill>
                                        <a:latin typeface="Cambria Math" panose="02040503050406030204" pitchFamily="18" charset="0"/>
                                      </a:rPr>
                                    </m:ctrlPr>
                                  </m:sSubPr>
                                  <m:e>
                                    <m:acc>
                                      <m:accPr>
                                        <m:chr m:val="̂"/>
                                        <m:ctrlPr>
                                          <a:rPr lang="en-US" sz="2000" i="1" smtClean="0">
                                            <a:solidFill>
                                              <a:srgbClr val="000000"/>
                                            </a:solidFill>
                                            <a:latin typeface="Cambria Math" panose="02040503050406030204" pitchFamily="18" charset="0"/>
                                          </a:rPr>
                                        </m:ctrlPr>
                                      </m:accPr>
                                      <m:e>
                                        <m:r>
                                          <a:rPr lang="en-US" sz="2000" i="1">
                                            <a:solidFill>
                                              <a:srgbClr val="000000"/>
                                            </a:solidFill>
                                            <a:latin typeface="Cambria Math" panose="02040503050406030204" pitchFamily="18" charset="0"/>
                                          </a:rPr>
                                          <m:t>𝐼</m:t>
                                        </m:r>
                                      </m:e>
                                    </m:acc>
                                  </m:e>
                                  <m:sub>
                                    <m:sSup>
                                      <m:sSupPr>
                                        <m:ctrlPr>
                                          <a:rPr lang="en-US" sz="2000" i="1" smtClean="0">
                                            <a:solidFill>
                                              <a:srgbClr val="000000"/>
                                            </a:solidFill>
                                            <a:latin typeface="Cambria Math" panose="02040503050406030204" pitchFamily="18" charset="0"/>
                                          </a:rPr>
                                        </m:ctrlPr>
                                      </m:sSupPr>
                                      <m:e>
                                        <m:r>
                                          <a:rPr lang="en-US" sz="2000" b="0" i="1" smtClean="0">
                                            <a:solidFill>
                                              <a:srgbClr val="000000"/>
                                            </a:solidFill>
                                            <a:latin typeface="Cambria Math" panose="02040503050406030204" pitchFamily="18" charset="0"/>
                                          </a:rPr>
                                          <m:t>𝑚</m:t>
                                        </m:r>
                                        <m:r>
                                          <a:rPr lang="en-US" sz="2000" b="0" i="1" smtClean="0">
                                            <a:solidFill>
                                              <a:srgbClr val="000000"/>
                                            </a:solidFill>
                                            <a:latin typeface="Cambria Math" panose="02040503050406030204" pitchFamily="18" charset="0"/>
                                          </a:rPr>
                                          <m:t>2</m:t>
                                        </m:r>
                                      </m:e>
                                      <m:sup>
                                        <m:r>
                                          <a:rPr lang="en-US" sz="2000" b="0" i="1" smtClean="0">
                                            <a:solidFill>
                                              <a:srgbClr val="000000"/>
                                            </a:solidFill>
                                            <a:latin typeface="Cambria Math" panose="02040503050406030204" pitchFamily="18" charset="0"/>
                                          </a:rPr>
                                          <m:t>𝑚</m:t>
                                        </m:r>
                                      </m:sup>
                                    </m:sSup>
                                  </m:sub>
                                </m:sSub>
                              </m:e>
                              <m:e>
                                <m:sSub>
                                  <m:sSubPr>
                                    <m:ctrlPr>
                                      <a:rPr lang="en-US" sz="2000" i="1">
                                        <a:solidFill>
                                          <a:srgbClr val="000000"/>
                                        </a:solidFill>
                                        <a:latin typeface="Cambria Math" panose="02040503050406030204" pitchFamily="18" charset="0"/>
                                      </a:rPr>
                                    </m:ctrlPr>
                                  </m:sSubPr>
                                  <m:e>
                                    <m:acc>
                                      <m:accPr>
                                        <m:chr m:val="̂"/>
                                        <m:ctrlPr>
                                          <a:rPr lang="en-US" sz="2000" i="1">
                                            <a:solidFill>
                                              <a:srgbClr val="000000"/>
                                            </a:solidFill>
                                            <a:latin typeface="Cambria Math" panose="02040503050406030204" pitchFamily="18" charset="0"/>
                                          </a:rPr>
                                        </m:ctrlPr>
                                      </m:accPr>
                                      <m:e>
                                        <m:r>
                                          <a:rPr lang="en-US" sz="2000" i="1">
                                            <a:solidFill>
                                              <a:srgbClr val="000000"/>
                                            </a:solidFill>
                                            <a:latin typeface="Cambria Math" panose="02040503050406030204" pitchFamily="18" charset="0"/>
                                          </a:rPr>
                                          <m:t>0</m:t>
                                        </m:r>
                                      </m:e>
                                    </m:acc>
                                  </m:e>
                                  <m:sub>
                                    <m:sSup>
                                      <m:sSupPr>
                                        <m:ctrlPr>
                                          <a:rPr lang="en-US" sz="2000" i="1">
                                            <a:solidFill>
                                              <a:srgbClr val="000000"/>
                                            </a:solidFill>
                                            <a:latin typeface="Cambria Math" panose="02040503050406030204" pitchFamily="18" charset="0"/>
                                          </a:rPr>
                                        </m:ctrlPr>
                                      </m:sSupPr>
                                      <m:e>
                                        <m:r>
                                          <a:rPr lang="en-US" sz="2000" i="1">
                                            <a:solidFill>
                                              <a:srgbClr val="000000"/>
                                            </a:solidFill>
                                            <a:latin typeface="Cambria Math" panose="02040503050406030204" pitchFamily="18" charset="0"/>
                                          </a:rPr>
                                          <m:t>𝑚</m:t>
                                        </m:r>
                                        <m:r>
                                          <a:rPr lang="en-US" sz="2000" i="1">
                                            <a:solidFill>
                                              <a:srgbClr val="000000"/>
                                            </a:solidFill>
                                            <a:latin typeface="Cambria Math" panose="02040503050406030204" pitchFamily="18" charset="0"/>
                                          </a:rPr>
                                          <m:t>2</m:t>
                                        </m:r>
                                      </m:e>
                                      <m:sup>
                                        <m:r>
                                          <a:rPr lang="en-US" sz="2000" i="1">
                                            <a:solidFill>
                                              <a:srgbClr val="000000"/>
                                            </a:solidFill>
                                            <a:latin typeface="Cambria Math" panose="02040503050406030204" pitchFamily="18" charset="0"/>
                                          </a:rPr>
                                          <m:t>𝑚</m:t>
                                        </m:r>
                                      </m:sup>
                                    </m:sSup>
                                  </m:sub>
                                </m:sSub>
                              </m:e>
                            </m:mr>
                            <m:mr>
                              <m:e>
                                <m:sSub>
                                  <m:sSubPr>
                                    <m:ctrlPr>
                                      <a:rPr lang="en-US" sz="2000" i="1">
                                        <a:solidFill>
                                          <a:srgbClr val="000000"/>
                                        </a:solidFill>
                                        <a:latin typeface="Cambria Math" panose="02040503050406030204" pitchFamily="18" charset="0"/>
                                      </a:rPr>
                                    </m:ctrlPr>
                                  </m:sSubPr>
                                  <m:e>
                                    <m:acc>
                                      <m:accPr>
                                        <m:chr m:val="̂"/>
                                        <m:ctrlPr>
                                          <a:rPr lang="en-US" sz="2000" i="1">
                                            <a:solidFill>
                                              <a:srgbClr val="000000"/>
                                            </a:solidFill>
                                            <a:latin typeface="Cambria Math" panose="02040503050406030204" pitchFamily="18" charset="0"/>
                                          </a:rPr>
                                        </m:ctrlPr>
                                      </m:accPr>
                                      <m:e>
                                        <m:r>
                                          <a:rPr lang="en-US" sz="2000" b="0" i="1" smtClean="0">
                                            <a:solidFill>
                                              <a:srgbClr val="000000"/>
                                            </a:solidFill>
                                            <a:latin typeface="Cambria Math" panose="02040503050406030204" pitchFamily="18" charset="0"/>
                                          </a:rPr>
                                          <m:t>0</m:t>
                                        </m:r>
                                      </m:e>
                                    </m:acc>
                                  </m:e>
                                  <m:sub>
                                    <m:sSup>
                                      <m:sSupPr>
                                        <m:ctrlPr>
                                          <a:rPr lang="en-US" sz="2000" i="1">
                                            <a:solidFill>
                                              <a:srgbClr val="000000"/>
                                            </a:solidFill>
                                            <a:latin typeface="Cambria Math" panose="02040503050406030204" pitchFamily="18" charset="0"/>
                                          </a:rPr>
                                        </m:ctrlPr>
                                      </m:sSupPr>
                                      <m:e>
                                        <m:r>
                                          <a:rPr lang="en-US" sz="2000" i="1">
                                            <a:solidFill>
                                              <a:srgbClr val="000000"/>
                                            </a:solidFill>
                                            <a:latin typeface="Cambria Math" panose="02040503050406030204" pitchFamily="18" charset="0"/>
                                          </a:rPr>
                                          <m:t>𝑚</m:t>
                                        </m:r>
                                        <m:r>
                                          <a:rPr lang="en-US" sz="2000" i="1">
                                            <a:solidFill>
                                              <a:srgbClr val="000000"/>
                                            </a:solidFill>
                                            <a:latin typeface="Cambria Math" panose="02040503050406030204" pitchFamily="18" charset="0"/>
                                          </a:rPr>
                                          <m:t>2</m:t>
                                        </m:r>
                                      </m:e>
                                      <m:sup>
                                        <m:r>
                                          <a:rPr lang="en-US" sz="2000" i="1">
                                            <a:solidFill>
                                              <a:srgbClr val="000000"/>
                                            </a:solidFill>
                                            <a:latin typeface="Cambria Math" panose="02040503050406030204" pitchFamily="18" charset="0"/>
                                          </a:rPr>
                                          <m:t>𝑚</m:t>
                                        </m:r>
                                      </m:sup>
                                    </m:sSup>
                                  </m:sub>
                                </m:sSub>
                              </m:e>
                              <m:e>
                                <m:sSub>
                                  <m:sSubPr>
                                    <m:ctrlPr>
                                      <a:rPr lang="en-US" sz="2000" i="1">
                                        <a:solidFill>
                                          <a:srgbClr val="000000"/>
                                        </a:solidFill>
                                        <a:latin typeface="Cambria Math" panose="02040503050406030204" pitchFamily="18" charset="0"/>
                                      </a:rPr>
                                    </m:ctrlPr>
                                  </m:sSubPr>
                                  <m:e>
                                    <m:acc>
                                      <m:accPr>
                                        <m:chr m:val="̂"/>
                                        <m:ctrlPr>
                                          <a:rPr lang="en-US" sz="2000" i="1">
                                            <a:solidFill>
                                              <a:srgbClr val="000000"/>
                                            </a:solidFill>
                                            <a:latin typeface="Cambria Math" panose="02040503050406030204" pitchFamily="18" charset="0"/>
                                          </a:rPr>
                                        </m:ctrlPr>
                                      </m:accPr>
                                      <m:e>
                                        <m:r>
                                          <a:rPr lang="en-US" sz="2000" i="1">
                                            <a:solidFill>
                                              <a:srgbClr val="000000"/>
                                            </a:solidFill>
                                            <a:latin typeface="Cambria Math" panose="02040503050406030204" pitchFamily="18" charset="0"/>
                                          </a:rPr>
                                          <m:t>𝐼</m:t>
                                        </m:r>
                                      </m:e>
                                    </m:acc>
                                  </m:e>
                                  <m:sub>
                                    <m:sSup>
                                      <m:sSupPr>
                                        <m:ctrlPr>
                                          <a:rPr lang="en-US" sz="2000" i="1">
                                            <a:solidFill>
                                              <a:srgbClr val="000000"/>
                                            </a:solidFill>
                                            <a:latin typeface="Cambria Math" panose="02040503050406030204" pitchFamily="18" charset="0"/>
                                          </a:rPr>
                                        </m:ctrlPr>
                                      </m:sSupPr>
                                      <m:e>
                                        <m:r>
                                          <a:rPr lang="en-US" sz="2000" i="1">
                                            <a:solidFill>
                                              <a:srgbClr val="000000"/>
                                            </a:solidFill>
                                            <a:latin typeface="Cambria Math" panose="02040503050406030204" pitchFamily="18" charset="0"/>
                                          </a:rPr>
                                          <m:t>2</m:t>
                                        </m:r>
                                      </m:e>
                                      <m:sup>
                                        <m:r>
                                          <a:rPr lang="en-US" sz="2000" i="1">
                                            <a:solidFill>
                                              <a:srgbClr val="000000"/>
                                            </a:solidFill>
                                            <a:latin typeface="Cambria Math" panose="02040503050406030204" pitchFamily="18" charset="0"/>
                                          </a:rPr>
                                          <m:t>𝑚</m:t>
                                        </m:r>
                                      </m:sup>
                                    </m:sSup>
                                  </m:sub>
                                </m:sSub>
                                <m:r>
                                  <a:rPr lang="en-US" sz="2000" dirty="0">
                                    <a:solidFill>
                                      <a:srgbClr val="000000"/>
                                    </a:solidFill>
                                    <a:latin typeface="Cambria Math" panose="02040503050406030204" pitchFamily="18" charset="0"/>
                                    <a:ea typeface="Cambria Math" panose="02040503050406030204" pitchFamily="18" charset="0"/>
                                  </a:rPr>
                                  <m:t>⊗</m:t>
                                </m:r>
                                <m:sSub>
                                  <m:sSubPr>
                                    <m:ctrlPr>
                                      <a:rPr lang="en-US" sz="2000" i="1">
                                        <a:solidFill>
                                          <a:srgbClr val="000000"/>
                                        </a:solidFill>
                                        <a:latin typeface="Cambria Math" panose="02040503050406030204" pitchFamily="18" charset="0"/>
                                      </a:rPr>
                                    </m:ctrlPr>
                                  </m:sSubPr>
                                  <m:e>
                                    <m:r>
                                      <a:rPr lang="en-US" sz="2000" b="0" i="1" smtClean="0">
                                        <a:solidFill>
                                          <a:srgbClr val="000000"/>
                                        </a:solidFill>
                                        <a:latin typeface="Cambria Math" panose="02040503050406030204" pitchFamily="18" charset="0"/>
                                      </a:rPr>
                                      <m:t>𝐶</m:t>
                                    </m:r>
                                  </m:e>
                                  <m:sub>
                                    <m:r>
                                      <a:rPr lang="en-US" sz="2000" b="0" i="1" smtClean="0">
                                        <a:solidFill>
                                          <a:srgbClr val="000000"/>
                                        </a:solidFill>
                                        <a:latin typeface="Cambria Math" panose="02040503050406030204" pitchFamily="18" charset="0"/>
                                      </a:rPr>
                                      <m:t>0</m:t>
                                    </m:r>
                                  </m:sub>
                                </m:sSub>
                              </m:e>
                            </m:mr>
                          </m:m>
                        </m:e>
                      </m:d>
                    </m:oMath>
                  </m:oMathPara>
                </a14:m>
                <a:endParaRPr lang="en-US" sz="2000" dirty="0"/>
              </a:p>
            </p:txBody>
          </p:sp>
        </mc:Choice>
        <mc:Fallback xmlns="">
          <p:sp>
            <p:nvSpPr>
              <p:cNvPr id="31" name="Object 10">
                <a:extLst>
                  <a:ext uri="{FF2B5EF4-FFF2-40B4-BE49-F238E27FC236}">
                    <a16:creationId xmlns:a16="http://schemas.microsoft.com/office/drawing/2014/main" id="{308F5A9E-1601-6FC3-DA77-9D32C6D4AD53}"/>
                  </a:ext>
                </a:extLst>
              </p:cNvPr>
              <p:cNvSpPr txBox="1">
                <a:spLocks noRot="1" noChangeAspect="1" noMove="1" noResize="1" noEditPoints="1" noAdjustHandles="1" noChangeArrowheads="1" noChangeShapeType="1" noTextEdit="1"/>
              </p:cNvSpPr>
              <p:nvPr/>
            </p:nvSpPr>
            <p:spPr bwMode="auto">
              <a:xfrm>
                <a:off x="614916" y="2881416"/>
                <a:ext cx="7388705" cy="507740"/>
              </a:xfrm>
              <a:prstGeom prst="rect">
                <a:avLst/>
              </a:prstGeom>
              <a:blipFill>
                <a:blip r:embed="rId7"/>
                <a:stretch>
                  <a:fillRect b="-4337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2" name="Текстово поле 31">
                <a:extLst>
                  <a:ext uri="{FF2B5EF4-FFF2-40B4-BE49-F238E27FC236}">
                    <a16:creationId xmlns:a16="http://schemas.microsoft.com/office/drawing/2014/main" id="{134AE0C5-817D-33AA-D666-F3000B065E77}"/>
                  </a:ext>
                </a:extLst>
              </p:cNvPr>
              <p:cNvSpPr txBox="1"/>
              <p:nvPr/>
            </p:nvSpPr>
            <p:spPr>
              <a:xfrm>
                <a:off x="4775374" y="3130596"/>
                <a:ext cx="173985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800" i="1" smtClean="0">
                              <a:solidFill>
                                <a:srgbClr val="000000"/>
                              </a:solidFill>
                              <a:latin typeface="Cambria Math" panose="02040503050406030204" pitchFamily="18" charset="0"/>
                            </a:rPr>
                          </m:ctrlPr>
                        </m:dPr>
                        <m:e>
                          <m:sSub>
                            <m:sSubPr>
                              <m:ctrlPr>
                                <a:rPr lang="en-US" sz="1800" i="1">
                                  <a:solidFill>
                                    <a:srgbClr val="000000"/>
                                  </a:solidFill>
                                  <a:latin typeface="Cambria Math" panose="02040503050406030204" pitchFamily="18" charset="0"/>
                                </a:rPr>
                              </m:ctrlPr>
                            </m:sSubPr>
                            <m:e>
                              <m:r>
                                <a:rPr lang="en-US" sz="1800" b="0" i="1" smtClean="0">
                                  <a:solidFill>
                                    <a:srgbClr val="000000"/>
                                  </a:solidFill>
                                  <a:latin typeface="Cambria Math" panose="02040503050406030204" pitchFamily="18" charset="0"/>
                                  <a:ea typeface="Cambria Math" panose="02040503050406030204" pitchFamily="18" charset="0"/>
                                </a:rPr>
                                <m:t>𝜓</m:t>
                              </m:r>
                            </m:e>
                            <m:sub>
                              <m:r>
                                <a:rPr lang="en-US" sz="1800" b="0" i="1" smtClean="0">
                                  <a:solidFill>
                                    <a:srgbClr val="000000"/>
                                  </a:solidFill>
                                  <a:latin typeface="Cambria Math" panose="02040503050406030204" pitchFamily="18" charset="0"/>
                                </a:rPr>
                                <m:t>3</m:t>
                              </m:r>
                            </m:sub>
                          </m:sSub>
                        </m:e>
                      </m:d>
                      <m:r>
                        <a:rPr lang="en-US" sz="1800" i="1">
                          <a:solidFill>
                            <a:srgbClr val="000000"/>
                          </a:solidFill>
                          <a:latin typeface="Cambria Math" panose="02040503050406030204" pitchFamily="18" charset="0"/>
                        </a:rPr>
                        <m:t>=</m:t>
                      </m:r>
                      <m:sSub>
                        <m:sSubPr>
                          <m:ctrlPr>
                            <a:rPr lang="en-US" sz="1800" i="1">
                              <a:solidFill>
                                <a:srgbClr val="000000"/>
                              </a:solidFill>
                              <a:latin typeface="Cambria Math" panose="02040503050406030204" pitchFamily="18" charset="0"/>
                            </a:rPr>
                          </m:ctrlPr>
                        </m:sSubPr>
                        <m:e>
                          <m:r>
                            <a:rPr lang="en-US" sz="1800" b="0" i="1" smtClean="0">
                              <a:solidFill>
                                <a:srgbClr val="000000"/>
                              </a:solidFill>
                              <a:latin typeface="Cambria Math" panose="02040503050406030204" pitchFamily="18" charset="0"/>
                              <a:ea typeface="Cambria Math" panose="02040503050406030204" pitchFamily="18" charset="0"/>
                            </a:rPr>
                            <m:t>𝑈</m:t>
                          </m:r>
                        </m:e>
                        <m:sub>
                          <m:r>
                            <a:rPr lang="en-US" sz="1800" b="0" i="1" smtClean="0">
                              <a:solidFill>
                                <a:srgbClr val="000000"/>
                              </a:solidFill>
                              <a:latin typeface="Cambria Math" panose="02040503050406030204" pitchFamily="18" charset="0"/>
                              <a:ea typeface="Cambria Math" panose="02040503050406030204" pitchFamily="18" charset="0"/>
                            </a:rPr>
                            <m:t>2</m:t>
                          </m:r>
                        </m:sub>
                      </m:sSub>
                      <m:d>
                        <m:dPr>
                          <m:begChr m:val="|"/>
                          <m:endChr m:val="⟩"/>
                          <m:ctrlPr>
                            <a:rPr lang="en-US" sz="1800" i="1">
                              <a:solidFill>
                                <a:srgbClr val="000000"/>
                              </a:solidFill>
                              <a:latin typeface="Cambria Math" panose="02040503050406030204" pitchFamily="18" charset="0"/>
                            </a:rPr>
                          </m:ctrlPr>
                        </m:dPr>
                        <m:e>
                          <m:sSub>
                            <m:sSubPr>
                              <m:ctrlPr>
                                <a:rPr lang="en-US" sz="1800" i="1">
                                  <a:solidFill>
                                    <a:srgbClr val="000000"/>
                                  </a:solidFill>
                                  <a:latin typeface="Cambria Math" panose="02040503050406030204" pitchFamily="18" charset="0"/>
                                </a:rPr>
                              </m:ctrlPr>
                            </m:sSubPr>
                            <m:e>
                              <m:r>
                                <a:rPr lang="en-US" sz="1800" i="1">
                                  <a:solidFill>
                                    <a:srgbClr val="000000"/>
                                  </a:solidFill>
                                  <a:latin typeface="Cambria Math" panose="02040503050406030204" pitchFamily="18" charset="0"/>
                                  <a:ea typeface="Cambria Math" panose="02040503050406030204" pitchFamily="18" charset="0"/>
                                </a:rPr>
                                <m:t>𝜓</m:t>
                              </m:r>
                            </m:e>
                            <m:sub>
                              <m:r>
                                <a:rPr lang="en-US" sz="1800" b="0" i="1" smtClean="0">
                                  <a:solidFill>
                                    <a:srgbClr val="000000"/>
                                  </a:solidFill>
                                  <a:latin typeface="Cambria Math" panose="02040503050406030204" pitchFamily="18" charset="0"/>
                                  <a:ea typeface="Cambria Math" panose="02040503050406030204" pitchFamily="18" charset="0"/>
                                </a:rPr>
                                <m:t>2</m:t>
                              </m:r>
                            </m:sub>
                          </m:sSub>
                        </m:e>
                      </m:d>
                    </m:oMath>
                  </m:oMathPara>
                </a14:m>
                <a:endParaRPr lang="en-GB" dirty="0"/>
              </a:p>
            </p:txBody>
          </p:sp>
        </mc:Choice>
        <mc:Fallback xmlns="">
          <p:sp>
            <p:nvSpPr>
              <p:cNvPr id="32" name="Текстово поле 31">
                <a:extLst>
                  <a:ext uri="{FF2B5EF4-FFF2-40B4-BE49-F238E27FC236}">
                    <a16:creationId xmlns:a16="http://schemas.microsoft.com/office/drawing/2014/main" id="{134AE0C5-817D-33AA-D666-F3000B065E77}"/>
                  </a:ext>
                </a:extLst>
              </p:cNvPr>
              <p:cNvSpPr txBox="1">
                <a:spLocks noRot="1" noChangeAspect="1" noMove="1" noResize="1" noEditPoints="1" noAdjustHandles="1" noChangeArrowheads="1" noChangeShapeType="1" noTextEdit="1"/>
              </p:cNvSpPr>
              <p:nvPr/>
            </p:nvSpPr>
            <p:spPr>
              <a:xfrm>
                <a:off x="4775374" y="3130596"/>
                <a:ext cx="1739852" cy="369332"/>
              </a:xfrm>
              <a:prstGeom prst="rect">
                <a:avLst/>
              </a:prstGeom>
              <a:blipFill>
                <a:blip r:embed="rId8"/>
                <a:stretch>
                  <a:fillRect b="-15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3" name="Object 10">
                <a:extLst>
                  <a:ext uri="{FF2B5EF4-FFF2-40B4-BE49-F238E27FC236}">
                    <a16:creationId xmlns:a16="http://schemas.microsoft.com/office/drawing/2014/main" id="{99FBF703-B178-899B-E970-7CD2B9714D4A}"/>
                  </a:ext>
                </a:extLst>
              </p:cNvPr>
              <p:cNvSpPr txBox="1"/>
              <p:nvPr/>
            </p:nvSpPr>
            <p:spPr bwMode="auto">
              <a:xfrm>
                <a:off x="817010" y="5271751"/>
                <a:ext cx="7388705" cy="507740"/>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US" sz="2000" i="1" smtClean="0">
                              <a:solidFill>
                                <a:srgbClr val="000000"/>
                              </a:solidFill>
                              <a:latin typeface="Cambria Math" panose="02040503050406030204" pitchFamily="18" charset="0"/>
                            </a:rPr>
                          </m:ctrlPr>
                        </m:sSubPr>
                        <m:e>
                          <m:r>
                            <a:rPr lang="en-US" sz="2000" b="0" i="1" smtClean="0">
                              <a:solidFill>
                                <a:srgbClr val="000000"/>
                              </a:solidFill>
                              <a:latin typeface="Cambria Math" panose="02040503050406030204" pitchFamily="18" charset="0"/>
                            </a:rPr>
                            <m:t>𝑈</m:t>
                          </m:r>
                        </m:e>
                        <m:sub>
                          <m:r>
                            <a:rPr lang="en-US" sz="2000" b="0" i="1" smtClean="0">
                              <a:solidFill>
                                <a:srgbClr val="000000"/>
                              </a:solidFill>
                              <a:latin typeface="Cambria Math" panose="02040503050406030204" pitchFamily="18" charset="0"/>
                            </a:rPr>
                            <m:t>3</m:t>
                          </m:r>
                        </m:sub>
                      </m:sSub>
                      <m:r>
                        <m:rPr>
                          <m:nor/>
                        </m:rPr>
                        <a:rPr lang="en-US" sz="2000" dirty="0">
                          <a:solidFill>
                            <a:srgbClr val="000000"/>
                          </a:solidFill>
                          <a:ea typeface="Cambria Math" panose="02040503050406030204" pitchFamily="18" charset="0"/>
                        </a:rPr>
                        <m:t> </m:t>
                      </m:r>
                      <m:r>
                        <a:rPr lang="en-US" sz="2000" i="1">
                          <a:solidFill>
                            <a:srgbClr val="000000"/>
                          </a:solidFill>
                          <a:latin typeface="Cambria Math" panose="02040503050406030204" pitchFamily="18" charset="0"/>
                        </a:rPr>
                        <m:t>=</m:t>
                      </m:r>
                      <m:d>
                        <m:dPr>
                          <m:ctrlPr>
                            <a:rPr lang="en-US" sz="2000" i="1">
                              <a:solidFill>
                                <a:srgbClr val="000000"/>
                              </a:solidFill>
                              <a:latin typeface="Cambria Math" panose="02040503050406030204" pitchFamily="18" charset="0"/>
                            </a:rPr>
                          </m:ctrlPr>
                        </m:dPr>
                        <m:e>
                          <m:m>
                            <m:mPr>
                              <m:mcs>
                                <m:mc>
                                  <m:mcPr>
                                    <m:count m:val="2"/>
                                    <m:mcJc m:val="center"/>
                                  </m:mcPr>
                                </m:mc>
                              </m:mcs>
                              <m:ctrlPr>
                                <a:rPr lang="en-US" sz="2000" i="1">
                                  <a:solidFill>
                                    <a:srgbClr val="000000"/>
                                  </a:solidFill>
                                  <a:latin typeface="Cambria Math" panose="02040503050406030204" pitchFamily="18" charset="0"/>
                                </a:rPr>
                              </m:ctrlPr>
                            </m:mPr>
                            <m:mr>
                              <m:e>
                                <m:sSub>
                                  <m:sSubPr>
                                    <m:ctrlPr>
                                      <a:rPr lang="en-US" sz="2000" i="1">
                                        <a:solidFill>
                                          <a:srgbClr val="000000"/>
                                        </a:solidFill>
                                        <a:latin typeface="Cambria Math" panose="02040503050406030204" pitchFamily="18" charset="0"/>
                                      </a:rPr>
                                    </m:ctrlPr>
                                  </m:sSubPr>
                                  <m:e>
                                    <m:acc>
                                      <m:accPr>
                                        <m:chr m:val="̂"/>
                                        <m:ctrlPr>
                                          <a:rPr lang="en-US" sz="2000" i="1">
                                            <a:solidFill>
                                              <a:srgbClr val="000000"/>
                                            </a:solidFill>
                                            <a:latin typeface="Cambria Math" panose="02040503050406030204" pitchFamily="18" charset="0"/>
                                          </a:rPr>
                                        </m:ctrlPr>
                                      </m:accPr>
                                      <m:e>
                                        <m:r>
                                          <a:rPr lang="en-US" sz="2000" i="1">
                                            <a:solidFill>
                                              <a:srgbClr val="000000"/>
                                            </a:solidFill>
                                            <a:latin typeface="Cambria Math" panose="02040503050406030204" pitchFamily="18" charset="0"/>
                                          </a:rPr>
                                          <m:t>𝐼</m:t>
                                        </m:r>
                                      </m:e>
                                    </m:acc>
                                  </m:e>
                                  <m:sub>
                                    <m:sSup>
                                      <m:sSupPr>
                                        <m:ctrlPr>
                                          <a:rPr lang="en-US" sz="2000" i="1">
                                            <a:solidFill>
                                              <a:srgbClr val="000000"/>
                                            </a:solidFill>
                                            <a:latin typeface="Cambria Math" panose="02040503050406030204" pitchFamily="18" charset="0"/>
                                          </a:rPr>
                                        </m:ctrlPr>
                                      </m:sSupPr>
                                      <m:e>
                                        <m:r>
                                          <a:rPr lang="en-US" sz="2000" i="1">
                                            <a:solidFill>
                                              <a:srgbClr val="000000"/>
                                            </a:solidFill>
                                            <a:latin typeface="Cambria Math" panose="02040503050406030204" pitchFamily="18" charset="0"/>
                                          </a:rPr>
                                          <m:t>2</m:t>
                                        </m:r>
                                      </m:e>
                                      <m:sup>
                                        <m:r>
                                          <a:rPr lang="en-US" sz="2000" i="1">
                                            <a:solidFill>
                                              <a:srgbClr val="000000"/>
                                            </a:solidFill>
                                            <a:latin typeface="Cambria Math" panose="02040503050406030204" pitchFamily="18" charset="0"/>
                                          </a:rPr>
                                          <m:t>𝑚</m:t>
                                        </m:r>
                                      </m:sup>
                                    </m:sSup>
                                  </m:sub>
                                </m:sSub>
                                <m:r>
                                  <a:rPr lang="en-US" sz="2000" dirty="0">
                                    <a:solidFill>
                                      <a:srgbClr val="000000"/>
                                    </a:solidFill>
                                    <a:latin typeface="Cambria Math" panose="02040503050406030204" pitchFamily="18" charset="0"/>
                                    <a:ea typeface="Cambria Math" panose="02040503050406030204" pitchFamily="18" charset="0"/>
                                  </a:rPr>
                                  <m:t>⊗</m:t>
                                </m:r>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𝐶</m:t>
                                    </m:r>
                                  </m:e>
                                  <m:sub>
                                    <m:r>
                                      <a:rPr lang="en-US" sz="2000" b="0" i="1" smtClean="0">
                                        <a:solidFill>
                                          <a:srgbClr val="000000"/>
                                        </a:solidFill>
                                        <a:latin typeface="Cambria Math" panose="02040503050406030204" pitchFamily="18" charset="0"/>
                                      </a:rPr>
                                      <m:t>1</m:t>
                                    </m:r>
                                  </m:sub>
                                </m:sSub>
                              </m:e>
                              <m:e>
                                <m:sSub>
                                  <m:sSubPr>
                                    <m:ctrlPr>
                                      <a:rPr lang="en-US" sz="2000" i="1">
                                        <a:solidFill>
                                          <a:srgbClr val="000000"/>
                                        </a:solidFill>
                                        <a:latin typeface="Cambria Math" panose="02040503050406030204" pitchFamily="18" charset="0"/>
                                      </a:rPr>
                                    </m:ctrlPr>
                                  </m:sSubPr>
                                  <m:e>
                                    <m:acc>
                                      <m:accPr>
                                        <m:chr m:val="̂"/>
                                        <m:ctrlPr>
                                          <a:rPr lang="en-US" sz="2000" i="1">
                                            <a:solidFill>
                                              <a:srgbClr val="000000"/>
                                            </a:solidFill>
                                            <a:latin typeface="Cambria Math" panose="02040503050406030204" pitchFamily="18" charset="0"/>
                                          </a:rPr>
                                        </m:ctrlPr>
                                      </m:accPr>
                                      <m:e>
                                        <m:r>
                                          <a:rPr lang="en-US" sz="2000" i="1">
                                            <a:solidFill>
                                              <a:srgbClr val="000000"/>
                                            </a:solidFill>
                                            <a:latin typeface="Cambria Math" panose="02040503050406030204" pitchFamily="18" charset="0"/>
                                          </a:rPr>
                                          <m:t>0</m:t>
                                        </m:r>
                                      </m:e>
                                    </m:acc>
                                  </m:e>
                                  <m:sub>
                                    <m:sSup>
                                      <m:sSupPr>
                                        <m:ctrlPr>
                                          <a:rPr lang="en-US" sz="2000" i="1">
                                            <a:solidFill>
                                              <a:srgbClr val="000000"/>
                                            </a:solidFill>
                                            <a:latin typeface="Cambria Math" panose="02040503050406030204" pitchFamily="18" charset="0"/>
                                          </a:rPr>
                                        </m:ctrlPr>
                                      </m:sSupPr>
                                      <m:e>
                                        <m:r>
                                          <a:rPr lang="en-US" sz="2000" i="1">
                                            <a:solidFill>
                                              <a:srgbClr val="000000"/>
                                            </a:solidFill>
                                            <a:latin typeface="Cambria Math" panose="02040503050406030204" pitchFamily="18" charset="0"/>
                                          </a:rPr>
                                          <m:t>𝑚</m:t>
                                        </m:r>
                                        <m:r>
                                          <a:rPr lang="en-US" sz="2000" i="1">
                                            <a:solidFill>
                                              <a:srgbClr val="000000"/>
                                            </a:solidFill>
                                            <a:latin typeface="Cambria Math" panose="02040503050406030204" pitchFamily="18" charset="0"/>
                                          </a:rPr>
                                          <m:t>2</m:t>
                                        </m:r>
                                      </m:e>
                                      <m:sup>
                                        <m:r>
                                          <a:rPr lang="en-US" sz="2000" i="1">
                                            <a:solidFill>
                                              <a:srgbClr val="000000"/>
                                            </a:solidFill>
                                            <a:latin typeface="Cambria Math" panose="02040503050406030204" pitchFamily="18" charset="0"/>
                                          </a:rPr>
                                          <m:t>𝑚</m:t>
                                        </m:r>
                                      </m:sup>
                                    </m:sSup>
                                  </m:sub>
                                </m:sSub>
                              </m:e>
                            </m:mr>
                            <m:mr>
                              <m:e>
                                <m:sSub>
                                  <m:sSubPr>
                                    <m:ctrlPr>
                                      <a:rPr lang="en-US" sz="2000" i="1">
                                        <a:solidFill>
                                          <a:srgbClr val="000000"/>
                                        </a:solidFill>
                                        <a:latin typeface="Cambria Math" panose="02040503050406030204" pitchFamily="18" charset="0"/>
                                      </a:rPr>
                                    </m:ctrlPr>
                                  </m:sSubPr>
                                  <m:e>
                                    <m:acc>
                                      <m:accPr>
                                        <m:chr m:val="̂"/>
                                        <m:ctrlPr>
                                          <a:rPr lang="en-US" sz="2000" i="1">
                                            <a:solidFill>
                                              <a:srgbClr val="000000"/>
                                            </a:solidFill>
                                            <a:latin typeface="Cambria Math" panose="02040503050406030204" pitchFamily="18" charset="0"/>
                                          </a:rPr>
                                        </m:ctrlPr>
                                      </m:accPr>
                                      <m:e>
                                        <m:r>
                                          <a:rPr lang="en-US" sz="2000" b="0" i="1" smtClean="0">
                                            <a:solidFill>
                                              <a:srgbClr val="000000"/>
                                            </a:solidFill>
                                            <a:latin typeface="Cambria Math" panose="02040503050406030204" pitchFamily="18" charset="0"/>
                                          </a:rPr>
                                          <m:t>0</m:t>
                                        </m:r>
                                      </m:e>
                                    </m:acc>
                                  </m:e>
                                  <m:sub>
                                    <m:sSup>
                                      <m:sSupPr>
                                        <m:ctrlPr>
                                          <a:rPr lang="en-US" sz="2000" i="1">
                                            <a:solidFill>
                                              <a:srgbClr val="000000"/>
                                            </a:solidFill>
                                            <a:latin typeface="Cambria Math" panose="02040503050406030204" pitchFamily="18" charset="0"/>
                                          </a:rPr>
                                        </m:ctrlPr>
                                      </m:sSupPr>
                                      <m:e>
                                        <m:r>
                                          <a:rPr lang="en-US" sz="2000" i="1">
                                            <a:solidFill>
                                              <a:srgbClr val="000000"/>
                                            </a:solidFill>
                                            <a:latin typeface="Cambria Math" panose="02040503050406030204" pitchFamily="18" charset="0"/>
                                          </a:rPr>
                                          <m:t>𝑚</m:t>
                                        </m:r>
                                        <m:r>
                                          <a:rPr lang="en-US" sz="2000" i="1">
                                            <a:solidFill>
                                              <a:srgbClr val="000000"/>
                                            </a:solidFill>
                                            <a:latin typeface="Cambria Math" panose="02040503050406030204" pitchFamily="18" charset="0"/>
                                          </a:rPr>
                                          <m:t>2</m:t>
                                        </m:r>
                                      </m:e>
                                      <m:sup>
                                        <m:r>
                                          <a:rPr lang="en-US" sz="2000" i="1">
                                            <a:solidFill>
                                              <a:srgbClr val="000000"/>
                                            </a:solidFill>
                                            <a:latin typeface="Cambria Math" panose="02040503050406030204" pitchFamily="18" charset="0"/>
                                          </a:rPr>
                                          <m:t>𝑚</m:t>
                                        </m:r>
                                      </m:sup>
                                    </m:sSup>
                                  </m:sub>
                                </m:sSub>
                              </m:e>
                              <m:e>
                                <m:sSub>
                                  <m:sSubPr>
                                    <m:ctrlPr>
                                      <a:rPr lang="en-US" sz="2000" i="1">
                                        <a:solidFill>
                                          <a:srgbClr val="000000"/>
                                        </a:solidFill>
                                        <a:latin typeface="Cambria Math" panose="02040503050406030204" pitchFamily="18" charset="0"/>
                                      </a:rPr>
                                    </m:ctrlPr>
                                  </m:sSubPr>
                                  <m:e>
                                    <m:acc>
                                      <m:accPr>
                                        <m:chr m:val="̂"/>
                                        <m:ctrlPr>
                                          <a:rPr lang="en-US" sz="2000" i="1">
                                            <a:solidFill>
                                              <a:srgbClr val="000000"/>
                                            </a:solidFill>
                                            <a:latin typeface="Cambria Math" panose="02040503050406030204" pitchFamily="18" charset="0"/>
                                          </a:rPr>
                                        </m:ctrlPr>
                                      </m:accPr>
                                      <m:e>
                                        <m:r>
                                          <a:rPr lang="en-US" sz="2000" i="1">
                                            <a:solidFill>
                                              <a:srgbClr val="000000"/>
                                            </a:solidFill>
                                            <a:latin typeface="Cambria Math" panose="02040503050406030204" pitchFamily="18" charset="0"/>
                                          </a:rPr>
                                          <m:t>𝐼</m:t>
                                        </m:r>
                                      </m:e>
                                    </m:acc>
                                  </m:e>
                                  <m:sub>
                                    <m:sSup>
                                      <m:sSupPr>
                                        <m:ctrlPr>
                                          <a:rPr lang="en-US" sz="2000" i="1">
                                            <a:solidFill>
                                              <a:srgbClr val="000000"/>
                                            </a:solidFill>
                                            <a:latin typeface="Cambria Math" panose="02040503050406030204" pitchFamily="18" charset="0"/>
                                          </a:rPr>
                                        </m:ctrlPr>
                                      </m:sSupPr>
                                      <m:e>
                                        <m:r>
                                          <a:rPr lang="en-US" sz="2000" i="1">
                                            <a:solidFill>
                                              <a:srgbClr val="000000"/>
                                            </a:solidFill>
                                            <a:latin typeface="Cambria Math" panose="02040503050406030204" pitchFamily="18" charset="0"/>
                                          </a:rPr>
                                          <m:t>𝑚</m:t>
                                        </m:r>
                                        <m:r>
                                          <a:rPr lang="en-US" sz="2000" i="1">
                                            <a:solidFill>
                                              <a:srgbClr val="000000"/>
                                            </a:solidFill>
                                            <a:latin typeface="Cambria Math" panose="02040503050406030204" pitchFamily="18" charset="0"/>
                                          </a:rPr>
                                          <m:t>2</m:t>
                                        </m:r>
                                      </m:e>
                                      <m:sup>
                                        <m:r>
                                          <a:rPr lang="en-US" sz="2000" i="1">
                                            <a:solidFill>
                                              <a:srgbClr val="000000"/>
                                            </a:solidFill>
                                            <a:latin typeface="Cambria Math" panose="02040503050406030204" pitchFamily="18" charset="0"/>
                                          </a:rPr>
                                          <m:t>𝑚</m:t>
                                        </m:r>
                                      </m:sup>
                                    </m:sSup>
                                  </m:sub>
                                </m:sSub>
                              </m:e>
                            </m:mr>
                          </m:m>
                        </m:e>
                      </m:d>
                    </m:oMath>
                  </m:oMathPara>
                </a14:m>
                <a:endParaRPr lang="en-US" sz="2000" dirty="0"/>
              </a:p>
            </p:txBody>
          </p:sp>
        </mc:Choice>
        <mc:Fallback xmlns="">
          <p:sp>
            <p:nvSpPr>
              <p:cNvPr id="33" name="Object 10">
                <a:extLst>
                  <a:ext uri="{FF2B5EF4-FFF2-40B4-BE49-F238E27FC236}">
                    <a16:creationId xmlns:a16="http://schemas.microsoft.com/office/drawing/2014/main" id="{99FBF703-B178-899B-E970-7CD2B9714D4A}"/>
                  </a:ext>
                </a:extLst>
              </p:cNvPr>
              <p:cNvSpPr txBox="1">
                <a:spLocks noRot="1" noChangeAspect="1" noMove="1" noResize="1" noEditPoints="1" noAdjustHandles="1" noChangeArrowheads="1" noChangeShapeType="1" noTextEdit="1"/>
              </p:cNvSpPr>
              <p:nvPr/>
            </p:nvSpPr>
            <p:spPr bwMode="auto">
              <a:xfrm>
                <a:off x="817010" y="5271751"/>
                <a:ext cx="7388705" cy="507740"/>
              </a:xfrm>
              <a:prstGeom prst="rect">
                <a:avLst/>
              </a:prstGeom>
              <a:blipFill>
                <a:blip r:embed="rId9"/>
                <a:stretch>
                  <a:fillRect b="-4337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4" name="Текстово поле 33">
                <a:extLst>
                  <a:ext uri="{FF2B5EF4-FFF2-40B4-BE49-F238E27FC236}">
                    <a16:creationId xmlns:a16="http://schemas.microsoft.com/office/drawing/2014/main" id="{3F1B7C9A-76C0-46F2-5B39-48507167E805}"/>
                  </a:ext>
                </a:extLst>
              </p:cNvPr>
              <p:cNvSpPr txBox="1"/>
              <p:nvPr/>
            </p:nvSpPr>
            <p:spPr>
              <a:xfrm>
                <a:off x="5074637" y="5197674"/>
                <a:ext cx="173985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800" i="1" smtClean="0">
                              <a:solidFill>
                                <a:schemeClr val="tx2">
                                  <a:lumMod val="40000"/>
                                  <a:lumOff val="60000"/>
                                </a:schemeClr>
                              </a:solidFill>
                              <a:latin typeface="Cambria Math" panose="02040503050406030204" pitchFamily="18" charset="0"/>
                            </a:rPr>
                          </m:ctrlPr>
                        </m:dPr>
                        <m:e>
                          <m:sSub>
                            <m:sSubPr>
                              <m:ctrlPr>
                                <a:rPr lang="en-US" sz="1800" i="1">
                                  <a:solidFill>
                                    <a:schemeClr val="tx2">
                                      <a:lumMod val="40000"/>
                                      <a:lumOff val="60000"/>
                                    </a:schemeClr>
                                  </a:solidFill>
                                  <a:latin typeface="Cambria Math" panose="02040503050406030204" pitchFamily="18" charset="0"/>
                                </a:rPr>
                              </m:ctrlPr>
                            </m:sSubPr>
                            <m:e>
                              <m:r>
                                <a:rPr lang="en-US" sz="1800" b="0" i="1" smtClean="0">
                                  <a:solidFill>
                                    <a:schemeClr val="tx2">
                                      <a:lumMod val="40000"/>
                                      <a:lumOff val="60000"/>
                                    </a:schemeClr>
                                  </a:solidFill>
                                  <a:latin typeface="Cambria Math" panose="02040503050406030204" pitchFamily="18" charset="0"/>
                                  <a:ea typeface="Cambria Math" panose="02040503050406030204" pitchFamily="18" charset="0"/>
                                </a:rPr>
                                <m:t>𝜓</m:t>
                              </m:r>
                            </m:e>
                            <m:sub>
                              <m:r>
                                <a:rPr lang="en-US" sz="1800" b="0" i="1" smtClean="0">
                                  <a:solidFill>
                                    <a:schemeClr val="tx2">
                                      <a:lumMod val="40000"/>
                                      <a:lumOff val="60000"/>
                                    </a:schemeClr>
                                  </a:solidFill>
                                  <a:latin typeface="Cambria Math" panose="02040503050406030204" pitchFamily="18" charset="0"/>
                                </a:rPr>
                                <m:t>3</m:t>
                              </m:r>
                            </m:sub>
                          </m:sSub>
                        </m:e>
                      </m:d>
                      <m:r>
                        <a:rPr lang="en-US" sz="1800" i="1">
                          <a:solidFill>
                            <a:schemeClr val="tx2">
                              <a:lumMod val="40000"/>
                              <a:lumOff val="60000"/>
                            </a:schemeClr>
                          </a:solidFill>
                          <a:latin typeface="Cambria Math" panose="02040503050406030204" pitchFamily="18" charset="0"/>
                        </a:rPr>
                        <m:t>=</m:t>
                      </m:r>
                      <m:sSub>
                        <m:sSubPr>
                          <m:ctrlPr>
                            <a:rPr lang="en-US" sz="1800" i="1">
                              <a:solidFill>
                                <a:schemeClr val="tx2">
                                  <a:lumMod val="40000"/>
                                  <a:lumOff val="60000"/>
                                </a:schemeClr>
                              </a:solidFill>
                              <a:latin typeface="Cambria Math" panose="02040503050406030204" pitchFamily="18" charset="0"/>
                            </a:rPr>
                          </m:ctrlPr>
                        </m:sSubPr>
                        <m:e>
                          <m:r>
                            <a:rPr lang="en-US" sz="1800" b="0" i="1" smtClean="0">
                              <a:solidFill>
                                <a:schemeClr val="tx2">
                                  <a:lumMod val="40000"/>
                                  <a:lumOff val="60000"/>
                                </a:schemeClr>
                              </a:solidFill>
                              <a:latin typeface="Cambria Math" panose="02040503050406030204" pitchFamily="18" charset="0"/>
                              <a:ea typeface="Cambria Math" panose="02040503050406030204" pitchFamily="18" charset="0"/>
                            </a:rPr>
                            <m:t>𝑈</m:t>
                          </m:r>
                        </m:e>
                        <m:sub>
                          <m:r>
                            <a:rPr lang="en-US" sz="1800" b="0" i="1" smtClean="0">
                              <a:solidFill>
                                <a:schemeClr val="tx2">
                                  <a:lumMod val="40000"/>
                                  <a:lumOff val="60000"/>
                                </a:schemeClr>
                              </a:solidFill>
                              <a:latin typeface="Cambria Math" panose="02040503050406030204" pitchFamily="18" charset="0"/>
                              <a:ea typeface="Cambria Math" panose="02040503050406030204" pitchFamily="18" charset="0"/>
                            </a:rPr>
                            <m:t>2</m:t>
                          </m:r>
                        </m:sub>
                      </m:sSub>
                      <m:d>
                        <m:dPr>
                          <m:begChr m:val="|"/>
                          <m:endChr m:val="⟩"/>
                          <m:ctrlPr>
                            <a:rPr lang="en-US" sz="1800" i="1">
                              <a:solidFill>
                                <a:schemeClr val="tx2">
                                  <a:lumMod val="40000"/>
                                  <a:lumOff val="60000"/>
                                </a:schemeClr>
                              </a:solidFill>
                              <a:latin typeface="Cambria Math" panose="02040503050406030204" pitchFamily="18" charset="0"/>
                            </a:rPr>
                          </m:ctrlPr>
                        </m:dPr>
                        <m:e>
                          <m:sSub>
                            <m:sSubPr>
                              <m:ctrlPr>
                                <a:rPr lang="en-US" sz="1800" i="1">
                                  <a:solidFill>
                                    <a:schemeClr val="tx2">
                                      <a:lumMod val="40000"/>
                                      <a:lumOff val="60000"/>
                                    </a:schemeClr>
                                  </a:solidFill>
                                  <a:latin typeface="Cambria Math" panose="02040503050406030204" pitchFamily="18" charset="0"/>
                                </a:rPr>
                              </m:ctrlPr>
                            </m:sSubPr>
                            <m:e>
                              <m:r>
                                <a:rPr lang="en-US" sz="1800" i="1">
                                  <a:solidFill>
                                    <a:schemeClr val="tx2">
                                      <a:lumMod val="40000"/>
                                      <a:lumOff val="60000"/>
                                    </a:schemeClr>
                                  </a:solidFill>
                                  <a:latin typeface="Cambria Math" panose="02040503050406030204" pitchFamily="18" charset="0"/>
                                  <a:ea typeface="Cambria Math" panose="02040503050406030204" pitchFamily="18" charset="0"/>
                                </a:rPr>
                                <m:t>𝜓</m:t>
                              </m:r>
                            </m:e>
                            <m:sub>
                              <m:r>
                                <a:rPr lang="en-US" sz="1800" b="0" i="1" smtClean="0">
                                  <a:solidFill>
                                    <a:schemeClr val="tx2">
                                      <a:lumMod val="40000"/>
                                      <a:lumOff val="60000"/>
                                    </a:schemeClr>
                                  </a:solidFill>
                                  <a:latin typeface="Cambria Math" panose="02040503050406030204" pitchFamily="18" charset="0"/>
                                  <a:ea typeface="Cambria Math" panose="02040503050406030204" pitchFamily="18" charset="0"/>
                                </a:rPr>
                                <m:t>2</m:t>
                              </m:r>
                            </m:sub>
                          </m:sSub>
                        </m:e>
                      </m:d>
                    </m:oMath>
                  </m:oMathPara>
                </a14:m>
                <a:endParaRPr lang="en-GB" dirty="0">
                  <a:solidFill>
                    <a:schemeClr val="tx2">
                      <a:lumMod val="40000"/>
                      <a:lumOff val="60000"/>
                    </a:schemeClr>
                  </a:solidFill>
                </a:endParaRPr>
              </a:p>
            </p:txBody>
          </p:sp>
        </mc:Choice>
        <mc:Fallback xmlns="">
          <p:sp>
            <p:nvSpPr>
              <p:cNvPr id="34" name="Текстово поле 33">
                <a:extLst>
                  <a:ext uri="{FF2B5EF4-FFF2-40B4-BE49-F238E27FC236}">
                    <a16:creationId xmlns:a16="http://schemas.microsoft.com/office/drawing/2014/main" id="{3F1B7C9A-76C0-46F2-5B39-48507167E805}"/>
                  </a:ext>
                </a:extLst>
              </p:cNvPr>
              <p:cNvSpPr txBox="1">
                <a:spLocks noRot="1" noChangeAspect="1" noMove="1" noResize="1" noEditPoints="1" noAdjustHandles="1" noChangeArrowheads="1" noChangeShapeType="1" noTextEdit="1"/>
              </p:cNvSpPr>
              <p:nvPr/>
            </p:nvSpPr>
            <p:spPr>
              <a:xfrm>
                <a:off x="5074637" y="5197674"/>
                <a:ext cx="1739852" cy="369332"/>
              </a:xfrm>
              <a:prstGeom prst="rect">
                <a:avLst/>
              </a:prstGeom>
              <a:blipFill>
                <a:blip r:embed="rId10"/>
                <a:stretch>
                  <a:fillRect b="-15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 name="Текстово поле 34">
                <a:extLst>
                  <a:ext uri="{FF2B5EF4-FFF2-40B4-BE49-F238E27FC236}">
                    <a16:creationId xmlns:a16="http://schemas.microsoft.com/office/drawing/2014/main" id="{FB280C6D-ED45-E42A-3C17-700AF4AB53A5}"/>
                  </a:ext>
                </a:extLst>
              </p:cNvPr>
              <p:cNvSpPr txBox="1"/>
              <p:nvPr/>
            </p:nvSpPr>
            <p:spPr>
              <a:xfrm>
                <a:off x="4898539" y="5567006"/>
                <a:ext cx="1739852" cy="37689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tx2">
                                  <a:lumMod val="40000"/>
                                  <a:lumOff val="60000"/>
                                </a:schemeClr>
                              </a:solidFill>
                              <a:latin typeface="Cambria Math" panose="02040503050406030204" pitchFamily="18" charset="0"/>
                            </a:rPr>
                          </m:ctrlPr>
                        </m:sSubPr>
                        <m:e>
                          <m:r>
                            <a:rPr lang="en-US" i="1">
                              <a:solidFill>
                                <a:schemeClr val="tx2">
                                  <a:lumMod val="40000"/>
                                  <a:lumOff val="60000"/>
                                </a:schemeClr>
                              </a:solidFill>
                              <a:latin typeface="Cambria Math" panose="02040503050406030204" pitchFamily="18" charset="0"/>
                            </a:rPr>
                            <m:t>𝐶</m:t>
                          </m:r>
                        </m:e>
                        <m:sub>
                          <m:r>
                            <a:rPr lang="en-US" b="0" i="1" smtClean="0">
                              <a:solidFill>
                                <a:schemeClr val="tx2">
                                  <a:lumMod val="40000"/>
                                  <a:lumOff val="60000"/>
                                </a:schemeClr>
                              </a:solidFill>
                              <a:latin typeface="Cambria Math" panose="02040503050406030204" pitchFamily="18" charset="0"/>
                            </a:rPr>
                            <m:t>1</m:t>
                          </m:r>
                        </m:sub>
                      </m:sSub>
                      <m:r>
                        <a:rPr lang="en-US" i="1">
                          <a:solidFill>
                            <a:schemeClr val="tx2">
                              <a:lumMod val="40000"/>
                              <a:lumOff val="60000"/>
                            </a:schemeClr>
                          </a:solidFill>
                          <a:latin typeface="Cambria Math" panose="02040503050406030204" pitchFamily="18" charset="0"/>
                        </a:rPr>
                        <m:t> </m:t>
                      </m:r>
                      <m:r>
                        <a:rPr lang="en-US" sz="1800" i="1">
                          <a:solidFill>
                            <a:schemeClr val="tx2">
                              <a:lumMod val="40000"/>
                              <a:lumOff val="60000"/>
                            </a:schemeClr>
                          </a:solidFill>
                          <a:latin typeface="Cambria Math" panose="02040503050406030204" pitchFamily="18" charset="0"/>
                        </a:rPr>
                        <m:t>=</m:t>
                      </m:r>
                      <m:r>
                        <a:rPr lang="en-US" sz="1800" i="1" smtClean="0">
                          <a:solidFill>
                            <a:schemeClr val="tx2">
                              <a:lumMod val="40000"/>
                              <a:lumOff val="60000"/>
                            </a:schemeClr>
                          </a:solidFill>
                          <a:latin typeface="Cambria Math" panose="02040503050406030204" pitchFamily="18" charset="0"/>
                        </a:rPr>
                        <m:t>−</m:t>
                      </m:r>
                      <m:sSub>
                        <m:sSubPr>
                          <m:ctrlPr>
                            <a:rPr lang="en-US" i="1">
                              <a:solidFill>
                                <a:schemeClr val="tx2">
                                  <a:lumMod val="40000"/>
                                  <a:lumOff val="60000"/>
                                </a:schemeClr>
                              </a:solidFill>
                              <a:latin typeface="Cambria Math" panose="02040503050406030204" pitchFamily="18" charset="0"/>
                            </a:rPr>
                          </m:ctrlPr>
                        </m:sSubPr>
                        <m:e>
                          <m:acc>
                            <m:accPr>
                              <m:chr m:val="̂"/>
                              <m:ctrlPr>
                                <a:rPr lang="en-US" i="1" smtClean="0">
                                  <a:solidFill>
                                    <a:schemeClr val="tx2">
                                      <a:lumMod val="40000"/>
                                      <a:lumOff val="60000"/>
                                    </a:schemeClr>
                                  </a:solidFill>
                                  <a:latin typeface="Cambria Math" panose="02040503050406030204" pitchFamily="18" charset="0"/>
                                </a:rPr>
                              </m:ctrlPr>
                            </m:accPr>
                            <m:e>
                              <m:r>
                                <a:rPr lang="en-US" i="1">
                                  <a:solidFill>
                                    <a:schemeClr val="tx2">
                                      <a:lumMod val="40000"/>
                                      <a:lumOff val="60000"/>
                                    </a:schemeClr>
                                  </a:solidFill>
                                  <a:latin typeface="Cambria Math" panose="02040503050406030204" pitchFamily="18" charset="0"/>
                                </a:rPr>
                                <m:t>𝐼</m:t>
                              </m:r>
                            </m:e>
                          </m:acc>
                        </m:e>
                        <m:sub>
                          <m:r>
                            <a:rPr lang="en-US" b="0" i="1" smtClean="0">
                              <a:solidFill>
                                <a:schemeClr val="tx2">
                                  <a:lumMod val="40000"/>
                                  <a:lumOff val="60000"/>
                                </a:schemeClr>
                              </a:solidFill>
                              <a:latin typeface="Cambria Math" panose="02040503050406030204" pitchFamily="18" charset="0"/>
                            </a:rPr>
                            <m:t>2</m:t>
                          </m:r>
                        </m:sub>
                      </m:sSub>
                    </m:oMath>
                  </m:oMathPara>
                </a14:m>
                <a:endParaRPr lang="en-GB" dirty="0">
                  <a:solidFill>
                    <a:schemeClr val="tx2">
                      <a:lumMod val="40000"/>
                      <a:lumOff val="60000"/>
                    </a:schemeClr>
                  </a:solidFill>
                </a:endParaRPr>
              </a:p>
            </p:txBody>
          </p:sp>
        </mc:Choice>
        <mc:Fallback xmlns="">
          <p:sp>
            <p:nvSpPr>
              <p:cNvPr id="35" name="Текстово поле 34">
                <a:extLst>
                  <a:ext uri="{FF2B5EF4-FFF2-40B4-BE49-F238E27FC236}">
                    <a16:creationId xmlns:a16="http://schemas.microsoft.com/office/drawing/2014/main" id="{FB280C6D-ED45-E42A-3C17-700AF4AB53A5}"/>
                  </a:ext>
                </a:extLst>
              </p:cNvPr>
              <p:cNvSpPr txBox="1">
                <a:spLocks noRot="1" noChangeAspect="1" noMove="1" noResize="1" noEditPoints="1" noAdjustHandles="1" noChangeArrowheads="1" noChangeShapeType="1" noTextEdit="1"/>
              </p:cNvSpPr>
              <p:nvPr/>
            </p:nvSpPr>
            <p:spPr>
              <a:xfrm>
                <a:off x="4898539" y="5567006"/>
                <a:ext cx="1739852" cy="376898"/>
              </a:xfrm>
              <a:prstGeom prst="rect">
                <a:avLst/>
              </a:prstGeom>
              <a:blipFill>
                <a:blip r:embed="rId11"/>
                <a:stretch>
                  <a:fillRect t="-6452" b="-1613"/>
                </a:stretch>
              </a:blipFill>
            </p:spPr>
            <p:txBody>
              <a:bodyPr/>
              <a:lstStyle/>
              <a:p>
                <a:r>
                  <a:rPr lang="en-GB">
                    <a:noFill/>
                  </a:rPr>
                  <a:t> </a:t>
                </a:r>
              </a:p>
            </p:txBody>
          </p:sp>
        </mc:Fallback>
      </mc:AlternateContent>
      <p:sp>
        <p:nvSpPr>
          <p:cNvPr id="36" name="Текстово поле 35">
            <a:extLst>
              <a:ext uri="{FF2B5EF4-FFF2-40B4-BE49-F238E27FC236}">
                <a16:creationId xmlns:a16="http://schemas.microsoft.com/office/drawing/2014/main" id="{6FD82BAD-719E-3C29-7200-4999B17FF2AD}"/>
              </a:ext>
            </a:extLst>
          </p:cNvPr>
          <p:cNvSpPr txBox="1"/>
          <p:nvPr/>
        </p:nvSpPr>
        <p:spPr>
          <a:xfrm>
            <a:off x="638478" y="4845502"/>
            <a:ext cx="4824095" cy="461665"/>
          </a:xfrm>
          <a:prstGeom prst="rect">
            <a:avLst/>
          </a:prstGeom>
          <a:noFill/>
        </p:spPr>
        <p:txBody>
          <a:bodyPr wrap="square">
            <a:spAutoFit/>
          </a:bodyPr>
          <a:lstStyle/>
          <a:p>
            <a:pPr algn="just"/>
            <a:r>
              <a:rPr lang="en-US" sz="2400" dirty="0">
                <a:solidFill>
                  <a:schemeClr val="bg1"/>
                </a:solidFill>
                <a:latin typeface="Arial" pitchFamily="34" charset="0"/>
                <a:cs typeface="Arial" pitchFamily="34" charset="0"/>
              </a:rPr>
              <a:t>4) Applying Marking Coin</a:t>
            </a:r>
          </a:p>
        </p:txBody>
      </p:sp>
      <mc:AlternateContent xmlns:mc="http://schemas.openxmlformats.org/markup-compatibility/2006" xmlns:a14="http://schemas.microsoft.com/office/drawing/2010/main">
        <mc:Choice Requires="a14">
          <p:sp>
            <p:nvSpPr>
              <p:cNvPr id="37" name="TextBox 24">
                <a:extLst>
                  <a:ext uri="{FF2B5EF4-FFF2-40B4-BE49-F238E27FC236}">
                    <a16:creationId xmlns:a16="http://schemas.microsoft.com/office/drawing/2014/main" id="{7CB80892-4D4D-DCAA-60D1-D870EA714425}"/>
                  </a:ext>
                </a:extLst>
              </p:cNvPr>
              <p:cNvSpPr txBox="1"/>
              <p:nvPr/>
            </p:nvSpPr>
            <p:spPr>
              <a:xfrm>
                <a:off x="425008" y="3775994"/>
                <a:ext cx="4629630" cy="43973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i="1">
                              <a:latin typeface="Cambria Math" panose="02040503050406030204" pitchFamily="18" charset="0"/>
                            </a:rPr>
                            <m:t>𝐶</m:t>
                          </m:r>
                        </m:e>
                        <m:sub>
                          <m:r>
                            <a:rPr lang="en-US" sz="2000" i="1">
                              <a:latin typeface="Cambria Math" panose="02040503050406030204" pitchFamily="18" charset="0"/>
                            </a:rPr>
                            <m:t>0</m:t>
                          </m:r>
                        </m:sub>
                      </m:sSub>
                      <m:d>
                        <m:dPr>
                          <m:ctrlPr>
                            <a:rPr lang="en-US" sz="2000" i="1">
                              <a:latin typeface="Cambria Math" panose="02040503050406030204" pitchFamily="18" charset="0"/>
                            </a:rPr>
                          </m:ctrlPr>
                        </m:dPr>
                        <m:e>
                          <m:r>
                            <a:rPr lang="en-US" sz="2000" i="1">
                              <a:latin typeface="Cambria Math" panose="02040503050406030204" pitchFamily="18" charset="0"/>
                            </a:rPr>
                            <m:t>𝜙</m:t>
                          </m:r>
                          <m:r>
                            <a:rPr lang="en-US" sz="2000" i="1">
                              <a:latin typeface="Cambria Math" panose="02040503050406030204" pitchFamily="18" charset="0"/>
                            </a:rPr>
                            <m:t>,</m:t>
                          </m:r>
                          <m:r>
                            <a:rPr lang="en-US" sz="2000" i="1">
                              <a:latin typeface="Cambria Math" panose="02040503050406030204" pitchFamily="18" charset="0"/>
                            </a:rPr>
                            <m:t>𝜒</m:t>
                          </m:r>
                          <m:r>
                            <a:rPr lang="en-US" sz="2000" i="1">
                              <a:latin typeface="Cambria Math" panose="02040503050406030204" pitchFamily="18" charset="0"/>
                            </a:rPr>
                            <m:t>,</m:t>
                          </m:r>
                          <m:r>
                            <m:rPr>
                              <m:sty m:val="p"/>
                            </m:rPr>
                            <a:rPr lang="el-GR" sz="2000" i="1" smtClean="0">
                              <a:latin typeface="Cambria Math" panose="02040503050406030204" pitchFamily="18" charset="0"/>
                            </a:rPr>
                            <m:t>ζ</m:t>
                          </m:r>
                        </m:e>
                      </m:d>
                      <m:r>
                        <a:rPr lang="en-US" sz="2000" i="1">
                          <a:latin typeface="Cambria Math" panose="02040503050406030204" pitchFamily="18" charset="0"/>
                        </a:rPr>
                        <m:t>=</m:t>
                      </m:r>
                      <m:sSup>
                        <m:sSupPr>
                          <m:ctrlPr>
                            <a:rPr lang="en-US" sz="2000" i="1">
                              <a:latin typeface="Cambria Math" panose="02040503050406030204" pitchFamily="18" charset="0"/>
                            </a:rPr>
                          </m:ctrlPr>
                        </m:sSupPr>
                        <m:e>
                          <m:r>
                            <a:rPr lang="en-US" sz="2000" i="1">
                              <a:latin typeface="Cambria Math" panose="02040503050406030204" pitchFamily="18" charset="0"/>
                            </a:rPr>
                            <m:t>𝑒</m:t>
                          </m:r>
                        </m:e>
                        <m:sup>
                          <m:r>
                            <a:rPr lang="en-US" sz="2000" i="1">
                              <a:latin typeface="Cambria Math" panose="02040503050406030204" pitchFamily="18" charset="0"/>
                            </a:rPr>
                            <m:t>𝑖</m:t>
                          </m:r>
                          <m:r>
                            <m:rPr>
                              <m:sty m:val="p"/>
                            </m:rPr>
                            <a:rPr lang="el-GR" sz="2000" i="1" smtClean="0">
                              <a:latin typeface="Cambria Math" panose="02040503050406030204" pitchFamily="18" charset="0"/>
                            </a:rPr>
                            <m:t>ζ</m:t>
                          </m:r>
                        </m:sup>
                      </m:sSup>
                      <m:d>
                        <m:dPr>
                          <m:ctrlPr>
                            <a:rPr lang="en-US" sz="2000" i="1">
                              <a:latin typeface="Cambria Math" panose="02040503050406030204" pitchFamily="18" charset="0"/>
                            </a:rPr>
                          </m:ctrlPr>
                        </m:dPr>
                        <m:e>
                          <m:r>
                            <a:rPr lang="en-US" sz="2000" i="1">
                              <a:latin typeface="Cambria Math" panose="02040503050406030204" pitchFamily="18" charset="0"/>
                            </a:rPr>
                            <m:t>𝐼</m:t>
                          </m:r>
                          <m:r>
                            <a:rPr lang="en-US" sz="2000" i="1">
                              <a:latin typeface="Cambria Math" panose="02040503050406030204" pitchFamily="18" charset="0"/>
                            </a:rPr>
                            <m:t>−(1−</m:t>
                          </m:r>
                          <m:sSup>
                            <m:sSupPr>
                              <m:ctrlPr>
                                <a:rPr lang="en-US" sz="2000" i="1">
                                  <a:latin typeface="Cambria Math" panose="02040503050406030204" pitchFamily="18" charset="0"/>
                                </a:rPr>
                              </m:ctrlPr>
                            </m:sSupPr>
                            <m:e>
                              <m:r>
                                <a:rPr lang="en-US" sz="2000" i="1">
                                  <a:latin typeface="Cambria Math" panose="02040503050406030204" pitchFamily="18" charset="0"/>
                                </a:rPr>
                                <m:t>𝑒</m:t>
                              </m:r>
                            </m:e>
                            <m:sup>
                              <m:r>
                                <a:rPr lang="en-US" sz="2000" i="1">
                                  <a:latin typeface="Cambria Math" panose="02040503050406030204" pitchFamily="18" charset="0"/>
                                </a:rPr>
                                <m:t>𝑖</m:t>
                              </m:r>
                              <m:r>
                                <a:rPr lang="en-US" sz="2000" i="1">
                                  <a:latin typeface="Cambria Math" panose="02040503050406030204" pitchFamily="18" charset="0"/>
                                </a:rPr>
                                <m:t>𝜙</m:t>
                              </m:r>
                            </m:sup>
                          </m:sSup>
                          <m:r>
                            <a:rPr lang="en-US" sz="2000" i="1">
                              <a:latin typeface="Cambria Math" panose="02040503050406030204" pitchFamily="18" charset="0"/>
                            </a:rPr>
                            <m:t>)</m:t>
                          </m:r>
                          <m:d>
                            <m:dPr>
                              <m:begChr m:val="|"/>
                              <m:endChr m:val="⟩"/>
                              <m:ctrlPr>
                                <a:rPr lang="en-US" sz="2000" i="1">
                                  <a:latin typeface="Cambria Math" panose="02040503050406030204" pitchFamily="18" charset="0"/>
                                </a:rPr>
                              </m:ctrlPr>
                            </m:dPr>
                            <m:e>
                              <m:r>
                                <a:rPr lang="en-US" sz="2000" i="1">
                                  <a:latin typeface="Cambria Math" panose="02040503050406030204" pitchFamily="18" charset="0"/>
                                </a:rPr>
                                <m:t>𝜒</m:t>
                              </m:r>
                            </m:e>
                          </m:d>
                          <m:d>
                            <m:dPr>
                              <m:begChr m:val="⟨"/>
                              <m:endChr m:val="|"/>
                              <m:ctrlPr>
                                <a:rPr lang="en-US" sz="2000" i="1">
                                  <a:latin typeface="Cambria Math" panose="02040503050406030204" pitchFamily="18" charset="0"/>
                                </a:rPr>
                              </m:ctrlPr>
                            </m:dPr>
                            <m:e>
                              <m:r>
                                <a:rPr lang="en-US" sz="2000" i="1">
                                  <a:latin typeface="Cambria Math" panose="02040503050406030204" pitchFamily="18" charset="0"/>
                                </a:rPr>
                                <m:t>𝜒</m:t>
                              </m:r>
                            </m:e>
                          </m:d>
                        </m:e>
                      </m:d>
                    </m:oMath>
                  </m:oMathPara>
                </a14:m>
                <a:endParaRPr lang="en-US" sz="2000" dirty="0"/>
              </a:p>
            </p:txBody>
          </p:sp>
        </mc:Choice>
        <mc:Fallback xmlns="">
          <p:sp>
            <p:nvSpPr>
              <p:cNvPr id="37" name="TextBox 24">
                <a:extLst>
                  <a:ext uri="{FF2B5EF4-FFF2-40B4-BE49-F238E27FC236}">
                    <a16:creationId xmlns:a16="http://schemas.microsoft.com/office/drawing/2014/main" id="{7CB80892-4D4D-DCAA-60D1-D870EA714425}"/>
                  </a:ext>
                </a:extLst>
              </p:cNvPr>
              <p:cNvSpPr txBox="1">
                <a:spLocks noRot="1" noChangeAspect="1" noMove="1" noResize="1" noEditPoints="1" noAdjustHandles="1" noChangeArrowheads="1" noChangeShapeType="1" noTextEdit="1"/>
              </p:cNvSpPr>
              <p:nvPr/>
            </p:nvSpPr>
            <p:spPr>
              <a:xfrm>
                <a:off x="425008" y="3775994"/>
                <a:ext cx="4629630" cy="439736"/>
              </a:xfrm>
              <a:prstGeom prst="rect">
                <a:avLst/>
              </a:prstGeom>
              <a:blipFill>
                <a:blip r:embed="rId12"/>
                <a:stretch>
                  <a:fillRect b="-95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Object 10">
                <a:extLst>
                  <a:ext uri="{FF2B5EF4-FFF2-40B4-BE49-F238E27FC236}">
                    <a16:creationId xmlns:a16="http://schemas.microsoft.com/office/drawing/2014/main" id="{57D713F5-7343-FF89-2419-D2702D2469A0}"/>
                  </a:ext>
                </a:extLst>
              </p:cNvPr>
              <p:cNvSpPr txBox="1"/>
              <p:nvPr/>
            </p:nvSpPr>
            <p:spPr bwMode="auto">
              <a:xfrm>
                <a:off x="5727481" y="3474639"/>
                <a:ext cx="2020887" cy="863600"/>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d>
                        <m:dPr>
                          <m:begChr m:val="|"/>
                          <m:endChr m:val="⟩"/>
                          <m:ctrlPr>
                            <a:rPr lang="en-US" sz="2000" i="1" smtClean="0">
                              <a:solidFill>
                                <a:srgbClr val="000000"/>
                              </a:solidFill>
                              <a:latin typeface="Cambria Math" panose="02040503050406030204" pitchFamily="18" charset="0"/>
                            </a:rPr>
                          </m:ctrlPr>
                        </m:dPr>
                        <m:e>
                          <m:r>
                            <a:rPr lang="en-US" sz="2000" i="1">
                              <a:latin typeface="Cambria Math" panose="02040503050406030204" pitchFamily="18" charset="0"/>
                            </a:rPr>
                            <m:t>𝜒</m:t>
                          </m:r>
                        </m:e>
                      </m:d>
                      <m:r>
                        <a:rPr lang="en-US" sz="2000" i="1">
                          <a:solidFill>
                            <a:srgbClr val="000000"/>
                          </a:solidFill>
                          <a:latin typeface="Cambria Math" panose="02040503050406030204" pitchFamily="18" charset="0"/>
                        </a:rPr>
                        <m:t>=</m:t>
                      </m:r>
                      <m:f>
                        <m:fPr>
                          <m:ctrlPr>
                            <a:rPr lang="en-US" sz="2000" i="1">
                              <a:solidFill>
                                <a:srgbClr val="000000"/>
                              </a:solidFill>
                              <a:latin typeface="Cambria Math" panose="02040503050406030204" pitchFamily="18" charset="0"/>
                            </a:rPr>
                          </m:ctrlPr>
                        </m:fPr>
                        <m:num>
                          <m:r>
                            <a:rPr lang="en-US" sz="2000" i="1">
                              <a:solidFill>
                                <a:srgbClr val="000000"/>
                              </a:solidFill>
                              <a:latin typeface="Cambria Math" panose="02040503050406030204" pitchFamily="18" charset="0"/>
                            </a:rPr>
                            <m:t>1</m:t>
                          </m:r>
                        </m:num>
                        <m:den>
                          <m:rad>
                            <m:radPr>
                              <m:degHide m:val="on"/>
                              <m:ctrlPr>
                                <a:rPr lang="en-US" sz="2000" i="1">
                                  <a:solidFill>
                                    <a:srgbClr val="000000"/>
                                  </a:solidFill>
                                  <a:latin typeface="Cambria Math" panose="02040503050406030204" pitchFamily="18" charset="0"/>
                                </a:rPr>
                              </m:ctrlPr>
                            </m:radPr>
                            <m:deg/>
                            <m:e>
                              <m:r>
                                <a:rPr lang="en-US" sz="2000" i="1" smtClean="0">
                                  <a:solidFill>
                                    <a:srgbClr val="000000"/>
                                  </a:solidFill>
                                  <a:latin typeface="Cambria Math" panose="02040503050406030204" pitchFamily="18" charset="0"/>
                                </a:rPr>
                                <m:t>𝑁</m:t>
                              </m:r>
                            </m:e>
                          </m:rad>
                        </m:den>
                      </m:f>
                      <m:nary>
                        <m:naryPr>
                          <m:chr m:val="∑"/>
                          <m:ctrlPr>
                            <a:rPr lang="en-US" sz="2000" i="1">
                              <a:solidFill>
                                <a:srgbClr val="000000"/>
                              </a:solidFill>
                              <a:latin typeface="Cambria Math" panose="02040503050406030204" pitchFamily="18" charset="0"/>
                            </a:rPr>
                          </m:ctrlPr>
                        </m:naryPr>
                        <m:sub>
                          <m:r>
                            <a:rPr lang="en-US" sz="2000" i="1">
                              <a:solidFill>
                                <a:srgbClr val="000000"/>
                              </a:solidFill>
                              <a:latin typeface="Cambria Math" panose="02040503050406030204" pitchFamily="18" charset="0"/>
                            </a:rPr>
                            <m:t>𝑗</m:t>
                          </m:r>
                          <m:r>
                            <a:rPr lang="en-US" sz="2000" i="1">
                              <a:solidFill>
                                <a:srgbClr val="000000"/>
                              </a:solidFill>
                              <a:latin typeface="Cambria Math" panose="02040503050406030204" pitchFamily="18" charset="0"/>
                            </a:rPr>
                            <m:t>=0</m:t>
                          </m:r>
                        </m:sub>
                        <m:sup>
                          <m:r>
                            <a:rPr lang="en-US" sz="2000" i="1">
                              <a:solidFill>
                                <a:srgbClr val="000000"/>
                              </a:solidFill>
                              <a:latin typeface="Cambria Math" panose="02040503050406030204" pitchFamily="18" charset="0"/>
                            </a:rPr>
                            <m:t>𝑁</m:t>
                          </m:r>
                          <m:r>
                            <a:rPr lang="en-US" sz="2000" i="1">
                              <a:solidFill>
                                <a:srgbClr val="000000"/>
                              </a:solidFill>
                              <a:latin typeface="Cambria Math" panose="02040503050406030204" pitchFamily="18" charset="0"/>
                            </a:rPr>
                            <m:t>−1</m:t>
                          </m:r>
                        </m:sup>
                        <m:e>
                          <m:d>
                            <m:dPr>
                              <m:begChr m:val="|"/>
                              <m:endChr m:val="⟩"/>
                              <m:ctrlPr>
                                <a:rPr lang="en-US" sz="2000" i="1">
                                  <a:solidFill>
                                    <a:srgbClr val="000000"/>
                                  </a:solidFill>
                                  <a:latin typeface="Cambria Math" panose="02040503050406030204" pitchFamily="18" charset="0"/>
                                </a:rPr>
                              </m:ctrlPr>
                            </m:dPr>
                            <m:e>
                              <m:r>
                                <a:rPr lang="en-US" sz="2000" i="1">
                                  <a:solidFill>
                                    <a:srgbClr val="000000"/>
                                  </a:solidFill>
                                  <a:latin typeface="Cambria Math" panose="02040503050406030204" pitchFamily="18" charset="0"/>
                                </a:rPr>
                                <m:t>𝑗</m:t>
                              </m:r>
                            </m:e>
                          </m:d>
                        </m:e>
                      </m:nary>
                    </m:oMath>
                  </m:oMathPara>
                </a14:m>
                <a:endParaRPr lang="en-US" sz="2000" dirty="0"/>
              </a:p>
            </p:txBody>
          </p:sp>
        </mc:Choice>
        <mc:Fallback xmlns="">
          <p:sp>
            <p:nvSpPr>
              <p:cNvPr id="38" name="Object 10">
                <a:extLst>
                  <a:ext uri="{FF2B5EF4-FFF2-40B4-BE49-F238E27FC236}">
                    <a16:creationId xmlns:a16="http://schemas.microsoft.com/office/drawing/2014/main" id="{57D713F5-7343-FF89-2419-D2702D2469A0}"/>
                  </a:ext>
                </a:extLst>
              </p:cNvPr>
              <p:cNvSpPr txBox="1">
                <a:spLocks noRot="1" noChangeAspect="1" noMove="1" noResize="1" noEditPoints="1" noAdjustHandles="1" noChangeArrowheads="1" noChangeShapeType="1" noTextEdit="1"/>
              </p:cNvSpPr>
              <p:nvPr/>
            </p:nvSpPr>
            <p:spPr bwMode="auto">
              <a:xfrm>
                <a:off x="5727481" y="3474639"/>
                <a:ext cx="2020887" cy="863600"/>
              </a:xfrm>
              <a:prstGeom prst="rect">
                <a:avLst/>
              </a:prstGeom>
              <a:blipFill>
                <a:blip r:embed="rId13"/>
                <a:stretch>
                  <a:fillRect b="-774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9" name="TextBox 19">
                <a:extLst>
                  <a:ext uri="{FF2B5EF4-FFF2-40B4-BE49-F238E27FC236}">
                    <a16:creationId xmlns:a16="http://schemas.microsoft.com/office/drawing/2014/main" id="{9B1027D8-5284-2B11-A76D-B7349DD20A05}"/>
                  </a:ext>
                </a:extLst>
              </p:cNvPr>
              <p:cNvSpPr txBox="1"/>
              <p:nvPr/>
            </p:nvSpPr>
            <p:spPr>
              <a:xfrm>
                <a:off x="638478" y="4294971"/>
                <a:ext cx="3216672"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l-GR" sz="2000" i="1" smtClean="0">
                          <a:latin typeface="Cambria Math" panose="02040503050406030204" pitchFamily="18" charset="0"/>
                          <a:cs typeface="Arial" panose="020B0604020202020204" pitchFamily="34" charset="0"/>
                        </a:rPr>
                        <m:t>ζ</m:t>
                      </m:r>
                      <m:r>
                        <a:rPr lang="en-US" sz="2000" i="1" smtClean="0">
                          <a:latin typeface="Cambria Math" panose="02040503050406030204" pitchFamily="18" charset="0"/>
                          <a:cs typeface="Arial" panose="020B0604020202020204" pitchFamily="34" charset="0"/>
                        </a:rPr>
                        <m:t>=−2 </m:t>
                      </m:r>
                      <m:r>
                        <a:rPr lang="en-US" sz="2000" i="1" smtClean="0">
                          <a:latin typeface="Cambria Math" panose="02040503050406030204" pitchFamily="18" charset="0"/>
                          <a:cs typeface="Arial" panose="020B0604020202020204" pitchFamily="34" charset="0"/>
                        </a:rPr>
                        <m:t>𝜙</m:t>
                      </m:r>
                      <m:r>
                        <a:rPr lang="en-US" sz="2000" i="1" smtClean="0">
                          <a:latin typeface="Cambria Math" panose="02040503050406030204" pitchFamily="18" charset="0"/>
                          <a:cs typeface="Arial" panose="020B0604020202020204" pitchFamily="34" charset="0"/>
                        </a:rPr>
                        <m:t>+3</m:t>
                      </m:r>
                      <m:r>
                        <a:rPr lang="en-US" sz="2000" i="1" smtClean="0">
                          <a:latin typeface="Cambria Math" panose="02040503050406030204" pitchFamily="18" charset="0"/>
                          <a:cs typeface="Arial" panose="020B0604020202020204" pitchFamily="34" charset="0"/>
                        </a:rPr>
                        <m:t>𝜋</m:t>
                      </m:r>
                      <m:r>
                        <a:rPr lang="en-US" sz="2000" b="0" i="1" smtClean="0">
                          <a:latin typeface="Cambria Math" panose="02040503050406030204" pitchFamily="18" charset="0"/>
                          <a:cs typeface="Arial" panose="020B0604020202020204" pitchFamily="34" charset="0"/>
                        </a:rPr>
                        <m:t>+</m:t>
                      </m:r>
                      <m:r>
                        <a:rPr lang="en-US" sz="2000" i="1" smtClean="0">
                          <a:latin typeface="Cambria Math" panose="02040503050406030204" pitchFamily="18" charset="0"/>
                          <a:ea typeface="Cambria Math" panose="02040503050406030204" pitchFamily="18" charset="0"/>
                          <a:cs typeface="Arial" panose="020B0604020202020204" pitchFamily="34" charset="0"/>
                        </a:rPr>
                        <m:t>𝛼</m:t>
                      </m:r>
                      <m:r>
                        <a:rPr lang="en-US" sz="2000" b="0" i="1" smtClean="0">
                          <a:latin typeface="Cambria Math" panose="02040503050406030204" pitchFamily="18" charset="0"/>
                          <a:ea typeface="Cambria Math" panose="02040503050406030204" pitchFamily="18" charset="0"/>
                          <a:cs typeface="Arial" panose="020B0604020202020204" pitchFamily="34" charset="0"/>
                        </a:rPr>
                        <m:t> </m:t>
                      </m:r>
                      <m:r>
                        <m:rPr>
                          <m:sty m:val="p"/>
                        </m:rPr>
                        <a:rPr lang="en-US" sz="2000" i="1">
                          <a:latin typeface="Cambria Math" panose="02040503050406030204" pitchFamily="18" charset="0"/>
                          <a:cs typeface="Arial" panose="020B0604020202020204" pitchFamily="34" charset="0"/>
                        </a:rPr>
                        <m:t>sin</m:t>
                      </m:r>
                      <m:r>
                        <a:rPr lang="en-US" sz="2000" i="1">
                          <a:latin typeface="Cambria Math" panose="02040503050406030204" pitchFamily="18" charset="0"/>
                          <a:cs typeface="Arial" panose="020B0604020202020204" pitchFamily="34" charset="0"/>
                        </a:rPr>
                        <m:t>(2</m:t>
                      </m:r>
                      <m:r>
                        <a:rPr lang="en-US" sz="2000" i="1">
                          <a:latin typeface="Cambria Math" panose="02040503050406030204" pitchFamily="18" charset="0"/>
                          <a:cs typeface="Arial" panose="020B0604020202020204" pitchFamily="34" charset="0"/>
                        </a:rPr>
                        <m:t>𝜙</m:t>
                      </m:r>
                      <m:r>
                        <a:rPr lang="en-US" sz="2000" i="1">
                          <a:latin typeface="Cambria Math" panose="02040503050406030204" pitchFamily="18" charset="0"/>
                          <a:cs typeface="Arial" panose="020B0604020202020204" pitchFamily="34" charset="0"/>
                        </a:rPr>
                        <m:t>)</m:t>
                      </m:r>
                    </m:oMath>
                  </m:oMathPara>
                </a14:m>
                <a:endParaRPr lang="en-GB" sz="2000" dirty="0">
                  <a:latin typeface="Arial" pitchFamily="34" charset="0"/>
                  <a:cs typeface="Arial" pitchFamily="34" charset="0"/>
                </a:endParaRPr>
              </a:p>
            </p:txBody>
          </p:sp>
        </mc:Choice>
        <mc:Fallback xmlns="">
          <p:sp>
            <p:nvSpPr>
              <p:cNvPr id="39" name="TextBox 19">
                <a:extLst>
                  <a:ext uri="{FF2B5EF4-FFF2-40B4-BE49-F238E27FC236}">
                    <a16:creationId xmlns:a16="http://schemas.microsoft.com/office/drawing/2014/main" id="{9B1027D8-5284-2B11-A76D-B7349DD20A05}"/>
                  </a:ext>
                </a:extLst>
              </p:cNvPr>
              <p:cNvSpPr txBox="1">
                <a:spLocks noRot="1" noChangeAspect="1" noMove="1" noResize="1" noEditPoints="1" noAdjustHandles="1" noChangeArrowheads="1" noChangeShapeType="1" noTextEdit="1"/>
              </p:cNvSpPr>
              <p:nvPr/>
            </p:nvSpPr>
            <p:spPr>
              <a:xfrm>
                <a:off x="638478" y="4294971"/>
                <a:ext cx="3216672" cy="400110"/>
              </a:xfrm>
              <a:prstGeom prst="rect">
                <a:avLst/>
              </a:prstGeom>
              <a:blipFill>
                <a:blip r:embed="rId14"/>
                <a:stretch>
                  <a:fillRect b="-18462"/>
                </a:stretch>
              </a:blipFill>
            </p:spPr>
            <p:txBody>
              <a:bodyPr/>
              <a:lstStyle/>
              <a:p>
                <a:r>
                  <a:rPr lang="en-US">
                    <a:noFill/>
                  </a:rPr>
                  <a:t> </a:t>
                </a:r>
              </a:p>
            </p:txBody>
          </p:sp>
        </mc:Fallback>
      </mc:AlternateContent>
    </p:spTree>
    <p:extLst>
      <p:ext uri="{BB962C8B-B14F-4D97-AF65-F5344CB8AC3E}">
        <p14:creationId xmlns:p14="http://schemas.microsoft.com/office/powerpoint/2010/main" val="2944535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Текстово поле 8">
            <a:extLst>
              <a:ext uri="{FF2B5EF4-FFF2-40B4-BE49-F238E27FC236}">
                <a16:creationId xmlns:a16="http://schemas.microsoft.com/office/drawing/2014/main" id="{E26DFC3F-C86D-928D-0BAF-96D74D5AD5EF}"/>
              </a:ext>
            </a:extLst>
          </p:cNvPr>
          <p:cNvSpPr txBox="1"/>
          <p:nvPr/>
        </p:nvSpPr>
        <p:spPr>
          <a:xfrm>
            <a:off x="4196221" y="3088374"/>
            <a:ext cx="65" cy="276999"/>
          </a:xfrm>
          <a:prstGeom prst="rect">
            <a:avLst/>
          </a:prstGeom>
          <a:noFill/>
        </p:spPr>
        <p:txBody>
          <a:bodyPr wrap="none" lIns="0" tIns="0" rIns="0" bIns="0" rtlCol="0">
            <a:spAutoFit/>
          </a:bodyPr>
          <a:lstStyle/>
          <a:p>
            <a:endParaRPr lang="en-GB" dirty="0"/>
          </a:p>
        </p:txBody>
      </p:sp>
      <p:sp>
        <p:nvSpPr>
          <p:cNvPr id="25" name="Текстово поле 24">
            <a:extLst>
              <a:ext uri="{FF2B5EF4-FFF2-40B4-BE49-F238E27FC236}">
                <a16:creationId xmlns:a16="http://schemas.microsoft.com/office/drawing/2014/main" id="{C708768A-1A1E-4659-288C-9B5E41AD7060}"/>
              </a:ext>
            </a:extLst>
          </p:cNvPr>
          <p:cNvSpPr txBox="1"/>
          <p:nvPr/>
        </p:nvSpPr>
        <p:spPr>
          <a:xfrm>
            <a:off x="721752" y="593448"/>
            <a:ext cx="4001159" cy="461665"/>
          </a:xfrm>
          <a:prstGeom prst="rect">
            <a:avLst/>
          </a:prstGeom>
          <a:noFill/>
        </p:spPr>
        <p:txBody>
          <a:bodyPr wrap="square">
            <a:spAutoFit/>
          </a:bodyPr>
          <a:lstStyle/>
          <a:p>
            <a:pPr algn="just"/>
            <a:r>
              <a:rPr lang="en-US" sz="2400" dirty="0">
                <a:solidFill>
                  <a:schemeClr val="bg1"/>
                </a:solidFill>
                <a:latin typeface="Arial" pitchFamily="34" charset="0"/>
                <a:cs typeface="Arial" pitchFamily="34" charset="0"/>
              </a:rPr>
              <a:t>5) Applying Second Oracle</a:t>
            </a:r>
          </a:p>
        </p:txBody>
      </p:sp>
      <mc:AlternateContent xmlns:mc="http://schemas.openxmlformats.org/markup-compatibility/2006" xmlns:a14="http://schemas.microsoft.com/office/drawing/2010/main">
        <mc:Choice Requires="a14">
          <p:sp>
            <p:nvSpPr>
              <p:cNvPr id="17" name="Object 10">
                <a:extLst>
                  <a:ext uri="{FF2B5EF4-FFF2-40B4-BE49-F238E27FC236}">
                    <a16:creationId xmlns:a16="http://schemas.microsoft.com/office/drawing/2014/main" id="{C5B0D5A1-C3DD-356B-177B-77BD5016B614}"/>
                  </a:ext>
                </a:extLst>
              </p:cNvPr>
              <p:cNvSpPr txBox="1"/>
              <p:nvPr/>
            </p:nvSpPr>
            <p:spPr bwMode="auto">
              <a:xfrm>
                <a:off x="721752" y="1001025"/>
                <a:ext cx="7388705" cy="507740"/>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US" sz="2000" i="1" smtClean="0">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𝑈</m:t>
                          </m:r>
                        </m:e>
                        <m:sub>
                          <m:r>
                            <a:rPr lang="en-US" sz="2000" b="0" i="1" smtClean="0">
                              <a:solidFill>
                                <a:srgbClr val="000000"/>
                              </a:solidFill>
                              <a:latin typeface="Cambria Math" panose="02040503050406030204" pitchFamily="18" charset="0"/>
                              <a:ea typeface="Cambria Math" panose="02040503050406030204" pitchFamily="18" charset="0"/>
                            </a:rPr>
                            <m:t>4</m:t>
                          </m:r>
                        </m:sub>
                      </m:sSub>
                      <m:r>
                        <a:rPr lang="en-US" sz="2000" b="0" i="1" smtClean="0">
                          <a:solidFill>
                            <a:srgbClr val="000000"/>
                          </a:solidFill>
                          <a:latin typeface="Cambria Math" panose="02040503050406030204" pitchFamily="18" charset="0"/>
                        </a:rPr>
                        <m:t>=</m:t>
                      </m:r>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𝑈</m:t>
                          </m:r>
                        </m:e>
                        <m:sub>
                          <m:r>
                            <a:rPr lang="en-US" sz="2000" i="1">
                              <a:solidFill>
                                <a:srgbClr val="000000"/>
                              </a:solidFill>
                              <a:latin typeface="Cambria Math" panose="02040503050406030204" pitchFamily="18" charset="0"/>
                              <a:ea typeface="Cambria Math" panose="02040503050406030204" pitchFamily="18" charset="0"/>
                            </a:rPr>
                            <m:t>1</m:t>
                          </m:r>
                        </m:sub>
                      </m:sSub>
                    </m:oMath>
                  </m:oMathPara>
                </a14:m>
                <a:endParaRPr lang="en-US" sz="2000" dirty="0"/>
              </a:p>
            </p:txBody>
          </p:sp>
        </mc:Choice>
        <mc:Fallback xmlns="">
          <p:sp>
            <p:nvSpPr>
              <p:cNvPr id="17" name="Object 10">
                <a:extLst>
                  <a:ext uri="{FF2B5EF4-FFF2-40B4-BE49-F238E27FC236}">
                    <a16:creationId xmlns:a16="http://schemas.microsoft.com/office/drawing/2014/main" id="{C5B0D5A1-C3DD-356B-177B-77BD5016B614}"/>
                  </a:ext>
                </a:extLst>
              </p:cNvPr>
              <p:cNvSpPr txBox="1">
                <a:spLocks noRot="1" noChangeAspect="1" noMove="1" noResize="1" noEditPoints="1" noAdjustHandles="1" noChangeArrowheads="1" noChangeShapeType="1" noTextEdit="1"/>
              </p:cNvSpPr>
              <p:nvPr/>
            </p:nvSpPr>
            <p:spPr bwMode="auto">
              <a:xfrm>
                <a:off x="721752" y="1001025"/>
                <a:ext cx="7388705" cy="507740"/>
              </a:xfrm>
              <a:prstGeom prst="rect">
                <a:avLst/>
              </a:prstGeom>
              <a:blipFill>
                <a:blip r:embed="rId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 name="Текстово поле 23">
                <a:extLst>
                  <a:ext uri="{FF2B5EF4-FFF2-40B4-BE49-F238E27FC236}">
                    <a16:creationId xmlns:a16="http://schemas.microsoft.com/office/drawing/2014/main" id="{4188A0F3-23A3-F5A8-1B8A-53AC597F731B}"/>
                  </a:ext>
                </a:extLst>
              </p:cNvPr>
              <p:cNvSpPr txBox="1"/>
              <p:nvPr/>
            </p:nvSpPr>
            <p:spPr>
              <a:xfrm>
                <a:off x="683568" y="1395702"/>
                <a:ext cx="1739852"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000" i="1" smtClean="0">
                              <a:solidFill>
                                <a:srgbClr val="000000"/>
                              </a:solidFill>
                              <a:latin typeface="Cambria Math" panose="02040503050406030204" pitchFamily="18" charset="0"/>
                            </a:rPr>
                          </m:ctrlPr>
                        </m:dPr>
                        <m:e>
                          <m:sSub>
                            <m:sSubPr>
                              <m:ctrlPr>
                                <a:rPr lang="en-US" sz="2000" i="1">
                                  <a:solidFill>
                                    <a:srgbClr val="000000"/>
                                  </a:solidFill>
                                  <a:latin typeface="Cambria Math" panose="02040503050406030204" pitchFamily="18" charset="0"/>
                                </a:rPr>
                              </m:ctrlPr>
                            </m:sSubPr>
                            <m:e>
                              <m:r>
                                <a:rPr lang="en-US" sz="2000" b="0" i="1" smtClean="0">
                                  <a:solidFill>
                                    <a:srgbClr val="000000"/>
                                  </a:solidFill>
                                  <a:latin typeface="Cambria Math" panose="02040503050406030204" pitchFamily="18" charset="0"/>
                                  <a:ea typeface="Cambria Math" panose="02040503050406030204" pitchFamily="18" charset="0"/>
                                </a:rPr>
                                <m:t>𝜓</m:t>
                              </m:r>
                            </m:e>
                            <m:sub>
                              <m:r>
                                <a:rPr lang="en-US" sz="2000" b="0" i="1" smtClean="0">
                                  <a:solidFill>
                                    <a:srgbClr val="000000"/>
                                  </a:solidFill>
                                  <a:latin typeface="Cambria Math" panose="02040503050406030204" pitchFamily="18" charset="0"/>
                                  <a:ea typeface="Cambria Math" panose="02040503050406030204" pitchFamily="18" charset="0"/>
                                </a:rPr>
                                <m:t>5</m:t>
                              </m:r>
                            </m:sub>
                          </m:sSub>
                        </m:e>
                      </m:d>
                      <m:r>
                        <a:rPr lang="en-US" sz="2000" i="1">
                          <a:solidFill>
                            <a:srgbClr val="000000"/>
                          </a:solidFill>
                          <a:latin typeface="Cambria Math" panose="02040503050406030204" pitchFamily="18" charset="0"/>
                        </a:rPr>
                        <m:t>=</m:t>
                      </m:r>
                      <m:sSub>
                        <m:sSubPr>
                          <m:ctrlPr>
                            <a:rPr lang="en-US" sz="2000" i="1">
                              <a:solidFill>
                                <a:srgbClr val="000000"/>
                              </a:solidFill>
                              <a:latin typeface="Cambria Math" panose="02040503050406030204" pitchFamily="18" charset="0"/>
                            </a:rPr>
                          </m:ctrlPr>
                        </m:sSubPr>
                        <m:e>
                          <m:r>
                            <a:rPr lang="en-US" sz="2000" b="0" i="1" smtClean="0">
                              <a:solidFill>
                                <a:srgbClr val="000000"/>
                              </a:solidFill>
                              <a:latin typeface="Cambria Math" panose="02040503050406030204" pitchFamily="18" charset="0"/>
                              <a:ea typeface="Cambria Math" panose="02040503050406030204" pitchFamily="18" charset="0"/>
                            </a:rPr>
                            <m:t>𝑈</m:t>
                          </m:r>
                        </m:e>
                        <m:sub>
                          <m:r>
                            <a:rPr lang="en-US" sz="2000" b="0" i="1" smtClean="0">
                              <a:solidFill>
                                <a:srgbClr val="000000"/>
                              </a:solidFill>
                              <a:latin typeface="Cambria Math" panose="02040503050406030204" pitchFamily="18" charset="0"/>
                              <a:ea typeface="Cambria Math" panose="02040503050406030204" pitchFamily="18" charset="0"/>
                            </a:rPr>
                            <m:t>4</m:t>
                          </m:r>
                        </m:sub>
                      </m:sSub>
                      <m:d>
                        <m:dPr>
                          <m:begChr m:val="|"/>
                          <m:endChr m:val="⟩"/>
                          <m:ctrlPr>
                            <a:rPr lang="en-US" sz="2000" i="1">
                              <a:solidFill>
                                <a:srgbClr val="000000"/>
                              </a:solidFill>
                              <a:latin typeface="Cambria Math" panose="02040503050406030204" pitchFamily="18" charset="0"/>
                            </a:rPr>
                          </m:ctrlPr>
                        </m:dPr>
                        <m:e>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𝜓</m:t>
                              </m:r>
                            </m:e>
                            <m:sub>
                              <m:r>
                                <a:rPr lang="en-US" sz="2000" b="0" i="1" smtClean="0">
                                  <a:solidFill>
                                    <a:srgbClr val="000000"/>
                                  </a:solidFill>
                                  <a:latin typeface="Cambria Math" panose="02040503050406030204" pitchFamily="18" charset="0"/>
                                  <a:ea typeface="Cambria Math" panose="02040503050406030204" pitchFamily="18" charset="0"/>
                                </a:rPr>
                                <m:t>4</m:t>
                              </m:r>
                            </m:sub>
                          </m:sSub>
                        </m:e>
                      </m:d>
                    </m:oMath>
                  </m:oMathPara>
                </a14:m>
                <a:endParaRPr lang="en-GB" sz="2000" dirty="0"/>
              </a:p>
            </p:txBody>
          </p:sp>
        </mc:Choice>
        <mc:Fallback xmlns="">
          <p:sp>
            <p:nvSpPr>
              <p:cNvPr id="24" name="Текстово поле 23">
                <a:extLst>
                  <a:ext uri="{FF2B5EF4-FFF2-40B4-BE49-F238E27FC236}">
                    <a16:creationId xmlns:a16="http://schemas.microsoft.com/office/drawing/2014/main" id="{4188A0F3-23A3-F5A8-1B8A-53AC597F731B}"/>
                  </a:ext>
                </a:extLst>
              </p:cNvPr>
              <p:cNvSpPr txBox="1">
                <a:spLocks noRot="1" noChangeAspect="1" noMove="1" noResize="1" noEditPoints="1" noAdjustHandles="1" noChangeArrowheads="1" noChangeShapeType="1" noTextEdit="1"/>
              </p:cNvSpPr>
              <p:nvPr/>
            </p:nvSpPr>
            <p:spPr>
              <a:xfrm>
                <a:off x="683568" y="1395702"/>
                <a:ext cx="1739852" cy="400110"/>
              </a:xfrm>
              <a:prstGeom prst="rect">
                <a:avLst/>
              </a:prstGeom>
              <a:blipFill>
                <a:blip r:embed="rId3"/>
                <a:stretch>
                  <a:fillRect b="-16667"/>
                </a:stretch>
              </a:blipFill>
            </p:spPr>
            <p:txBody>
              <a:bodyPr/>
              <a:lstStyle/>
              <a:p>
                <a:r>
                  <a:rPr lang="en-US">
                    <a:noFill/>
                  </a:rPr>
                  <a:t> </a:t>
                </a:r>
              </a:p>
            </p:txBody>
          </p:sp>
        </mc:Fallback>
      </mc:AlternateContent>
      <p:pic>
        <p:nvPicPr>
          <p:cNvPr id="34" name="Картина 33">
            <a:extLst>
              <a:ext uri="{FF2B5EF4-FFF2-40B4-BE49-F238E27FC236}">
                <a16:creationId xmlns:a16="http://schemas.microsoft.com/office/drawing/2014/main" id="{86C1E300-F042-9B41-5F42-4AEF1DB9B8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0032" y="370361"/>
            <a:ext cx="4135425" cy="1635867"/>
          </a:xfrm>
          <a:prstGeom prst="rect">
            <a:avLst/>
          </a:prstGeom>
        </p:spPr>
      </p:pic>
      <p:sp>
        <p:nvSpPr>
          <p:cNvPr id="35" name="Текстово поле 34">
            <a:extLst>
              <a:ext uri="{FF2B5EF4-FFF2-40B4-BE49-F238E27FC236}">
                <a16:creationId xmlns:a16="http://schemas.microsoft.com/office/drawing/2014/main" id="{C89BB54D-B6E8-B8D4-4701-2A08FAC93CAB}"/>
              </a:ext>
            </a:extLst>
          </p:cNvPr>
          <p:cNvSpPr txBox="1"/>
          <p:nvPr/>
        </p:nvSpPr>
        <p:spPr>
          <a:xfrm>
            <a:off x="629212" y="1971770"/>
            <a:ext cx="4105531" cy="461665"/>
          </a:xfrm>
          <a:prstGeom prst="rect">
            <a:avLst/>
          </a:prstGeom>
          <a:noFill/>
        </p:spPr>
        <p:txBody>
          <a:bodyPr wrap="square">
            <a:spAutoFit/>
          </a:bodyPr>
          <a:lstStyle/>
          <a:p>
            <a:pPr algn="just"/>
            <a:r>
              <a:rPr lang="en-US" sz="2400" dirty="0">
                <a:solidFill>
                  <a:schemeClr val="bg1"/>
                </a:solidFill>
                <a:latin typeface="Arial" pitchFamily="34" charset="0"/>
                <a:cs typeface="Arial" pitchFamily="34" charset="0"/>
              </a:rPr>
              <a:t>6) Applying Shift Operator</a:t>
            </a:r>
          </a:p>
        </p:txBody>
      </p:sp>
      <mc:AlternateContent xmlns:mc="http://schemas.openxmlformats.org/markup-compatibility/2006" xmlns:a14="http://schemas.microsoft.com/office/drawing/2010/main">
        <mc:Choice Requires="a14">
          <p:sp>
            <p:nvSpPr>
              <p:cNvPr id="36" name="Текстово поле 35">
                <a:extLst>
                  <a:ext uri="{FF2B5EF4-FFF2-40B4-BE49-F238E27FC236}">
                    <a16:creationId xmlns:a16="http://schemas.microsoft.com/office/drawing/2014/main" id="{EDFEF858-B450-9365-2E3A-832895CA597A}"/>
                  </a:ext>
                </a:extLst>
              </p:cNvPr>
              <p:cNvSpPr txBox="1"/>
              <p:nvPr/>
            </p:nvSpPr>
            <p:spPr>
              <a:xfrm>
                <a:off x="616181" y="4154366"/>
                <a:ext cx="1739852"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000" i="1" smtClean="0">
                              <a:solidFill>
                                <a:srgbClr val="000000"/>
                              </a:solidFill>
                              <a:latin typeface="Cambria Math" panose="02040503050406030204" pitchFamily="18" charset="0"/>
                            </a:rPr>
                          </m:ctrlPr>
                        </m:dPr>
                        <m:e>
                          <m:sSub>
                            <m:sSubPr>
                              <m:ctrlPr>
                                <a:rPr lang="en-US" sz="2000" i="1">
                                  <a:solidFill>
                                    <a:srgbClr val="000000"/>
                                  </a:solidFill>
                                  <a:latin typeface="Cambria Math" panose="02040503050406030204" pitchFamily="18" charset="0"/>
                                </a:rPr>
                              </m:ctrlPr>
                            </m:sSubPr>
                            <m:e>
                              <m:r>
                                <a:rPr lang="en-US" sz="2000" b="0" i="1" smtClean="0">
                                  <a:solidFill>
                                    <a:srgbClr val="000000"/>
                                  </a:solidFill>
                                  <a:latin typeface="Cambria Math" panose="02040503050406030204" pitchFamily="18" charset="0"/>
                                  <a:ea typeface="Cambria Math" panose="02040503050406030204" pitchFamily="18" charset="0"/>
                                </a:rPr>
                                <m:t>𝜓</m:t>
                              </m:r>
                            </m:e>
                            <m:sub>
                              <m:r>
                                <a:rPr lang="en-US" sz="2000" b="0" i="1" smtClean="0">
                                  <a:solidFill>
                                    <a:srgbClr val="000000"/>
                                  </a:solidFill>
                                  <a:latin typeface="Cambria Math" panose="02040503050406030204" pitchFamily="18" charset="0"/>
                                  <a:ea typeface="Cambria Math" panose="02040503050406030204" pitchFamily="18" charset="0"/>
                                </a:rPr>
                                <m:t>6</m:t>
                              </m:r>
                            </m:sub>
                          </m:sSub>
                        </m:e>
                      </m:d>
                      <m:r>
                        <a:rPr lang="en-US" sz="2000" i="1">
                          <a:solidFill>
                            <a:srgbClr val="000000"/>
                          </a:solidFill>
                          <a:latin typeface="Cambria Math" panose="02040503050406030204" pitchFamily="18" charset="0"/>
                        </a:rPr>
                        <m:t>=</m:t>
                      </m:r>
                      <m:sSub>
                        <m:sSubPr>
                          <m:ctrlPr>
                            <a:rPr lang="en-US" sz="2000" i="1">
                              <a:solidFill>
                                <a:srgbClr val="000000"/>
                              </a:solidFill>
                              <a:latin typeface="Cambria Math" panose="02040503050406030204" pitchFamily="18" charset="0"/>
                            </a:rPr>
                          </m:ctrlPr>
                        </m:sSubPr>
                        <m:e>
                          <m:r>
                            <a:rPr lang="en-US" sz="2000" b="0" i="1" smtClean="0">
                              <a:solidFill>
                                <a:srgbClr val="000000"/>
                              </a:solidFill>
                              <a:latin typeface="Cambria Math" panose="02040503050406030204" pitchFamily="18" charset="0"/>
                              <a:ea typeface="Cambria Math" panose="02040503050406030204" pitchFamily="18" charset="0"/>
                            </a:rPr>
                            <m:t>𝑈</m:t>
                          </m:r>
                        </m:e>
                        <m:sub>
                          <m:r>
                            <a:rPr lang="en-US" sz="2000" b="0" i="1" smtClean="0">
                              <a:solidFill>
                                <a:srgbClr val="000000"/>
                              </a:solidFill>
                              <a:latin typeface="Cambria Math" panose="02040503050406030204" pitchFamily="18" charset="0"/>
                              <a:ea typeface="Cambria Math" panose="02040503050406030204" pitchFamily="18" charset="0"/>
                            </a:rPr>
                            <m:t>5</m:t>
                          </m:r>
                        </m:sub>
                      </m:sSub>
                      <m:d>
                        <m:dPr>
                          <m:begChr m:val="|"/>
                          <m:endChr m:val="⟩"/>
                          <m:ctrlPr>
                            <a:rPr lang="en-US" sz="2000" i="1">
                              <a:solidFill>
                                <a:srgbClr val="000000"/>
                              </a:solidFill>
                              <a:latin typeface="Cambria Math" panose="02040503050406030204" pitchFamily="18" charset="0"/>
                            </a:rPr>
                          </m:ctrlPr>
                        </m:dPr>
                        <m:e>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𝜓</m:t>
                              </m:r>
                            </m:e>
                            <m:sub>
                              <m:r>
                                <a:rPr lang="en-US" sz="2000" b="0" i="1" smtClean="0">
                                  <a:solidFill>
                                    <a:srgbClr val="000000"/>
                                  </a:solidFill>
                                  <a:latin typeface="Cambria Math" panose="02040503050406030204" pitchFamily="18" charset="0"/>
                                  <a:ea typeface="Cambria Math" panose="02040503050406030204" pitchFamily="18" charset="0"/>
                                </a:rPr>
                                <m:t>5</m:t>
                              </m:r>
                            </m:sub>
                          </m:sSub>
                        </m:e>
                      </m:d>
                    </m:oMath>
                  </m:oMathPara>
                </a14:m>
                <a:endParaRPr lang="en-GB" sz="2000" dirty="0"/>
              </a:p>
            </p:txBody>
          </p:sp>
        </mc:Choice>
        <mc:Fallback xmlns="">
          <p:sp>
            <p:nvSpPr>
              <p:cNvPr id="36" name="Текстово поле 35">
                <a:extLst>
                  <a:ext uri="{FF2B5EF4-FFF2-40B4-BE49-F238E27FC236}">
                    <a16:creationId xmlns:a16="http://schemas.microsoft.com/office/drawing/2014/main" id="{EDFEF858-B450-9365-2E3A-832895CA597A}"/>
                  </a:ext>
                </a:extLst>
              </p:cNvPr>
              <p:cNvSpPr txBox="1">
                <a:spLocks noRot="1" noChangeAspect="1" noMove="1" noResize="1" noEditPoints="1" noAdjustHandles="1" noChangeArrowheads="1" noChangeShapeType="1" noTextEdit="1"/>
              </p:cNvSpPr>
              <p:nvPr/>
            </p:nvSpPr>
            <p:spPr>
              <a:xfrm>
                <a:off x="616181" y="4154366"/>
                <a:ext cx="1739852" cy="400110"/>
              </a:xfrm>
              <a:prstGeom prst="rect">
                <a:avLst/>
              </a:prstGeom>
              <a:blipFill>
                <a:blip r:embed="rId5"/>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11">
                <a:extLst>
                  <a:ext uri="{FF2B5EF4-FFF2-40B4-BE49-F238E27FC236}">
                    <a16:creationId xmlns:a16="http://schemas.microsoft.com/office/drawing/2014/main" id="{F169ED7C-2CD6-D285-3140-E1DE41884530}"/>
                  </a:ext>
                </a:extLst>
              </p:cNvPr>
              <p:cNvSpPr txBox="1"/>
              <p:nvPr/>
            </p:nvSpPr>
            <p:spPr>
              <a:xfrm>
                <a:off x="-252536" y="2413805"/>
                <a:ext cx="4636698" cy="98713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000" i="1" smtClean="0">
                          <a:solidFill>
                            <a:schemeClr val="tx1"/>
                          </a:solidFill>
                          <a:latin typeface="Cambria Math" panose="02040503050406030204" pitchFamily="18" charset="0"/>
                        </a:rPr>
                        <m:t>𝑆</m:t>
                      </m:r>
                      <m:r>
                        <a:rPr lang="en-US" sz="2000" i="0">
                          <a:solidFill>
                            <a:schemeClr val="tx1"/>
                          </a:solidFill>
                          <a:latin typeface="Cambria Math" panose="02040503050406030204" pitchFamily="18" charset="0"/>
                        </a:rPr>
                        <m:t>=</m:t>
                      </m:r>
                      <m:nary>
                        <m:naryPr>
                          <m:chr m:val="∑"/>
                          <m:limLoc m:val="undOvr"/>
                          <m:ctrlPr>
                            <a:rPr lang="en-US" sz="2000" i="1">
                              <a:solidFill>
                                <a:schemeClr val="tx1"/>
                              </a:solidFill>
                              <a:latin typeface="Cambria Math" panose="02040503050406030204" pitchFamily="18" charset="0"/>
                            </a:rPr>
                          </m:ctrlPr>
                        </m:naryPr>
                        <m:sub>
                          <m:r>
                            <m:rPr>
                              <m:sty m:val="p"/>
                            </m:rPr>
                            <a:rPr lang="en-US" sz="2000" i="0">
                              <a:solidFill>
                                <a:schemeClr val="tx1"/>
                              </a:solidFill>
                              <a:latin typeface="Cambria Math" panose="02040503050406030204" pitchFamily="18" charset="0"/>
                            </a:rPr>
                            <m:t>d</m:t>
                          </m:r>
                          <m:r>
                            <a:rPr lang="en-US" sz="2000" i="0">
                              <a:solidFill>
                                <a:schemeClr val="tx1"/>
                              </a:solidFill>
                              <a:latin typeface="Cambria Math" panose="02040503050406030204" pitchFamily="18" charset="0"/>
                            </a:rPr>
                            <m:t>=0</m:t>
                          </m:r>
                        </m:sub>
                        <m:sup>
                          <m:r>
                            <a:rPr lang="en-US" sz="2000" i="1" smtClean="0">
                              <a:solidFill>
                                <a:schemeClr val="tx1"/>
                              </a:solidFill>
                              <a:latin typeface="Cambria Math" panose="02040503050406030204" pitchFamily="18" charset="0"/>
                            </a:rPr>
                            <m:t>𝑚</m:t>
                          </m:r>
                          <m:r>
                            <a:rPr lang="en-US" sz="2000" b="0" i="1" smtClean="0">
                              <a:solidFill>
                                <a:schemeClr val="tx1"/>
                              </a:solidFill>
                              <a:latin typeface="Cambria Math" panose="02040503050406030204" pitchFamily="18" charset="0"/>
                            </a:rPr>
                            <m:t>−1</m:t>
                          </m:r>
                        </m:sup>
                        <m:e>
                          <m:nary>
                            <m:naryPr>
                              <m:chr m:val="∑"/>
                              <m:limLoc m:val="undOvr"/>
                              <m:ctrlPr>
                                <a:rPr lang="en-US" sz="2000" i="1">
                                  <a:solidFill>
                                    <a:schemeClr val="tx1"/>
                                  </a:solidFill>
                                  <a:latin typeface="Cambria Math" panose="02040503050406030204" pitchFamily="18" charset="0"/>
                                </a:rPr>
                              </m:ctrlPr>
                            </m:naryPr>
                            <m:sub>
                              <m:r>
                                <m:rPr>
                                  <m:sty m:val="p"/>
                                </m:rPr>
                                <a:rPr lang="en-US" sz="2000" i="0">
                                  <a:solidFill>
                                    <a:schemeClr val="tx1"/>
                                  </a:solidFill>
                                  <a:latin typeface="Cambria Math" panose="02040503050406030204" pitchFamily="18" charset="0"/>
                                </a:rPr>
                                <m:t>x</m:t>
                              </m:r>
                              <m:r>
                                <a:rPr lang="en-US" sz="2000" i="0">
                                  <a:solidFill>
                                    <a:schemeClr val="tx1"/>
                                  </a:solidFill>
                                  <a:latin typeface="Cambria Math" panose="02040503050406030204" pitchFamily="18" charset="0"/>
                                </a:rPr>
                                <m:t>=0</m:t>
                              </m:r>
                            </m:sub>
                            <m:sup>
                              <m:sSup>
                                <m:sSupPr>
                                  <m:ctrlPr>
                                    <a:rPr lang="en-US" sz="2000" i="1">
                                      <a:solidFill>
                                        <a:schemeClr val="tx1"/>
                                      </a:solidFill>
                                      <a:latin typeface="Cambria Math" panose="02040503050406030204" pitchFamily="18" charset="0"/>
                                    </a:rPr>
                                  </m:ctrlPr>
                                </m:sSupPr>
                                <m:e>
                                  <m:r>
                                    <a:rPr lang="en-US" sz="2000" i="1">
                                      <a:solidFill>
                                        <a:schemeClr val="tx1"/>
                                      </a:solidFill>
                                      <a:latin typeface="Cambria Math" panose="02040503050406030204" pitchFamily="18" charset="0"/>
                                    </a:rPr>
                                    <m:t>2</m:t>
                                  </m:r>
                                </m:e>
                                <m:sup>
                                  <m:r>
                                    <a:rPr lang="en-US" sz="2000" i="1">
                                      <a:solidFill>
                                        <a:schemeClr val="tx1"/>
                                      </a:solidFill>
                                      <a:latin typeface="Cambria Math" panose="02040503050406030204" pitchFamily="18" charset="0"/>
                                    </a:rPr>
                                    <m:t>𝑚</m:t>
                                  </m:r>
                                </m:sup>
                              </m:sSup>
                              <m:r>
                                <a:rPr lang="en-US" sz="2000" b="0" i="0" smtClean="0">
                                  <a:solidFill>
                                    <a:schemeClr val="tx1"/>
                                  </a:solidFill>
                                  <a:latin typeface="Cambria Math" panose="02040503050406030204" pitchFamily="18" charset="0"/>
                                </a:rPr>
                                <m:t>−1</m:t>
                              </m:r>
                            </m:sup>
                            <m:e>
                              <m:d>
                                <m:dPr>
                                  <m:begChr m:val="|"/>
                                  <m:endChr m:val=""/>
                                  <m:ctrlPr>
                                    <a:rPr lang="en-US" sz="2000" i="1">
                                      <a:solidFill>
                                        <a:schemeClr val="tx1"/>
                                      </a:solidFill>
                                      <a:latin typeface="Cambria Math" panose="02040503050406030204" pitchFamily="18" charset="0"/>
                                    </a:rPr>
                                  </m:ctrlPr>
                                </m:dPr>
                                <m:e>
                                  <m:d>
                                    <m:dPr>
                                      <m:begChr m:val=""/>
                                      <m:endChr m:val="〉"/>
                                      <m:ctrlPr>
                                        <a:rPr lang="en-US" sz="2000" i="1">
                                          <a:solidFill>
                                            <a:schemeClr val="tx1"/>
                                          </a:solidFill>
                                          <a:latin typeface="Cambria Math" panose="02040503050406030204" pitchFamily="18" charset="0"/>
                                        </a:rPr>
                                      </m:ctrlPr>
                                    </m:dPr>
                                    <m:e>
                                      <m:sSup>
                                        <m:sSupPr>
                                          <m:ctrlPr>
                                            <a:rPr lang="en-US" sz="2000" i="1" smtClean="0">
                                              <a:solidFill>
                                                <a:schemeClr val="tx1"/>
                                              </a:solidFill>
                                              <a:latin typeface="Cambria Math" panose="02040503050406030204" pitchFamily="18" charset="0"/>
                                            </a:rPr>
                                          </m:ctrlPr>
                                        </m:sSupPr>
                                        <m:e>
                                          <m:r>
                                            <a:rPr lang="en-US" sz="2000" i="1">
                                              <a:solidFill>
                                                <a:schemeClr val="tx1"/>
                                              </a:solidFill>
                                              <a:latin typeface="Cambria Math" panose="02040503050406030204" pitchFamily="18" charset="0"/>
                                            </a:rPr>
                                            <m:t>𝑥</m:t>
                                          </m:r>
                                        </m:e>
                                        <m:sup>
                                          <m:r>
                                            <a:rPr lang="en-US" sz="2000" b="0" i="1" smtClean="0">
                                              <a:solidFill>
                                                <a:schemeClr val="tx1"/>
                                              </a:solidFill>
                                              <a:latin typeface="Cambria Math" panose="02040503050406030204" pitchFamily="18" charset="0"/>
                                            </a:rPr>
                                            <m:t>𝑑</m:t>
                                          </m:r>
                                        </m:sup>
                                      </m:sSup>
                                      <m:r>
                                        <a:rPr lang="en-US" sz="2000" b="0" i="1"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𝑑</m:t>
                                      </m:r>
                                    </m:e>
                                  </m:d>
                                </m:e>
                              </m:d>
                            </m:e>
                          </m:nary>
                        </m:e>
                      </m:nary>
                      <m:d>
                        <m:dPr>
                          <m:begChr m:val="〈"/>
                          <m:endChr m:val=""/>
                          <m:ctrlPr>
                            <a:rPr lang="en-US" sz="2000" i="1">
                              <a:solidFill>
                                <a:schemeClr val="tx1"/>
                              </a:solidFill>
                              <a:latin typeface="Cambria Math" panose="02040503050406030204" pitchFamily="18" charset="0"/>
                            </a:rPr>
                          </m:ctrlPr>
                        </m:dPr>
                        <m:e>
                          <m:d>
                            <m:dPr>
                              <m:begChr m:val=""/>
                              <m:endChr m:val="|"/>
                              <m:ctrlPr>
                                <a:rPr lang="en-US" sz="2000" i="1">
                                  <a:solidFill>
                                    <a:schemeClr val="tx1"/>
                                  </a:solidFill>
                                  <a:latin typeface="Cambria Math" panose="02040503050406030204" pitchFamily="18" charset="0"/>
                                </a:rPr>
                              </m:ctrlPr>
                            </m:dPr>
                            <m:e>
                              <m:r>
                                <m:rPr>
                                  <m:sty m:val="p"/>
                                </m:rPr>
                                <a:rPr lang="en-US" sz="2000">
                                  <a:solidFill>
                                    <a:schemeClr val="tx1"/>
                                  </a:solidFill>
                                  <a:latin typeface="Cambria Math" panose="02040503050406030204" pitchFamily="18" charset="0"/>
                                </a:rPr>
                                <m:t>x</m:t>
                              </m:r>
                              <m:r>
                                <a:rPr lang="en-US" sz="2000">
                                  <a:solidFill>
                                    <a:schemeClr val="tx1"/>
                                  </a:solidFill>
                                  <a:latin typeface="Cambria Math" panose="02040503050406030204" pitchFamily="18" charset="0"/>
                                </a:rPr>
                                <m:t>,</m:t>
                              </m:r>
                              <m:r>
                                <a:rPr lang="en-US" sz="2000" i="1">
                                  <a:solidFill>
                                    <a:schemeClr val="tx1"/>
                                  </a:solidFill>
                                  <a:latin typeface="Cambria Math" panose="02040503050406030204" pitchFamily="18" charset="0"/>
                                </a:rPr>
                                <m:t>𝑑</m:t>
                              </m:r>
                            </m:e>
                          </m:d>
                        </m:e>
                      </m:d>
                    </m:oMath>
                  </m:oMathPara>
                </a14:m>
                <a:endParaRPr lang="en-US" sz="2000" dirty="0">
                  <a:solidFill>
                    <a:schemeClr val="tx1"/>
                  </a:solidFill>
                </a:endParaRPr>
              </a:p>
            </p:txBody>
          </p:sp>
        </mc:Choice>
        <mc:Fallback xmlns="">
          <p:sp>
            <p:nvSpPr>
              <p:cNvPr id="37" name="TextBox 11">
                <a:extLst>
                  <a:ext uri="{FF2B5EF4-FFF2-40B4-BE49-F238E27FC236}">
                    <a16:creationId xmlns:a16="http://schemas.microsoft.com/office/drawing/2014/main" id="{F169ED7C-2CD6-D285-3140-E1DE41884530}"/>
                  </a:ext>
                </a:extLst>
              </p:cNvPr>
              <p:cNvSpPr txBox="1">
                <a:spLocks noRot="1" noChangeAspect="1" noMove="1" noResize="1" noEditPoints="1" noAdjustHandles="1" noChangeArrowheads="1" noChangeShapeType="1" noTextEdit="1"/>
              </p:cNvSpPr>
              <p:nvPr/>
            </p:nvSpPr>
            <p:spPr>
              <a:xfrm>
                <a:off x="-252536" y="2413805"/>
                <a:ext cx="4636698" cy="98713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Object 10">
                <a:extLst>
                  <a:ext uri="{FF2B5EF4-FFF2-40B4-BE49-F238E27FC236}">
                    <a16:creationId xmlns:a16="http://schemas.microsoft.com/office/drawing/2014/main" id="{CEE87238-E1A7-6687-4F8B-C347B6AC9ED5}"/>
                  </a:ext>
                </a:extLst>
              </p:cNvPr>
              <p:cNvSpPr txBox="1"/>
              <p:nvPr/>
            </p:nvSpPr>
            <p:spPr bwMode="auto">
              <a:xfrm>
                <a:off x="611560" y="3721411"/>
                <a:ext cx="1617781" cy="507740"/>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US" sz="2000" i="1" smtClean="0">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ea typeface="Cambria Math" panose="02040503050406030204" pitchFamily="18" charset="0"/>
                            </a:rPr>
                            <m:t>𝑈</m:t>
                          </m:r>
                        </m:e>
                        <m:sub>
                          <m:r>
                            <a:rPr lang="en-US" sz="2000" b="0" i="1" smtClean="0">
                              <a:solidFill>
                                <a:schemeClr val="tx1"/>
                              </a:solidFill>
                              <a:latin typeface="Cambria Math" panose="02040503050406030204" pitchFamily="18" charset="0"/>
                              <a:ea typeface="Cambria Math" panose="02040503050406030204" pitchFamily="18" charset="0"/>
                            </a:rPr>
                            <m:t>5</m:t>
                          </m:r>
                        </m:sub>
                      </m:sSub>
                      <m:r>
                        <a:rPr lang="en-US" sz="2000" b="0" i="1" smtClean="0">
                          <a:solidFill>
                            <a:schemeClr val="tx1"/>
                          </a:solidFill>
                          <a:latin typeface="Cambria Math" panose="02040503050406030204" pitchFamily="18" charset="0"/>
                        </a:rPr>
                        <m:t>=</m:t>
                      </m:r>
                      <m:sSub>
                        <m:sSubPr>
                          <m:ctrlPr>
                            <a:rPr lang="en-US" sz="2000" i="1">
                              <a:solidFill>
                                <a:schemeClr val="tx1"/>
                              </a:solidFill>
                              <a:latin typeface="Cambria Math" panose="02040503050406030204" pitchFamily="18" charset="0"/>
                            </a:rPr>
                          </m:ctrlPr>
                        </m:sSubPr>
                        <m:e>
                          <m:acc>
                            <m:accPr>
                              <m:chr m:val="̂"/>
                              <m:ctrlPr>
                                <a:rPr lang="en-US" sz="2000" i="1">
                                  <a:solidFill>
                                    <a:schemeClr val="tx1"/>
                                  </a:solidFill>
                                  <a:latin typeface="Cambria Math" panose="02040503050406030204" pitchFamily="18" charset="0"/>
                                </a:rPr>
                              </m:ctrlPr>
                            </m:accPr>
                            <m:e>
                              <m:r>
                                <a:rPr lang="en-US" sz="2000" i="1">
                                  <a:solidFill>
                                    <a:schemeClr val="tx1"/>
                                  </a:solidFill>
                                  <a:latin typeface="Cambria Math" panose="02040503050406030204" pitchFamily="18" charset="0"/>
                                </a:rPr>
                                <m:t>𝐼</m:t>
                              </m:r>
                            </m:e>
                          </m:acc>
                        </m:e>
                        <m:sub>
                          <m:r>
                            <a:rPr lang="en-US" sz="2000" b="0" i="1" smtClean="0">
                              <a:solidFill>
                                <a:schemeClr val="tx1"/>
                              </a:solidFill>
                              <a:latin typeface="Cambria Math" panose="02040503050406030204" pitchFamily="18" charset="0"/>
                            </a:rPr>
                            <m:t>2</m:t>
                          </m:r>
                        </m:sub>
                      </m:sSub>
                      <m:r>
                        <a:rPr lang="en-US" sz="2000" dirty="0">
                          <a:solidFill>
                            <a:schemeClr val="tx1"/>
                          </a:solidFill>
                          <a:latin typeface="Cambria Math" panose="02040503050406030204" pitchFamily="18" charset="0"/>
                          <a:ea typeface="Cambria Math" panose="02040503050406030204" pitchFamily="18" charset="0"/>
                        </a:rPr>
                        <m:t>⊗</m:t>
                      </m:r>
                      <m:r>
                        <a:rPr lang="en-US" sz="2000" i="1">
                          <a:solidFill>
                            <a:schemeClr val="tx1"/>
                          </a:solidFill>
                          <a:latin typeface="Cambria Math" panose="02040503050406030204" pitchFamily="18" charset="0"/>
                        </a:rPr>
                        <m:t>𝑆</m:t>
                      </m:r>
                    </m:oMath>
                  </m:oMathPara>
                </a14:m>
                <a:endParaRPr lang="en-US" sz="2000" dirty="0">
                  <a:solidFill>
                    <a:schemeClr val="tx1"/>
                  </a:solidFill>
                </a:endParaRPr>
              </a:p>
            </p:txBody>
          </p:sp>
        </mc:Choice>
        <mc:Fallback xmlns="">
          <p:sp>
            <p:nvSpPr>
              <p:cNvPr id="38" name="Object 10">
                <a:extLst>
                  <a:ext uri="{FF2B5EF4-FFF2-40B4-BE49-F238E27FC236}">
                    <a16:creationId xmlns:a16="http://schemas.microsoft.com/office/drawing/2014/main" id="{CEE87238-E1A7-6687-4F8B-C347B6AC9ED5}"/>
                  </a:ext>
                </a:extLst>
              </p:cNvPr>
              <p:cNvSpPr txBox="1">
                <a:spLocks noRot="1" noChangeAspect="1" noMove="1" noResize="1" noEditPoints="1" noAdjustHandles="1" noChangeArrowheads="1" noChangeShapeType="1" noTextEdit="1"/>
              </p:cNvSpPr>
              <p:nvPr/>
            </p:nvSpPr>
            <p:spPr bwMode="auto">
              <a:xfrm>
                <a:off x="611560" y="3721411"/>
                <a:ext cx="1617781" cy="507740"/>
              </a:xfrm>
              <a:prstGeom prst="rect">
                <a:avLst/>
              </a:prstGeom>
              <a:blipFill>
                <a:blip r:embed="rId7"/>
                <a:stretch>
                  <a:fillRect t="-23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Текстово поле 38">
                <a:extLst>
                  <a:ext uri="{FF2B5EF4-FFF2-40B4-BE49-F238E27FC236}">
                    <a16:creationId xmlns:a16="http://schemas.microsoft.com/office/drawing/2014/main" id="{B8713269-BEF4-830D-9AF6-4554404FA521}"/>
                  </a:ext>
                </a:extLst>
              </p:cNvPr>
              <p:cNvSpPr txBox="1"/>
              <p:nvPr/>
            </p:nvSpPr>
            <p:spPr>
              <a:xfrm>
                <a:off x="690264" y="3320817"/>
                <a:ext cx="6104334" cy="426463"/>
              </a:xfrm>
              <a:prstGeom prst="rect">
                <a:avLst/>
              </a:prstGeom>
              <a:noFill/>
            </p:spPr>
            <p:txBody>
              <a:bodyPr wrap="square">
                <a:spAutoFit/>
              </a:bodyPr>
              <a:lstStyle/>
              <a:p>
                <a:pPr algn="just"/>
                <a:r>
                  <a:rPr lang="en-US" sz="2000" dirty="0">
                    <a:solidFill>
                      <a:schemeClr val="tx1"/>
                    </a:solidFill>
                  </a:rPr>
                  <a:t>Where </a:t>
                </a:r>
                <a14:m>
                  <m:oMath xmlns:m="http://schemas.openxmlformats.org/officeDocument/2006/math">
                    <m:sSup>
                      <m:sSupPr>
                        <m:ctrlPr>
                          <a:rPr lang="en-US" sz="2000" i="1">
                            <a:solidFill>
                              <a:schemeClr val="tx1"/>
                            </a:solidFill>
                            <a:latin typeface="Cambria Math" panose="02040503050406030204" pitchFamily="18" charset="0"/>
                          </a:rPr>
                        </m:ctrlPr>
                      </m:sSupPr>
                      <m:e>
                        <m:r>
                          <a:rPr lang="en-US" sz="2000" i="1">
                            <a:solidFill>
                              <a:schemeClr val="tx1"/>
                            </a:solidFill>
                            <a:latin typeface="Cambria Math" panose="02040503050406030204" pitchFamily="18" charset="0"/>
                          </a:rPr>
                          <m:t>𝑥</m:t>
                        </m:r>
                      </m:e>
                      <m:sup>
                        <m:r>
                          <a:rPr lang="en-US" sz="2000" i="1">
                            <a:solidFill>
                              <a:schemeClr val="tx1"/>
                            </a:solidFill>
                            <a:latin typeface="Cambria Math" panose="02040503050406030204" pitchFamily="18" charset="0"/>
                          </a:rPr>
                          <m:t>𝑑</m:t>
                        </m:r>
                      </m:sup>
                    </m:sSup>
                  </m:oMath>
                </a14:m>
                <a:r>
                  <a:rPr lang="en-US" sz="2000" dirty="0">
                    <a:solidFill>
                      <a:schemeClr val="tx1"/>
                    </a:solidFill>
                    <a:latin typeface="Arial" pitchFamily="34" charset="0"/>
                    <a:cs typeface="Arial" pitchFamily="34" charset="0"/>
                  </a:rPr>
                  <a:t> is the vector </a:t>
                </a:r>
                <a14:m>
                  <m:oMath xmlns:m="http://schemas.openxmlformats.org/officeDocument/2006/math">
                    <m:sSup>
                      <m:sSupPr>
                        <m:ctrlPr>
                          <a:rPr lang="en-US" sz="2000" i="1">
                            <a:solidFill>
                              <a:schemeClr val="tx1"/>
                            </a:solidFill>
                            <a:latin typeface="Cambria Math" panose="02040503050406030204" pitchFamily="18" charset="0"/>
                          </a:rPr>
                        </m:ctrlPr>
                      </m:sSupPr>
                      <m:e>
                        <m:r>
                          <a:rPr lang="en-US" sz="2000" i="1">
                            <a:solidFill>
                              <a:schemeClr val="tx1"/>
                            </a:solidFill>
                            <a:latin typeface="Cambria Math" panose="02040503050406030204" pitchFamily="18" charset="0"/>
                          </a:rPr>
                          <m:t>𝑥</m:t>
                        </m:r>
                      </m:e>
                      <m:sup/>
                    </m:sSup>
                  </m:oMath>
                </a14:m>
                <a:r>
                  <a:rPr lang="en-US" sz="2000" dirty="0">
                    <a:solidFill>
                      <a:schemeClr val="tx1"/>
                    </a:solidFill>
                    <a:latin typeface="Arial" pitchFamily="34" charset="0"/>
                    <a:cs typeface="Arial" pitchFamily="34" charset="0"/>
                  </a:rPr>
                  <a:t> with </a:t>
                </a:r>
                <a14:m>
                  <m:oMath xmlns:m="http://schemas.openxmlformats.org/officeDocument/2006/math">
                    <m:r>
                      <a:rPr lang="en-US" sz="2000" i="1">
                        <a:solidFill>
                          <a:schemeClr val="tx1"/>
                        </a:solidFill>
                        <a:latin typeface="Cambria Math" panose="02040503050406030204" pitchFamily="18" charset="0"/>
                      </a:rPr>
                      <m:t>𝑑</m:t>
                    </m:r>
                  </m:oMath>
                </a14:m>
                <a:r>
                  <a:rPr lang="en-US" sz="2000" baseline="30000" dirty="0">
                    <a:solidFill>
                      <a:schemeClr val="tx1"/>
                    </a:solidFill>
                    <a:latin typeface="Arial" pitchFamily="34" charset="0"/>
                    <a:cs typeface="Arial" pitchFamily="34" charset="0"/>
                  </a:rPr>
                  <a:t>th</a:t>
                </a:r>
                <a:r>
                  <a:rPr lang="en-US" sz="2000" dirty="0">
                    <a:solidFill>
                      <a:schemeClr val="tx1"/>
                    </a:solidFill>
                    <a:latin typeface="Arial" pitchFamily="34" charset="0"/>
                    <a:cs typeface="Arial" pitchFamily="34" charset="0"/>
                  </a:rPr>
                  <a:t> bit flipped</a:t>
                </a:r>
              </a:p>
            </p:txBody>
          </p:sp>
        </mc:Choice>
        <mc:Fallback xmlns="">
          <p:sp>
            <p:nvSpPr>
              <p:cNvPr id="39" name="Текстово поле 38">
                <a:extLst>
                  <a:ext uri="{FF2B5EF4-FFF2-40B4-BE49-F238E27FC236}">
                    <a16:creationId xmlns:a16="http://schemas.microsoft.com/office/drawing/2014/main" id="{B8713269-BEF4-830D-9AF6-4554404FA521}"/>
                  </a:ext>
                </a:extLst>
              </p:cNvPr>
              <p:cNvSpPr txBox="1">
                <a:spLocks noRot="1" noChangeAspect="1" noMove="1" noResize="1" noEditPoints="1" noAdjustHandles="1" noChangeArrowheads="1" noChangeShapeType="1" noTextEdit="1"/>
              </p:cNvSpPr>
              <p:nvPr/>
            </p:nvSpPr>
            <p:spPr>
              <a:xfrm>
                <a:off x="690264" y="3320817"/>
                <a:ext cx="6104334" cy="426463"/>
              </a:xfrm>
              <a:prstGeom prst="rect">
                <a:avLst/>
              </a:prstGeom>
              <a:blipFill>
                <a:blip r:embed="rId8"/>
                <a:stretch>
                  <a:fillRect l="-998" t="-1429" b="-25714"/>
                </a:stretch>
              </a:blipFill>
            </p:spPr>
            <p:txBody>
              <a:bodyPr/>
              <a:lstStyle/>
              <a:p>
                <a:r>
                  <a:rPr lang="en-US">
                    <a:noFill/>
                  </a:rPr>
                  <a:t> </a:t>
                </a:r>
              </a:p>
            </p:txBody>
          </p:sp>
        </mc:Fallback>
      </mc:AlternateContent>
    </p:spTree>
    <p:extLst>
      <p:ext uri="{BB962C8B-B14F-4D97-AF65-F5344CB8AC3E}">
        <p14:creationId xmlns:p14="http://schemas.microsoft.com/office/powerpoint/2010/main" val="345908017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Верига">
  <a:themeElements>
    <a:clrScheme name="По избор 2">
      <a:dk1>
        <a:srgbClr val="FFFFFF"/>
      </a:dk1>
      <a:lt1>
        <a:srgbClr val="000000"/>
      </a:lt1>
      <a:dk2>
        <a:srgbClr val="2B5F27"/>
      </a:dk2>
      <a:lt2>
        <a:srgbClr val="D8FC68"/>
      </a:lt2>
      <a:accent1>
        <a:srgbClr val="DDC855"/>
      </a:accent1>
      <a:accent2>
        <a:srgbClr val="FCA03D"/>
      </a:accent2>
      <a:accent3>
        <a:srgbClr val="E36439"/>
      </a:accent3>
      <a:accent4>
        <a:srgbClr val="C2935B"/>
      </a:accent4>
      <a:accent5>
        <a:srgbClr val="88C25C"/>
      </a:accent5>
      <a:accent6>
        <a:srgbClr val="BFCC86"/>
      </a:accent6>
      <a:hlink>
        <a:srgbClr val="FFCE23"/>
      </a:hlink>
      <a:folHlink>
        <a:srgbClr val="FDEB86"/>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ерига">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88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82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97ECCC31-8429-4523-BE8D-8F09B7A4D4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TM04033919[[fn=Верига]]</Template>
  <TotalTime>65857</TotalTime>
  <Words>2092</Words>
  <Application>Microsoft Office PowerPoint</Application>
  <PresentationFormat>On-screen Show (4:3)</PresentationFormat>
  <Paragraphs>272</Paragraphs>
  <Slides>26</Slides>
  <Notes>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26</vt:i4>
      </vt:variant>
    </vt:vector>
  </HeadingPairs>
  <TitlesOfParts>
    <vt:vector size="38" baseType="lpstr">
      <vt:lpstr>PMingLiU</vt:lpstr>
      <vt:lpstr>Arial</vt:lpstr>
      <vt:lpstr>Calibri</vt:lpstr>
      <vt:lpstr>Cambria</vt:lpstr>
      <vt:lpstr>Cambria Math</vt:lpstr>
      <vt:lpstr>Constantia</vt:lpstr>
      <vt:lpstr>Symbol</vt:lpstr>
      <vt:lpstr>Times New Roman</vt:lpstr>
      <vt:lpstr>Times New Roman Cyr</vt:lpstr>
      <vt:lpstr>Trebuchet MS</vt:lpstr>
      <vt:lpstr>Wingdings</vt:lpstr>
      <vt:lpstr>Верига</vt:lpstr>
      <vt:lpstr>Study of quantum random walk search algorithm with qudit Householder traversing coin</vt:lpstr>
      <vt:lpstr>PowerPoint Presentation</vt:lpstr>
      <vt:lpstr>Introduction</vt:lpstr>
      <vt:lpstr>PowerPoint Presentation</vt:lpstr>
      <vt:lpstr>PowerPoint Presentation</vt:lpstr>
      <vt:lpstr>Quantum Circuit Components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Robustness of QRWS with modified coin</vt:lpstr>
      <vt:lpstr>PowerPoint Presentation</vt:lpstr>
      <vt:lpstr>PowerPoint Presentation</vt:lpstr>
      <vt:lpstr>PowerPoint Presentation</vt:lpstr>
      <vt:lpstr>PowerPoint Presentation</vt:lpstr>
      <vt:lpstr>Robustness of QRWS with Qudit Coin</vt:lpstr>
      <vt:lpstr>PowerPoint Presentation</vt:lpstr>
      <vt:lpstr>PowerPoint Presentation</vt:lpstr>
      <vt:lpstr>PowerPoint Presentation</vt:lpstr>
      <vt:lpstr>Thank you for your attention!</vt:lpstr>
      <vt:lpstr>PowerPoint Presentation</vt:lpstr>
      <vt:lpstr>PowerPoint Presentation</vt:lpstr>
      <vt:lpstr>PowerPoint Presentation</vt:lpstr>
    </vt:vector>
  </TitlesOfParts>
  <Company>Private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Random Walk Search Algorithm</dc:title>
  <dc:creator>H. Tonchev</dc:creator>
  <cp:lastModifiedBy>Petar Danev</cp:lastModifiedBy>
  <cp:revision>1908</cp:revision>
  <cp:lastPrinted>2016-12-01T11:46:08Z</cp:lastPrinted>
  <dcterms:created xsi:type="dcterms:W3CDTF">2013-05-22T13:28:17Z</dcterms:created>
  <dcterms:modified xsi:type="dcterms:W3CDTF">2022-12-22T15:20:33Z</dcterms:modified>
</cp:coreProperties>
</file>