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1"/>
  </p:sldMasterIdLst>
  <p:notesMasterIdLst>
    <p:notesMasterId r:id="rId32"/>
  </p:notesMasterIdLst>
  <p:sldIdLst>
    <p:sldId id="256" r:id="rId2"/>
    <p:sldId id="537" r:id="rId3"/>
    <p:sldId id="545" r:id="rId4"/>
    <p:sldId id="562" r:id="rId5"/>
    <p:sldId id="563" r:id="rId6"/>
    <p:sldId id="560" r:id="rId7"/>
    <p:sldId id="546" r:id="rId8"/>
    <p:sldId id="561" r:id="rId9"/>
    <p:sldId id="541" r:id="rId10"/>
    <p:sldId id="559" r:id="rId11"/>
    <p:sldId id="582" r:id="rId12"/>
    <p:sldId id="583" r:id="rId13"/>
    <p:sldId id="586" r:id="rId14"/>
    <p:sldId id="588" r:id="rId15"/>
    <p:sldId id="587" r:id="rId16"/>
    <p:sldId id="589" r:id="rId17"/>
    <p:sldId id="532" r:id="rId18"/>
    <p:sldId id="551" r:id="rId19"/>
    <p:sldId id="568" r:id="rId20"/>
    <p:sldId id="569" r:id="rId21"/>
    <p:sldId id="535" r:id="rId22"/>
    <p:sldId id="584" r:id="rId23"/>
    <p:sldId id="585" r:id="rId24"/>
    <p:sldId id="536" r:id="rId25"/>
    <p:sldId id="566" r:id="rId26"/>
    <p:sldId id="577" r:id="rId27"/>
    <p:sldId id="575" r:id="rId28"/>
    <p:sldId id="590" r:id="rId29"/>
    <p:sldId id="573" r:id="rId30"/>
    <p:sldId id="383"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0" userDrawn="1">
          <p15:clr>
            <a:srgbClr val="A4A3A4"/>
          </p15:clr>
        </p15:guide>
        <p15:guide id="2" pos="174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risto Tonchev" initials="HT" lastIdx="1" clrIdx="0">
    <p:extLst>
      <p:ext uri="{19B8F6BF-5375-455C-9EA6-DF929625EA0E}">
        <p15:presenceInfo xmlns:p15="http://schemas.microsoft.com/office/powerpoint/2012/main" userId="Hristo Tonche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671"/>
    <a:srgbClr val="FF7D7D"/>
    <a:srgbClr val="00FFFF"/>
    <a:srgbClr val="00FF00"/>
    <a:srgbClr val="0000FF"/>
    <a:srgbClr val="FFF52D"/>
    <a:srgbClr val="FF6161"/>
    <a:srgbClr val="FFC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Среден сти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7" autoAdjust="0"/>
    <p:restoredTop sz="95256" autoAdjust="0"/>
  </p:normalViewPr>
  <p:slideViewPr>
    <p:cSldViewPr>
      <p:cViewPr varScale="1">
        <p:scale>
          <a:sx n="82" d="100"/>
          <a:sy n="82" d="100"/>
        </p:scale>
        <p:origin x="1454" y="72"/>
      </p:cViewPr>
      <p:guideLst>
        <p:guide orient="horz" pos="1570"/>
        <p:guide pos="1746"/>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A07BF6-8B13-452E-BC7A-4DCC4C4E68A0}" type="datetimeFigureOut">
              <a:rPr lang="bg-BG" smtClean="0"/>
              <a:pPr/>
              <a:t>21.12.2022 г.</a:t>
            </a:fld>
            <a:endParaRPr lang="bg-B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A7855E-F8BE-4BC8-A2BE-2931002BFA5C}" type="slidenum">
              <a:rPr lang="bg-BG" smtClean="0"/>
              <a:pPr/>
              <a:t>‹#›</a:t>
            </a:fld>
            <a:endParaRPr lang="bg-BG"/>
          </a:p>
        </p:txBody>
      </p:sp>
    </p:spTree>
  </p:cSld>
  <p:clrMap bg1="lt1" tx1="dk1" bg2="lt2" tx2="dk2" accent1="accent1" accent2="accent2" accent3="accent3" accent4="accent4" accent5="accent5" accent6="accent6" hlink="hlink" folHlink="folHlink"/>
  <p:notesStyle>
    <a:lvl1pPr marL="0" algn="l" defTabSz="914226" rtl="0" eaLnBrk="1" latinLnBrk="0" hangingPunct="1">
      <a:defRPr sz="1200" kern="1200">
        <a:solidFill>
          <a:schemeClr val="tx1"/>
        </a:solidFill>
        <a:latin typeface="+mn-lt"/>
        <a:ea typeface="+mn-ea"/>
        <a:cs typeface="+mn-cs"/>
      </a:defRPr>
    </a:lvl1pPr>
    <a:lvl2pPr marL="457113" algn="l" defTabSz="914226" rtl="0" eaLnBrk="1" latinLnBrk="0" hangingPunct="1">
      <a:defRPr sz="1200" kern="1200">
        <a:solidFill>
          <a:schemeClr val="tx1"/>
        </a:solidFill>
        <a:latin typeface="+mn-lt"/>
        <a:ea typeface="+mn-ea"/>
        <a:cs typeface="+mn-cs"/>
      </a:defRPr>
    </a:lvl2pPr>
    <a:lvl3pPr marL="914226" algn="l" defTabSz="914226" rtl="0" eaLnBrk="1" latinLnBrk="0" hangingPunct="1">
      <a:defRPr sz="1200" kern="1200">
        <a:solidFill>
          <a:schemeClr val="tx1"/>
        </a:solidFill>
        <a:latin typeface="+mn-lt"/>
        <a:ea typeface="+mn-ea"/>
        <a:cs typeface="+mn-cs"/>
      </a:defRPr>
    </a:lvl3pPr>
    <a:lvl4pPr marL="1371341" algn="l" defTabSz="914226" rtl="0" eaLnBrk="1" latinLnBrk="0" hangingPunct="1">
      <a:defRPr sz="1200" kern="1200">
        <a:solidFill>
          <a:schemeClr val="tx1"/>
        </a:solidFill>
        <a:latin typeface="+mn-lt"/>
        <a:ea typeface="+mn-ea"/>
        <a:cs typeface="+mn-cs"/>
      </a:defRPr>
    </a:lvl4pPr>
    <a:lvl5pPr marL="1828453" algn="l" defTabSz="914226" rtl="0" eaLnBrk="1" latinLnBrk="0" hangingPunct="1">
      <a:defRPr sz="1200" kern="1200">
        <a:solidFill>
          <a:schemeClr val="tx1"/>
        </a:solidFill>
        <a:latin typeface="+mn-lt"/>
        <a:ea typeface="+mn-ea"/>
        <a:cs typeface="+mn-cs"/>
      </a:defRPr>
    </a:lvl5pPr>
    <a:lvl6pPr marL="2285566" algn="l" defTabSz="914226" rtl="0" eaLnBrk="1" latinLnBrk="0" hangingPunct="1">
      <a:defRPr sz="1200" kern="1200">
        <a:solidFill>
          <a:schemeClr val="tx1"/>
        </a:solidFill>
        <a:latin typeface="+mn-lt"/>
        <a:ea typeface="+mn-ea"/>
        <a:cs typeface="+mn-cs"/>
      </a:defRPr>
    </a:lvl6pPr>
    <a:lvl7pPr marL="2742679" algn="l" defTabSz="914226" rtl="0" eaLnBrk="1" latinLnBrk="0" hangingPunct="1">
      <a:defRPr sz="1200" kern="1200">
        <a:solidFill>
          <a:schemeClr val="tx1"/>
        </a:solidFill>
        <a:latin typeface="+mn-lt"/>
        <a:ea typeface="+mn-ea"/>
        <a:cs typeface="+mn-cs"/>
      </a:defRPr>
    </a:lvl7pPr>
    <a:lvl8pPr marL="3199794" algn="l" defTabSz="914226" rtl="0" eaLnBrk="1" latinLnBrk="0" hangingPunct="1">
      <a:defRPr sz="1200" kern="1200">
        <a:solidFill>
          <a:schemeClr val="tx1"/>
        </a:solidFill>
        <a:latin typeface="+mn-lt"/>
        <a:ea typeface="+mn-ea"/>
        <a:cs typeface="+mn-cs"/>
      </a:defRPr>
    </a:lvl8pPr>
    <a:lvl9pPr marL="3656907" algn="l" defTabSz="9142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bg-BG"/>
          </a:p>
        </p:txBody>
      </p:sp>
      <p:sp>
        <p:nvSpPr>
          <p:cNvPr id="4" name="Slide Number Placeholder 3"/>
          <p:cNvSpPr>
            <a:spLocks noGrp="1"/>
          </p:cNvSpPr>
          <p:nvPr>
            <p:ph type="sldNum" sz="quarter" idx="10"/>
          </p:nvPr>
        </p:nvSpPr>
        <p:spPr/>
        <p:txBody>
          <a:bodyPr/>
          <a:lstStyle/>
          <a:p>
            <a:fld id="{A1A7855E-F8BE-4BC8-A2BE-2931002BFA5C}" type="slidenum">
              <a:rPr lang="bg-BG" smtClean="0"/>
              <a:pPr/>
              <a:t>1</a:t>
            </a:fld>
            <a:endParaRPr lang="bg-BG"/>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en-GB" dirty="0"/>
          </a:p>
        </p:txBody>
      </p:sp>
      <p:sp>
        <p:nvSpPr>
          <p:cNvPr id="4" name="Контейнер за номер на слайда 3"/>
          <p:cNvSpPr>
            <a:spLocks noGrp="1"/>
          </p:cNvSpPr>
          <p:nvPr>
            <p:ph type="sldNum" sz="quarter" idx="5"/>
          </p:nvPr>
        </p:nvSpPr>
        <p:spPr/>
        <p:txBody>
          <a:bodyPr/>
          <a:lstStyle/>
          <a:p>
            <a:fld id="{A1A7855E-F8BE-4BC8-A2BE-2931002BFA5C}" type="slidenum">
              <a:rPr lang="bg-BG" smtClean="0"/>
              <a:pPr/>
              <a:t>13</a:t>
            </a:fld>
            <a:endParaRPr lang="bg-BG"/>
          </a:p>
        </p:txBody>
      </p:sp>
    </p:spTree>
    <p:extLst>
      <p:ext uri="{BB962C8B-B14F-4D97-AF65-F5344CB8AC3E}">
        <p14:creationId xmlns:p14="http://schemas.microsoft.com/office/powerpoint/2010/main" val="2591658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en-GB" dirty="0"/>
          </a:p>
        </p:txBody>
      </p:sp>
      <p:sp>
        <p:nvSpPr>
          <p:cNvPr id="4" name="Контейнер за номер на слайда 3"/>
          <p:cNvSpPr>
            <a:spLocks noGrp="1"/>
          </p:cNvSpPr>
          <p:nvPr>
            <p:ph type="sldNum" sz="quarter" idx="5"/>
          </p:nvPr>
        </p:nvSpPr>
        <p:spPr/>
        <p:txBody>
          <a:bodyPr/>
          <a:lstStyle/>
          <a:p>
            <a:fld id="{A1A7855E-F8BE-4BC8-A2BE-2931002BFA5C}" type="slidenum">
              <a:rPr lang="bg-BG" smtClean="0"/>
              <a:pPr/>
              <a:t>15</a:t>
            </a:fld>
            <a:endParaRPr lang="bg-BG"/>
          </a:p>
        </p:txBody>
      </p:sp>
    </p:spTree>
    <p:extLst>
      <p:ext uri="{BB962C8B-B14F-4D97-AF65-F5344CB8AC3E}">
        <p14:creationId xmlns:p14="http://schemas.microsoft.com/office/powerpoint/2010/main" val="4061951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en-GB" dirty="0"/>
          </a:p>
        </p:txBody>
      </p:sp>
      <p:sp>
        <p:nvSpPr>
          <p:cNvPr id="4" name="Контейнер за номер на слайда 3"/>
          <p:cNvSpPr>
            <a:spLocks noGrp="1"/>
          </p:cNvSpPr>
          <p:nvPr>
            <p:ph type="sldNum" sz="quarter" idx="5"/>
          </p:nvPr>
        </p:nvSpPr>
        <p:spPr/>
        <p:txBody>
          <a:bodyPr/>
          <a:lstStyle/>
          <a:p>
            <a:fld id="{A1A7855E-F8BE-4BC8-A2BE-2931002BFA5C}" type="slidenum">
              <a:rPr lang="bg-BG" smtClean="0"/>
              <a:pPr/>
              <a:t>16</a:t>
            </a:fld>
            <a:endParaRPr lang="bg-BG"/>
          </a:p>
        </p:txBody>
      </p:sp>
    </p:spTree>
    <p:extLst>
      <p:ext uri="{BB962C8B-B14F-4D97-AF65-F5344CB8AC3E}">
        <p14:creationId xmlns:p14="http://schemas.microsoft.com/office/powerpoint/2010/main" val="2515929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en-GB" dirty="0"/>
          </a:p>
        </p:txBody>
      </p:sp>
      <p:sp>
        <p:nvSpPr>
          <p:cNvPr id="4" name="Контейнер за номер на слайда 3"/>
          <p:cNvSpPr>
            <a:spLocks noGrp="1"/>
          </p:cNvSpPr>
          <p:nvPr>
            <p:ph type="sldNum" sz="quarter" idx="5"/>
          </p:nvPr>
        </p:nvSpPr>
        <p:spPr/>
        <p:txBody>
          <a:bodyPr/>
          <a:lstStyle/>
          <a:p>
            <a:fld id="{A1A7855E-F8BE-4BC8-A2BE-2931002BFA5C}" type="slidenum">
              <a:rPr lang="bg-BG" smtClean="0"/>
              <a:pPr/>
              <a:t>19</a:t>
            </a:fld>
            <a:endParaRPr lang="bg-BG"/>
          </a:p>
        </p:txBody>
      </p:sp>
    </p:spTree>
    <p:extLst>
      <p:ext uri="{BB962C8B-B14F-4D97-AF65-F5344CB8AC3E}">
        <p14:creationId xmlns:p14="http://schemas.microsoft.com/office/powerpoint/2010/main" val="2962047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en-GB" dirty="0"/>
          </a:p>
        </p:txBody>
      </p:sp>
      <p:sp>
        <p:nvSpPr>
          <p:cNvPr id="4" name="Контейнер за номер на слайда 3"/>
          <p:cNvSpPr>
            <a:spLocks noGrp="1"/>
          </p:cNvSpPr>
          <p:nvPr>
            <p:ph type="sldNum" sz="quarter" idx="5"/>
          </p:nvPr>
        </p:nvSpPr>
        <p:spPr/>
        <p:txBody>
          <a:bodyPr/>
          <a:lstStyle/>
          <a:p>
            <a:fld id="{A1A7855E-F8BE-4BC8-A2BE-2931002BFA5C}" type="slidenum">
              <a:rPr lang="bg-BG" smtClean="0"/>
              <a:pPr/>
              <a:t>22</a:t>
            </a:fld>
            <a:endParaRPr lang="bg-BG"/>
          </a:p>
        </p:txBody>
      </p:sp>
    </p:spTree>
    <p:extLst>
      <p:ext uri="{BB962C8B-B14F-4D97-AF65-F5344CB8AC3E}">
        <p14:creationId xmlns:p14="http://schemas.microsoft.com/office/powerpoint/2010/main" val="2497107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en-GB" dirty="0"/>
          </a:p>
        </p:txBody>
      </p:sp>
      <p:sp>
        <p:nvSpPr>
          <p:cNvPr id="4" name="Контейнер за номер на слайда 3"/>
          <p:cNvSpPr>
            <a:spLocks noGrp="1"/>
          </p:cNvSpPr>
          <p:nvPr>
            <p:ph type="sldNum" sz="quarter" idx="5"/>
          </p:nvPr>
        </p:nvSpPr>
        <p:spPr/>
        <p:txBody>
          <a:bodyPr/>
          <a:lstStyle/>
          <a:p>
            <a:fld id="{A1A7855E-F8BE-4BC8-A2BE-2931002BFA5C}" type="slidenum">
              <a:rPr lang="bg-BG" smtClean="0"/>
              <a:pPr/>
              <a:t>23</a:t>
            </a:fld>
            <a:endParaRPr lang="bg-BG"/>
          </a:p>
        </p:txBody>
      </p:sp>
    </p:spTree>
    <p:extLst>
      <p:ext uri="{BB962C8B-B14F-4D97-AF65-F5344CB8AC3E}">
        <p14:creationId xmlns:p14="http://schemas.microsoft.com/office/powerpoint/2010/main" val="2904898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bg-BG"/>
          </a:p>
        </p:txBody>
      </p:sp>
      <p:sp>
        <p:nvSpPr>
          <p:cNvPr id="4" name="Slide Number Placeholder 3"/>
          <p:cNvSpPr>
            <a:spLocks noGrp="1"/>
          </p:cNvSpPr>
          <p:nvPr>
            <p:ph type="sldNum" sz="quarter" idx="10"/>
          </p:nvPr>
        </p:nvSpPr>
        <p:spPr/>
        <p:txBody>
          <a:bodyPr/>
          <a:lstStyle/>
          <a:p>
            <a:fld id="{A1A7855E-F8BE-4BC8-A2BE-2931002BFA5C}" type="slidenum">
              <a:rPr lang="bg-BG" smtClean="0"/>
              <a:pPr/>
              <a:t>30</a:t>
            </a:fld>
            <a:endParaRPr lang="bg-BG"/>
          </a:p>
        </p:txBody>
      </p:sp>
    </p:spTree>
    <p:extLst>
      <p:ext uri="{BB962C8B-B14F-4D97-AF65-F5344CB8AC3E}">
        <p14:creationId xmlns:p14="http://schemas.microsoft.com/office/powerpoint/2010/main" val="1711388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Заглавен слайд">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bg-BG"/>
              <a:t>Редакт. стил загл. образец</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bg-BG"/>
              <a:t>Щракнете, за да редактирате стила на подзаглавието в образеца</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46CAFD07-641B-4AF7-B201-79FBDF2CCC44}" type="datetime1">
              <a:rPr lang="en-US" smtClean="0"/>
              <a:t>12/21/2022</a:t>
            </a:fld>
            <a:endParaRPr lang="bg-BG"/>
          </a:p>
        </p:txBody>
      </p:sp>
      <p:sp>
        <p:nvSpPr>
          <p:cNvPr id="5" name="Footer Placeholder 4"/>
          <p:cNvSpPr>
            <a:spLocks noGrp="1"/>
          </p:cNvSpPr>
          <p:nvPr>
            <p:ph type="ftr" sz="quarter" idx="11"/>
          </p:nvPr>
        </p:nvSpPr>
        <p:spPr>
          <a:xfrm>
            <a:off x="1900237" y="5410202"/>
            <a:ext cx="3843665" cy="365125"/>
          </a:xfrm>
        </p:spPr>
        <p:txBody>
          <a:bodyPr/>
          <a:lstStyle/>
          <a:p>
            <a:r>
              <a:rPr lang="bg-BG"/>
              <a:t>Христо Тончев</a:t>
            </a:r>
          </a:p>
        </p:txBody>
      </p:sp>
      <p:sp>
        <p:nvSpPr>
          <p:cNvPr id="6" name="Slide Number Placeholder 5"/>
          <p:cNvSpPr>
            <a:spLocks noGrp="1"/>
          </p:cNvSpPr>
          <p:nvPr>
            <p:ph type="sldNum" sz="quarter" idx="12"/>
          </p:nvPr>
        </p:nvSpPr>
        <p:spPr>
          <a:xfrm>
            <a:off x="7915603" y="5410200"/>
            <a:ext cx="578317" cy="365125"/>
          </a:xfrm>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898247879"/>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картина с надпис">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bg-BG"/>
              <a:t>Редакт. стил загл. образец</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bg-BG"/>
              <a:t>Щракнете върху иконата, за да добавите картина</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p:txBody>
          <a:bodyPr/>
          <a:lstStyle/>
          <a:p>
            <a:fld id="{46CAFD07-641B-4AF7-B201-79FBDF2CCC44}" type="datetime1">
              <a:rPr lang="en-US" smtClean="0"/>
              <a:t>12/21/2022</a:t>
            </a:fld>
            <a:endParaRPr lang="bg-BG"/>
          </a:p>
        </p:txBody>
      </p:sp>
      <p:sp>
        <p:nvSpPr>
          <p:cNvPr id="6" name="Footer Placeholder 5"/>
          <p:cNvSpPr>
            <a:spLocks noGrp="1"/>
          </p:cNvSpPr>
          <p:nvPr>
            <p:ph type="ftr" sz="quarter" idx="11"/>
          </p:nvPr>
        </p:nvSpPr>
        <p:spPr/>
        <p:txBody>
          <a:bodyPr/>
          <a:lstStyle/>
          <a:p>
            <a:r>
              <a:rPr lang="bg-BG"/>
              <a:t>Христо Тончев</a:t>
            </a:r>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4159772394"/>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лавие и надпис">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bg-BG"/>
              <a:t>Редакт. стил загл. образец</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p:txBody>
          <a:bodyPr/>
          <a:lstStyle/>
          <a:p>
            <a:fld id="{46CAFD07-641B-4AF7-B201-79FBDF2CCC44}" type="datetime1">
              <a:rPr lang="en-US" smtClean="0"/>
              <a:t>12/21/2022</a:t>
            </a:fld>
            <a:endParaRPr lang="bg-BG"/>
          </a:p>
        </p:txBody>
      </p:sp>
      <p:sp>
        <p:nvSpPr>
          <p:cNvPr id="6" name="Footer Placeholder 5"/>
          <p:cNvSpPr>
            <a:spLocks noGrp="1"/>
          </p:cNvSpPr>
          <p:nvPr>
            <p:ph type="ftr" sz="quarter" idx="11"/>
          </p:nvPr>
        </p:nvSpPr>
        <p:spPr/>
        <p:txBody>
          <a:bodyPr/>
          <a:lstStyle/>
          <a:p>
            <a:r>
              <a:rPr lang="bg-BG"/>
              <a:t>Христо Тончев</a:t>
            </a:r>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363373269"/>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 с надпис">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bg-BG"/>
              <a:t>Редакт. стил загл. образец</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p:txBody>
          <a:bodyPr/>
          <a:lstStyle/>
          <a:p>
            <a:fld id="{46CAFD07-641B-4AF7-B201-79FBDF2CCC44}" type="datetime1">
              <a:rPr lang="en-US" smtClean="0"/>
              <a:t>12/21/2022</a:t>
            </a:fld>
            <a:endParaRPr lang="bg-BG"/>
          </a:p>
        </p:txBody>
      </p:sp>
      <p:sp>
        <p:nvSpPr>
          <p:cNvPr id="6" name="Footer Placeholder 5"/>
          <p:cNvSpPr>
            <a:spLocks noGrp="1"/>
          </p:cNvSpPr>
          <p:nvPr>
            <p:ph type="ftr" sz="quarter" idx="11"/>
          </p:nvPr>
        </p:nvSpPr>
        <p:spPr/>
        <p:txBody>
          <a:bodyPr/>
          <a:lstStyle/>
          <a:p>
            <a:r>
              <a:rPr lang="bg-BG"/>
              <a:t>Христо Тончев</a:t>
            </a:r>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222933009"/>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ичка с име">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bg-BG"/>
              <a:t>Редакт. стил загл. образец</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p:txBody>
          <a:bodyPr/>
          <a:lstStyle/>
          <a:p>
            <a:fld id="{46CAFD07-641B-4AF7-B201-79FBDF2CCC44}" type="datetime1">
              <a:rPr lang="en-US" smtClean="0"/>
              <a:t>12/21/2022</a:t>
            </a:fld>
            <a:endParaRPr lang="bg-BG"/>
          </a:p>
        </p:txBody>
      </p:sp>
      <p:sp>
        <p:nvSpPr>
          <p:cNvPr id="6" name="Footer Placeholder 5"/>
          <p:cNvSpPr>
            <a:spLocks noGrp="1"/>
          </p:cNvSpPr>
          <p:nvPr>
            <p:ph type="ftr" sz="quarter" idx="11"/>
          </p:nvPr>
        </p:nvSpPr>
        <p:spPr/>
        <p:txBody>
          <a:bodyPr/>
          <a:lstStyle/>
          <a:p>
            <a:r>
              <a:rPr lang="bg-BG"/>
              <a:t>Христо Тончев</a:t>
            </a:r>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1253757661"/>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колони">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bg-BG"/>
              <a:t>Редакт. стил загл. образец</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3" name="Date Placeholder 2"/>
          <p:cNvSpPr>
            <a:spLocks noGrp="1"/>
          </p:cNvSpPr>
          <p:nvPr>
            <p:ph type="dt" sz="half" idx="10"/>
          </p:nvPr>
        </p:nvSpPr>
        <p:spPr/>
        <p:txBody>
          <a:bodyPr/>
          <a:lstStyle/>
          <a:p>
            <a:fld id="{46CAFD07-641B-4AF7-B201-79FBDF2CCC44}" type="datetime1">
              <a:rPr lang="en-US" smtClean="0"/>
              <a:t>12/21/2022</a:t>
            </a:fld>
            <a:endParaRPr lang="bg-BG"/>
          </a:p>
        </p:txBody>
      </p:sp>
      <p:sp>
        <p:nvSpPr>
          <p:cNvPr id="4" name="Footer Placeholder 3"/>
          <p:cNvSpPr>
            <a:spLocks noGrp="1"/>
          </p:cNvSpPr>
          <p:nvPr>
            <p:ph type="ftr" sz="quarter" idx="11"/>
          </p:nvPr>
        </p:nvSpPr>
        <p:spPr/>
        <p:txBody>
          <a:bodyPr/>
          <a:lstStyle/>
          <a:p>
            <a:r>
              <a:rPr lang="bg-BG"/>
              <a:t>Христо Тончев</a:t>
            </a:r>
          </a:p>
        </p:txBody>
      </p:sp>
      <p:sp>
        <p:nvSpPr>
          <p:cNvPr id="5" name="Slide Number Placeholder 4"/>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1178171142"/>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колони с картини">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bg-BG"/>
              <a:t>Редакт. стил загл. образец</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bg-BG"/>
              <a:t>Щракнете върху иконата, за да добавите картина</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bg-BG"/>
              <a:t>Щракнете върху иконата, за да добавите картина</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bg-BG"/>
              <a:t>Щракнете върху иконата, за да добавите картина</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3" name="Date Placeholder 2"/>
          <p:cNvSpPr>
            <a:spLocks noGrp="1"/>
          </p:cNvSpPr>
          <p:nvPr>
            <p:ph type="dt" sz="half" idx="10"/>
          </p:nvPr>
        </p:nvSpPr>
        <p:spPr/>
        <p:txBody>
          <a:bodyPr/>
          <a:lstStyle/>
          <a:p>
            <a:fld id="{46CAFD07-641B-4AF7-B201-79FBDF2CCC44}" type="datetime1">
              <a:rPr lang="en-US" smtClean="0"/>
              <a:t>12/21/2022</a:t>
            </a:fld>
            <a:endParaRPr lang="bg-BG"/>
          </a:p>
        </p:txBody>
      </p:sp>
      <p:sp>
        <p:nvSpPr>
          <p:cNvPr id="4" name="Footer Placeholder 3"/>
          <p:cNvSpPr>
            <a:spLocks noGrp="1"/>
          </p:cNvSpPr>
          <p:nvPr>
            <p:ph type="ftr" sz="quarter" idx="11"/>
          </p:nvPr>
        </p:nvSpPr>
        <p:spPr/>
        <p:txBody>
          <a:bodyPr/>
          <a:lstStyle>
            <a:lvl1pPr>
              <a:defRPr cap="all" baseline="0"/>
            </a:lvl1pPr>
          </a:lstStyle>
          <a:p>
            <a:r>
              <a:rPr lang="bg-BG"/>
              <a:t>Христо Тончев</a:t>
            </a:r>
          </a:p>
        </p:txBody>
      </p:sp>
      <p:sp>
        <p:nvSpPr>
          <p:cNvPr id="5" name="Slide Number Placeholder 4"/>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98934156"/>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a:t>Редакт. стил загл. образец</a:t>
            </a:r>
            <a:endParaRPr lang="en-US" dirty="0"/>
          </a:p>
        </p:txBody>
      </p:sp>
      <p:sp>
        <p:nvSpPr>
          <p:cNvPr id="3" name="Vertical Text Placeholder 2"/>
          <p:cNvSpPr>
            <a:spLocks noGrp="1"/>
          </p:cNvSpPr>
          <p:nvPr>
            <p:ph type="body" orient="vert" idx="1"/>
          </p:nvPr>
        </p:nvSpPr>
        <p:spPr/>
        <p:txBody>
          <a:bodyPr vert="eaVert" ancho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Date Placeholder 3"/>
          <p:cNvSpPr>
            <a:spLocks noGrp="1"/>
          </p:cNvSpPr>
          <p:nvPr>
            <p:ph type="dt" sz="half" idx="10"/>
          </p:nvPr>
        </p:nvSpPr>
        <p:spPr/>
        <p:txBody>
          <a:bodyPr/>
          <a:lstStyle/>
          <a:p>
            <a:fld id="{46CAFD07-641B-4AF7-B201-79FBDF2CCC44}" type="datetime1">
              <a:rPr lang="en-US" smtClean="0"/>
              <a:t>12/21/2022</a:t>
            </a:fld>
            <a:endParaRPr lang="bg-BG"/>
          </a:p>
        </p:txBody>
      </p:sp>
      <p:sp>
        <p:nvSpPr>
          <p:cNvPr id="5" name="Footer Placeholder 4"/>
          <p:cNvSpPr>
            <a:spLocks noGrp="1"/>
          </p:cNvSpPr>
          <p:nvPr>
            <p:ph type="ftr" sz="quarter" idx="11"/>
          </p:nvPr>
        </p:nvSpPr>
        <p:spPr/>
        <p:txBody>
          <a:bodyPr/>
          <a:lstStyle/>
          <a:p>
            <a:r>
              <a:rPr lang="bg-BG"/>
              <a:t>Христо Тончев</a:t>
            </a:r>
          </a:p>
        </p:txBody>
      </p:sp>
      <p:sp>
        <p:nvSpPr>
          <p:cNvPr id="6" name="Slide Number Placeholder 5"/>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3326648320"/>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bg-BG"/>
              <a:t>Редакт. стил загл. образец</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Date Placeholder 3"/>
          <p:cNvSpPr>
            <a:spLocks noGrp="1"/>
          </p:cNvSpPr>
          <p:nvPr>
            <p:ph type="dt" sz="half" idx="10"/>
          </p:nvPr>
        </p:nvSpPr>
        <p:spPr/>
        <p:txBody>
          <a:bodyPr/>
          <a:lstStyle/>
          <a:p>
            <a:fld id="{46CAFD07-641B-4AF7-B201-79FBDF2CCC44}" type="datetime1">
              <a:rPr lang="en-US" smtClean="0"/>
              <a:t>12/21/2022</a:t>
            </a:fld>
            <a:endParaRPr lang="bg-BG"/>
          </a:p>
        </p:txBody>
      </p:sp>
      <p:sp>
        <p:nvSpPr>
          <p:cNvPr id="5" name="Footer Placeholder 4"/>
          <p:cNvSpPr>
            <a:spLocks noGrp="1"/>
          </p:cNvSpPr>
          <p:nvPr>
            <p:ph type="ftr" sz="quarter" idx="11"/>
          </p:nvPr>
        </p:nvSpPr>
        <p:spPr/>
        <p:txBody>
          <a:bodyPr/>
          <a:lstStyle/>
          <a:p>
            <a:r>
              <a:rPr lang="bg-BG"/>
              <a:t>Христо Тончев</a:t>
            </a:r>
          </a:p>
        </p:txBody>
      </p:sp>
      <p:sp>
        <p:nvSpPr>
          <p:cNvPr id="6" name="Slide Number Placeholder 5"/>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297110474"/>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bg-BG"/>
              <a:t>Редакт. стил загл. образец</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46CAFD07-641B-4AF7-B201-79FBDF2CCC44}" type="datetime1">
              <a:rPr lang="en-US" smtClean="0"/>
              <a:t>12/21/2022</a:t>
            </a:fld>
            <a:endParaRPr lang="bg-BG"/>
          </a:p>
        </p:txBody>
      </p:sp>
      <p:sp>
        <p:nvSpPr>
          <p:cNvPr id="50" name="Footer Placeholder 4"/>
          <p:cNvSpPr>
            <a:spLocks noGrp="1"/>
          </p:cNvSpPr>
          <p:nvPr>
            <p:ph type="ftr" sz="quarter" idx="11"/>
          </p:nvPr>
        </p:nvSpPr>
        <p:spPr>
          <a:xfrm>
            <a:off x="856059" y="5883276"/>
            <a:ext cx="4679482" cy="365125"/>
          </a:xfrm>
        </p:spPr>
        <p:txBody>
          <a:bodyPr/>
          <a:lstStyle/>
          <a:p>
            <a:r>
              <a:rPr lang="bg-BG"/>
              <a:t>Христо Тончев</a:t>
            </a:r>
          </a:p>
        </p:txBody>
      </p:sp>
      <p:sp>
        <p:nvSpPr>
          <p:cNvPr id="51" name="Slide Number Placeholder 5"/>
          <p:cNvSpPr>
            <a:spLocks noGrp="1"/>
          </p:cNvSpPr>
          <p:nvPr>
            <p:ph type="sldNum" sz="quarter" idx="12"/>
          </p:nvPr>
        </p:nvSpPr>
        <p:spPr>
          <a:xfrm>
            <a:off x="7707241" y="5883275"/>
            <a:ext cx="578317" cy="365125"/>
          </a:xfrm>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3754960495"/>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лавка разд.">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bg-BG"/>
              <a:t>Редакт. стил загл. образец</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bg-BG"/>
              <a:t>Щракнете, за да редактирате стиловете на текста в образеца</a:t>
            </a:r>
          </a:p>
        </p:txBody>
      </p:sp>
      <p:sp>
        <p:nvSpPr>
          <p:cNvPr id="4" name="Date Placeholder 3"/>
          <p:cNvSpPr>
            <a:spLocks noGrp="1"/>
          </p:cNvSpPr>
          <p:nvPr>
            <p:ph type="dt" sz="half" idx="10"/>
          </p:nvPr>
        </p:nvSpPr>
        <p:spPr/>
        <p:txBody>
          <a:bodyPr/>
          <a:lstStyle/>
          <a:p>
            <a:fld id="{46CAFD07-641B-4AF7-B201-79FBDF2CCC44}" type="datetime1">
              <a:rPr lang="en-US" smtClean="0"/>
              <a:t>12/21/2022</a:t>
            </a:fld>
            <a:endParaRPr lang="bg-BG"/>
          </a:p>
        </p:txBody>
      </p:sp>
      <p:sp>
        <p:nvSpPr>
          <p:cNvPr id="5" name="Footer Placeholder 4"/>
          <p:cNvSpPr>
            <a:spLocks noGrp="1"/>
          </p:cNvSpPr>
          <p:nvPr>
            <p:ph type="ftr" sz="quarter" idx="11"/>
          </p:nvPr>
        </p:nvSpPr>
        <p:spPr/>
        <p:txBody>
          <a:bodyPr/>
          <a:lstStyle/>
          <a:p>
            <a:r>
              <a:rPr lang="bg-BG"/>
              <a:t>Христо Тончев</a:t>
            </a:r>
          </a:p>
        </p:txBody>
      </p:sp>
      <p:sp>
        <p:nvSpPr>
          <p:cNvPr id="6" name="Slide Number Placeholder 5"/>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1181894024"/>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a:t>Редакт. стил загл. образец</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5" name="Date Placeholder 4"/>
          <p:cNvSpPr>
            <a:spLocks noGrp="1"/>
          </p:cNvSpPr>
          <p:nvPr>
            <p:ph type="dt" sz="half" idx="10"/>
          </p:nvPr>
        </p:nvSpPr>
        <p:spPr/>
        <p:txBody>
          <a:bodyPr/>
          <a:lstStyle/>
          <a:p>
            <a:fld id="{46CAFD07-641B-4AF7-B201-79FBDF2CCC44}" type="datetime1">
              <a:rPr lang="en-US" smtClean="0"/>
              <a:t>12/21/2022</a:t>
            </a:fld>
            <a:endParaRPr lang="bg-BG"/>
          </a:p>
        </p:txBody>
      </p:sp>
      <p:sp>
        <p:nvSpPr>
          <p:cNvPr id="6" name="Footer Placeholder 5"/>
          <p:cNvSpPr>
            <a:spLocks noGrp="1"/>
          </p:cNvSpPr>
          <p:nvPr>
            <p:ph type="ftr" sz="quarter" idx="11"/>
          </p:nvPr>
        </p:nvSpPr>
        <p:spPr/>
        <p:txBody>
          <a:bodyPr/>
          <a:lstStyle/>
          <a:p>
            <a:r>
              <a:rPr lang="bg-BG"/>
              <a:t>Христо Тончев</a:t>
            </a:r>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532708711"/>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bg-BG"/>
              <a:t>Редакт. стил загл. образец</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4" name="Content Placeholder 3"/>
          <p:cNvSpPr>
            <a:spLocks noGrp="1"/>
          </p:cNvSpPr>
          <p:nvPr>
            <p:ph sz="half" idx="2"/>
          </p:nvPr>
        </p:nvSpPr>
        <p:spPr>
          <a:xfrm>
            <a:off x="856058" y="3073398"/>
            <a:ext cx="3658793" cy="2717801"/>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6" name="Content Placeholder 5"/>
          <p:cNvSpPr>
            <a:spLocks noGrp="1"/>
          </p:cNvSpPr>
          <p:nvPr>
            <p:ph sz="quarter" idx="4"/>
          </p:nvPr>
        </p:nvSpPr>
        <p:spPr>
          <a:xfrm>
            <a:off x="4629150" y="3073398"/>
            <a:ext cx="3656408" cy="2717801"/>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7" name="Date Placeholder 6"/>
          <p:cNvSpPr>
            <a:spLocks noGrp="1"/>
          </p:cNvSpPr>
          <p:nvPr>
            <p:ph type="dt" sz="half" idx="10"/>
          </p:nvPr>
        </p:nvSpPr>
        <p:spPr/>
        <p:txBody>
          <a:bodyPr/>
          <a:lstStyle/>
          <a:p>
            <a:fld id="{46CAFD07-641B-4AF7-B201-79FBDF2CCC44}" type="datetime1">
              <a:rPr lang="en-US" smtClean="0"/>
              <a:t>12/21/2022</a:t>
            </a:fld>
            <a:endParaRPr lang="bg-BG"/>
          </a:p>
        </p:txBody>
      </p:sp>
      <p:sp>
        <p:nvSpPr>
          <p:cNvPr id="8" name="Footer Placeholder 7"/>
          <p:cNvSpPr>
            <a:spLocks noGrp="1"/>
          </p:cNvSpPr>
          <p:nvPr>
            <p:ph type="ftr" sz="quarter" idx="11"/>
          </p:nvPr>
        </p:nvSpPr>
        <p:spPr/>
        <p:txBody>
          <a:bodyPr/>
          <a:lstStyle/>
          <a:p>
            <a:r>
              <a:rPr lang="bg-BG"/>
              <a:t>Христо Тончев</a:t>
            </a:r>
          </a:p>
        </p:txBody>
      </p:sp>
      <p:sp>
        <p:nvSpPr>
          <p:cNvPr id="9" name="Slide Number Placeholder 8"/>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2457350138"/>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a:t>Редакт. стил загл. образец</a:t>
            </a:r>
            <a:endParaRPr lang="en-US" dirty="0"/>
          </a:p>
        </p:txBody>
      </p:sp>
      <p:sp>
        <p:nvSpPr>
          <p:cNvPr id="3" name="Date Placeholder 2"/>
          <p:cNvSpPr>
            <a:spLocks noGrp="1"/>
          </p:cNvSpPr>
          <p:nvPr>
            <p:ph type="dt" sz="half" idx="10"/>
          </p:nvPr>
        </p:nvSpPr>
        <p:spPr/>
        <p:txBody>
          <a:bodyPr/>
          <a:lstStyle/>
          <a:p>
            <a:fld id="{46CAFD07-641B-4AF7-B201-79FBDF2CCC44}" type="datetime1">
              <a:rPr lang="en-US" smtClean="0"/>
              <a:t>12/21/2022</a:t>
            </a:fld>
            <a:endParaRPr lang="bg-BG"/>
          </a:p>
        </p:txBody>
      </p:sp>
      <p:sp>
        <p:nvSpPr>
          <p:cNvPr id="4" name="Footer Placeholder 3"/>
          <p:cNvSpPr>
            <a:spLocks noGrp="1"/>
          </p:cNvSpPr>
          <p:nvPr>
            <p:ph type="ftr" sz="quarter" idx="11"/>
          </p:nvPr>
        </p:nvSpPr>
        <p:spPr/>
        <p:txBody>
          <a:bodyPr/>
          <a:lstStyle/>
          <a:p>
            <a:r>
              <a:rPr lang="bg-BG"/>
              <a:t>Христо Тончев</a:t>
            </a:r>
          </a:p>
        </p:txBody>
      </p:sp>
      <p:sp>
        <p:nvSpPr>
          <p:cNvPr id="5" name="Slide Number Placeholder 4"/>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2110652027"/>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CAFD07-641B-4AF7-B201-79FBDF2CCC44}" type="datetime1">
              <a:rPr lang="en-US" smtClean="0"/>
              <a:t>12/21/2022</a:t>
            </a:fld>
            <a:endParaRPr lang="bg-BG"/>
          </a:p>
        </p:txBody>
      </p:sp>
      <p:sp>
        <p:nvSpPr>
          <p:cNvPr id="3" name="Footer Placeholder 2"/>
          <p:cNvSpPr>
            <a:spLocks noGrp="1"/>
          </p:cNvSpPr>
          <p:nvPr>
            <p:ph type="ftr" sz="quarter" idx="11"/>
          </p:nvPr>
        </p:nvSpPr>
        <p:spPr/>
        <p:txBody>
          <a:bodyPr/>
          <a:lstStyle/>
          <a:p>
            <a:r>
              <a:rPr lang="bg-BG"/>
              <a:t>Христо Тончев</a:t>
            </a:r>
          </a:p>
        </p:txBody>
      </p:sp>
      <p:sp>
        <p:nvSpPr>
          <p:cNvPr id="4" name="Slide Number Placeholder 3"/>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1483992299"/>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Съдържание с надпис">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bg-BG"/>
              <a:t>Редакт. стил загл. образец</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p:txBody>
          <a:bodyPr/>
          <a:lstStyle/>
          <a:p>
            <a:fld id="{46CAFD07-641B-4AF7-B201-79FBDF2CCC44}" type="datetime1">
              <a:rPr lang="en-US" smtClean="0"/>
              <a:t>12/21/2022</a:t>
            </a:fld>
            <a:endParaRPr lang="bg-BG"/>
          </a:p>
        </p:txBody>
      </p:sp>
      <p:sp>
        <p:nvSpPr>
          <p:cNvPr id="6" name="Footer Placeholder 5"/>
          <p:cNvSpPr>
            <a:spLocks noGrp="1"/>
          </p:cNvSpPr>
          <p:nvPr>
            <p:ph type="ftr" sz="quarter" idx="11"/>
          </p:nvPr>
        </p:nvSpPr>
        <p:spPr/>
        <p:txBody>
          <a:bodyPr/>
          <a:lstStyle/>
          <a:p>
            <a:r>
              <a:rPr lang="bg-BG"/>
              <a:t>Христо Тончев</a:t>
            </a:r>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52934302"/>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bg-BG"/>
              <a:t>Редакт. стил загл. образец</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bg-BG"/>
              <a:t>Щракнете върху иконата, за да добавите картина</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p:txBody>
          <a:bodyPr/>
          <a:lstStyle/>
          <a:p>
            <a:fld id="{46CAFD07-641B-4AF7-B201-79FBDF2CCC44}" type="datetime1">
              <a:rPr lang="en-US" smtClean="0"/>
              <a:t>12/21/2022</a:t>
            </a:fld>
            <a:endParaRPr lang="bg-BG"/>
          </a:p>
        </p:txBody>
      </p:sp>
      <p:sp>
        <p:nvSpPr>
          <p:cNvPr id="6" name="Footer Placeholder 5"/>
          <p:cNvSpPr>
            <a:spLocks noGrp="1"/>
          </p:cNvSpPr>
          <p:nvPr>
            <p:ph type="ftr" sz="quarter" idx="11"/>
          </p:nvPr>
        </p:nvSpPr>
        <p:spPr/>
        <p:txBody>
          <a:bodyPr/>
          <a:lstStyle/>
          <a:p>
            <a:r>
              <a:rPr lang="bg-BG"/>
              <a:t>Христо Тончев</a:t>
            </a:r>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598643359"/>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6CAFD07-641B-4AF7-B201-79FBDF2CCC44}" type="datetime1">
              <a:rPr lang="en-US" smtClean="0"/>
              <a:t>12/21/2022</a:t>
            </a:fld>
            <a:endParaRPr lang="bg-BG"/>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bg-BG"/>
              <a:t>Христо Тончев</a:t>
            </a:r>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66D7441-A661-464A-8616-59533B53E3BB}" type="slidenum">
              <a:rPr lang="bg-BG" smtClean="0"/>
              <a:pPr/>
              <a:t>‹#›</a:t>
            </a:fld>
            <a:endParaRPr lang="bg-BG"/>
          </a:p>
        </p:txBody>
      </p:sp>
    </p:spTree>
    <p:extLst>
      <p:ext uri="{BB962C8B-B14F-4D97-AF65-F5344CB8AC3E}">
        <p14:creationId xmlns:p14="http://schemas.microsoft.com/office/powerpoint/2010/main" val="1110174416"/>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hf hdr="0"/>
  <p:txStyles>
    <p:title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17/06/relationships/model3d" Target="../media/model3d14.glb"/><Relationship Id="rId7" Type="http://schemas.openxmlformats.org/officeDocument/2006/relationships/image" Target="../media/image23.png"/><Relationship Id="rId2" Type="http://schemas.openxmlformats.org/officeDocument/2006/relationships/image" Target="../media/image210.png"/><Relationship Id="rId1" Type="http://schemas.openxmlformats.org/officeDocument/2006/relationships/slideLayout" Target="../slideLayouts/slideLayout2.xml"/><Relationship Id="rId6" Type="http://schemas.microsoft.com/office/2017/06/relationships/model3d" Target="../media/model3d6.glb"/><Relationship Id="rId5" Type="http://schemas.openxmlformats.org/officeDocument/2006/relationships/image" Target="../media/image22.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26.png"/><Relationship Id="rId18" Type="http://schemas.openxmlformats.org/officeDocument/2006/relationships/image" Target="../media/image30.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video" Target="../media/media1.mp4"/><Relationship Id="rId16" Type="http://schemas.openxmlformats.org/officeDocument/2006/relationships/image" Target="../media/image28.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24.png"/><Relationship Id="rId5" Type="http://schemas.microsoft.com/office/2007/relationships/media" Target="../media/media3.mp4"/><Relationship Id="rId15" Type="http://schemas.openxmlformats.org/officeDocument/2006/relationships/image" Target="../media/image27.png"/><Relationship Id="rId10" Type="http://schemas.openxmlformats.org/officeDocument/2006/relationships/notesSlide" Target="../notesSlides/notesSlide3.xml"/><Relationship Id="rId4" Type="http://schemas.openxmlformats.org/officeDocument/2006/relationships/video" Target="../media/media2.mp4"/><Relationship Id="rId9" Type="http://schemas.openxmlformats.org/officeDocument/2006/relationships/slideLayout" Target="../slideLayouts/slideLayout2.xml"/><Relationship Id="rId14" Type="http://schemas.openxmlformats.org/officeDocument/2006/relationships/image" Target="../media/image261.png"/></Relationships>
</file>

<file path=ppt/slides/_rels/slide16.xml.rels><?xml version="1.0" encoding="UTF-8" standalone="yes"?>
<Relationships xmlns="http://schemas.openxmlformats.org/package/2006/relationships"><Relationship Id="rId8" Type="http://schemas.openxmlformats.org/officeDocument/2006/relationships/video" Target="../media/media8.mp4"/><Relationship Id="rId13" Type="http://schemas.openxmlformats.org/officeDocument/2006/relationships/image" Target="../media/image33.png"/><Relationship Id="rId18" Type="http://schemas.openxmlformats.org/officeDocument/2006/relationships/image" Target="../media/image38.png"/><Relationship Id="rId3" Type="http://schemas.microsoft.com/office/2007/relationships/media" Target="../media/media6.mp4"/><Relationship Id="rId7" Type="http://schemas.microsoft.com/office/2007/relationships/media" Target="../media/media8.mp4"/><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video" Target="../media/media5.mp4"/><Relationship Id="rId16" Type="http://schemas.openxmlformats.org/officeDocument/2006/relationships/image" Target="../media/image36.png"/><Relationship Id="rId1" Type="http://schemas.microsoft.com/office/2007/relationships/media" Target="../media/media5.mp4"/><Relationship Id="rId6" Type="http://schemas.openxmlformats.org/officeDocument/2006/relationships/video" Target="../media/media7.mp4"/><Relationship Id="rId11" Type="http://schemas.openxmlformats.org/officeDocument/2006/relationships/image" Target="../media/image31.png"/><Relationship Id="rId5" Type="http://schemas.microsoft.com/office/2007/relationships/media" Target="../media/media7.mp4"/><Relationship Id="rId15" Type="http://schemas.openxmlformats.org/officeDocument/2006/relationships/image" Target="../media/image35.png"/><Relationship Id="rId10" Type="http://schemas.openxmlformats.org/officeDocument/2006/relationships/notesSlide" Target="../notesSlides/notesSlide4.xml"/><Relationship Id="rId4" Type="http://schemas.openxmlformats.org/officeDocument/2006/relationships/video" Target="../media/media6.mp4"/><Relationship Id="rId9" Type="http://schemas.openxmlformats.org/officeDocument/2006/relationships/slideLayout" Target="../slideLayouts/slideLayout2.xml"/><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0.png"/><Relationship Id="rId3" Type="http://schemas.microsoft.com/office/2017/06/relationships/model3d" Target="../media/model3d1.glb"/><Relationship Id="rId7" Type="http://schemas.openxmlformats.org/officeDocument/2006/relationships/image" Target="../media/image8.png"/><Relationship Id="rId12" Type="http://schemas.microsoft.com/office/2017/06/relationships/model3d" Target="../media/model3d4.glb"/><Relationship Id="rId2" Type="http://schemas.openxmlformats.org/officeDocument/2006/relationships/image" Target="../media/image58.png"/><Relationship Id="rId1" Type="http://schemas.openxmlformats.org/officeDocument/2006/relationships/slideLayout" Target="../slideLayouts/slideLayout2.xml"/><Relationship Id="rId6" Type="http://schemas.microsoft.com/office/2017/06/relationships/model3d" Target="../media/model3d2.glb"/><Relationship Id="rId11"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7.png"/><Relationship Id="rId9" Type="http://schemas.microsoft.com/office/2017/06/relationships/model3d" Target="../media/model3d3.glb"/><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7/06/relationships/model3d" Target="../media/model3d5.glb"/><Relationship Id="rId2" Type="http://schemas.openxmlformats.org/officeDocument/2006/relationships/image" Target="../media/image57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17/06/relationships/model3d" Target="../media/model3d8.glb"/><Relationship Id="rId13" Type="http://schemas.openxmlformats.org/officeDocument/2006/relationships/image" Target="../media/image10.png"/><Relationship Id="rId18" Type="http://schemas.openxmlformats.org/officeDocument/2006/relationships/image" Target="../media/image18.png"/><Relationship Id="rId26" Type="http://schemas.microsoft.com/office/2017/06/relationships/model3d" Target="../media/model3d13.glb"/><Relationship Id="rId3" Type="http://schemas.openxmlformats.org/officeDocument/2006/relationships/image" Target="../media/image14.png"/><Relationship Id="rId21" Type="http://schemas.openxmlformats.org/officeDocument/2006/relationships/image" Target="../media/image19.png"/><Relationship Id="rId7" Type="http://schemas.openxmlformats.org/officeDocument/2006/relationships/image" Target="../media/image15.png"/><Relationship Id="rId12" Type="http://schemas.openxmlformats.org/officeDocument/2006/relationships/image" Target="../media/image10.png"/><Relationship Id="rId17" Type="http://schemas.microsoft.com/office/2017/06/relationships/model3d" Target="../media/model3d10.glb"/><Relationship Id="rId25" Type="http://schemas.openxmlformats.org/officeDocument/2006/relationships/image" Target="../media/image20.png"/><Relationship Id="rId2" Type="http://schemas.microsoft.com/office/2017/06/relationships/model3d" Target="../media/model3d6.glb"/><Relationship Id="rId16" Type="http://schemas.openxmlformats.org/officeDocument/2006/relationships/image" Target="../media/image17.png"/><Relationship Id="rId20" Type="http://schemas.microsoft.com/office/2017/06/relationships/model3d" Target="../media/model3d11.glb"/><Relationship Id="rId1" Type="http://schemas.openxmlformats.org/officeDocument/2006/relationships/slideLayout" Target="../slideLayouts/slideLayout2.xml"/><Relationship Id="rId6" Type="http://schemas.openxmlformats.org/officeDocument/2006/relationships/image" Target="../media/image15.png"/><Relationship Id="rId11" Type="http://schemas.microsoft.com/office/2017/06/relationships/model3d" Target="../media/model3d4.glb"/><Relationship Id="rId24" Type="http://schemas.openxmlformats.org/officeDocument/2006/relationships/image" Target="../media/image20.png"/><Relationship Id="rId5" Type="http://schemas.microsoft.com/office/2017/06/relationships/model3d" Target="../media/model3d7.glb"/><Relationship Id="rId15" Type="http://schemas.openxmlformats.org/officeDocument/2006/relationships/image" Target="../media/image17.png"/><Relationship Id="rId23" Type="http://schemas.microsoft.com/office/2017/06/relationships/model3d" Target="../media/model3d12.glb"/><Relationship Id="rId28"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6.png"/><Relationship Id="rId14" Type="http://schemas.microsoft.com/office/2017/06/relationships/model3d" Target="../media/model3d9.glb"/><Relationship Id="rId22" Type="http://schemas.openxmlformats.org/officeDocument/2006/relationships/image" Target="../media/image19.png"/><Relationship Id="rId27"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8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42573" y="1758928"/>
            <a:ext cx="8092907" cy="1440160"/>
          </a:xfrm>
        </p:spPr>
        <p:txBody>
          <a:bodyPr>
            <a:normAutofit/>
          </a:bodyPr>
          <a:lstStyle/>
          <a:p>
            <a:pPr algn="ctr"/>
            <a:r>
              <a:rPr lang="en-GB" dirty="0">
                <a:solidFill>
                  <a:schemeClr val="bg1"/>
                </a:solidFill>
              </a:rPr>
              <a:t>Quantum Random Walk Applications</a:t>
            </a:r>
            <a:endParaRPr lang="bg-BG" dirty="0">
              <a:solidFill>
                <a:schemeClr val="bg1"/>
              </a:solidFill>
            </a:endParaRPr>
          </a:p>
        </p:txBody>
      </p:sp>
      <p:sp>
        <p:nvSpPr>
          <p:cNvPr id="11" name="Title 1"/>
          <p:cNvSpPr txBox="1">
            <a:spLocks/>
          </p:cNvSpPr>
          <p:nvPr/>
        </p:nvSpPr>
        <p:spPr>
          <a:xfrm>
            <a:off x="3044198" y="3054249"/>
            <a:ext cx="3370338" cy="604664"/>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p>
            <a:pPr lvl="0" algn="ctr" defTabSz="914400">
              <a:spcBef>
                <a:spcPct val="0"/>
              </a:spcBef>
              <a:defRPr/>
            </a:pPr>
            <a:r>
              <a:rPr lang="af-ZA" sz="3600" b="1" i="1" u="sng" dirty="0">
                <a:solidFill>
                  <a:srgbClr val="FFF52D"/>
                </a:solidFill>
                <a:effectLst>
                  <a:outerShdw blurRad="38100" dist="25400" dir="5400000" algn="tl" rotWithShape="0">
                    <a:srgbClr val="000000">
                      <a:alpha val="43000"/>
                    </a:srgbClr>
                  </a:outerShdw>
                </a:effectLst>
                <a:latin typeface="Times New Roman" panose="02020603050405020304" pitchFamily="18" charset="0"/>
                <a:ea typeface="+mj-ea"/>
                <a:cs typeface="Times New Roman" panose="02020603050405020304" pitchFamily="18" charset="0"/>
              </a:rPr>
              <a:t>H.</a:t>
            </a:r>
            <a:r>
              <a:rPr lang="en-US" sz="3600" b="1" i="1" u="sng" dirty="0">
                <a:solidFill>
                  <a:srgbClr val="FFF52D"/>
                </a:solidFill>
                <a:effectLst>
                  <a:outerShdw blurRad="38100" dist="25400" dir="5400000" algn="tl" rotWithShape="0">
                    <a:srgbClr val="000000">
                      <a:alpha val="43000"/>
                    </a:srgbClr>
                  </a:outerShdw>
                </a:effectLst>
                <a:latin typeface="Times New Roman" panose="02020603050405020304" pitchFamily="18" charset="0"/>
                <a:ea typeface="+mj-ea"/>
                <a:cs typeface="Times New Roman" panose="02020603050405020304" pitchFamily="18" charset="0"/>
              </a:rPr>
              <a:t> </a:t>
            </a:r>
            <a:r>
              <a:rPr lang="en-US" sz="3600" b="1" i="1" u="sng" dirty="0" err="1">
                <a:solidFill>
                  <a:srgbClr val="FFF52D"/>
                </a:solidFill>
                <a:effectLst>
                  <a:outerShdw blurRad="38100" dist="25400" dir="5400000" algn="tl" rotWithShape="0">
                    <a:srgbClr val="000000">
                      <a:alpha val="43000"/>
                    </a:srgbClr>
                  </a:outerShdw>
                </a:effectLst>
                <a:latin typeface="Times New Roman" panose="02020603050405020304" pitchFamily="18" charset="0"/>
                <a:ea typeface="+mj-ea"/>
                <a:cs typeface="Times New Roman" panose="02020603050405020304" pitchFamily="18" charset="0"/>
              </a:rPr>
              <a:t>Tonchev</a:t>
            </a:r>
            <a:endParaRPr kumimoji="0" lang="bg-BG" sz="3600" b="1" i="1" strike="noStrike" kern="1200" cap="none" spc="0" normalizeH="0" baseline="0" noProof="0" dirty="0">
              <a:ln>
                <a:noFill/>
              </a:ln>
              <a:solidFill>
                <a:srgbClr val="FFF52D"/>
              </a:solidFill>
              <a:effectLst>
                <a:outerShdw blurRad="38100" dist="25400" dir="5400000" algn="tl" rotWithShape="0">
                  <a:srgbClr val="000000">
                    <a:alpha val="43000"/>
                  </a:srgbClr>
                </a:outerShdw>
              </a:effectLst>
              <a:uLnTx/>
              <a:uFillTx/>
              <a:latin typeface="Times New Roman" panose="02020603050405020304" pitchFamily="18" charset="0"/>
              <a:ea typeface="+mj-ea"/>
              <a:cs typeface="Times New Roman" panose="02020603050405020304" pitchFamily="18" charset="0"/>
            </a:endParaRPr>
          </a:p>
        </p:txBody>
      </p:sp>
      <p:pic>
        <p:nvPicPr>
          <p:cNvPr id="5" name="Picture 4">
            <a:extLst>
              <a:ext uri="{FF2B5EF4-FFF2-40B4-BE49-F238E27FC236}">
                <a16:creationId xmlns:a16="http://schemas.microsoft.com/office/drawing/2014/main" id="{F7EB4CF8-A265-4AC9-A276-5B56898EC4FF}"/>
              </a:ext>
            </a:extLst>
          </p:cNvPr>
          <p:cNvPicPr>
            <a:picLocks noChangeAspect="1"/>
          </p:cNvPicPr>
          <p:nvPr/>
        </p:nvPicPr>
        <p:blipFill>
          <a:blip r:embed="rId4"/>
          <a:stretch>
            <a:fillRect/>
          </a:stretch>
        </p:blipFill>
        <p:spPr>
          <a:xfrm>
            <a:off x="89264" y="105876"/>
            <a:ext cx="1440160" cy="1440160"/>
          </a:xfrm>
          <a:prstGeom prst="rect">
            <a:avLst/>
          </a:prstGeom>
        </p:spPr>
      </p:pic>
      <p:pic>
        <p:nvPicPr>
          <p:cNvPr id="7" name="Picture 6">
            <a:extLst>
              <a:ext uri="{FF2B5EF4-FFF2-40B4-BE49-F238E27FC236}">
                <a16:creationId xmlns:a16="http://schemas.microsoft.com/office/drawing/2014/main" id="{D5D2C1DA-2CF8-4A1B-AAF2-3165FF298D00}"/>
              </a:ext>
            </a:extLst>
          </p:cNvPr>
          <p:cNvPicPr>
            <a:picLocks noChangeAspect="1"/>
          </p:cNvPicPr>
          <p:nvPr/>
        </p:nvPicPr>
        <p:blipFill>
          <a:blip r:embed="rId5"/>
          <a:stretch>
            <a:fillRect/>
          </a:stretch>
        </p:blipFill>
        <p:spPr>
          <a:xfrm>
            <a:off x="143669" y="5477046"/>
            <a:ext cx="1439837" cy="1275078"/>
          </a:xfrm>
          <a:prstGeom prst="rect">
            <a:avLst/>
          </a:prstGeom>
        </p:spPr>
      </p:pic>
      <p:pic>
        <p:nvPicPr>
          <p:cNvPr id="8" name="Picture 7">
            <a:extLst>
              <a:ext uri="{FF2B5EF4-FFF2-40B4-BE49-F238E27FC236}">
                <a16:creationId xmlns:a16="http://schemas.microsoft.com/office/drawing/2014/main" id="{A9916808-F5CA-4304-9FFA-B4FB736D18B7}"/>
              </a:ext>
            </a:extLst>
          </p:cNvPr>
          <p:cNvPicPr>
            <a:picLocks noChangeAspect="1"/>
          </p:cNvPicPr>
          <p:nvPr/>
        </p:nvPicPr>
        <p:blipFill>
          <a:blip r:embed="rId5"/>
          <a:stretch>
            <a:fillRect/>
          </a:stretch>
        </p:blipFill>
        <p:spPr>
          <a:xfrm>
            <a:off x="7595643" y="5503339"/>
            <a:ext cx="1439837" cy="1275078"/>
          </a:xfrm>
          <a:prstGeom prst="rect">
            <a:avLst/>
          </a:prstGeom>
        </p:spPr>
      </p:pic>
      <p:pic>
        <p:nvPicPr>
          <p:cNvPr id="6" name="Picture 5">
            <a:extLst>
              <a:ext uri="{FF2B5EF4-FFF2-40B4-BE49-F238E27FC236}">
                <a16:creationId xmlns:a16="http://schemas.microsoft.com/office/drawing/2014/main" id="{EB28B163-DDE2-48AF-957C-E7D8F76026DC}"/>
              </a:ext>
            </a:extLst>
          </p:cNvPr>
          <p:cNvPicPr>
            <a:picLocks noChangeAspect="1"/>
          </p:cNvPicPr>
          <p:nvPr/>
        </p:nvPicPr>
        <p:blipFill>
          <a:blip r:embed="rId6"/>
          <a:stretch>
            <a:fillRect/>
          </a:stretch>
        </p:blipFill>
        <p:spPr>
          <a:xfrm>
            <a:off x="7711505" y="105876"/>
            <a:ext cx="1323975" cy="1323975"/>
          </a:xfrm>
          <a:prstGeom prst="rect">
            <a:avLst/>
          </a:prstGeom>
        </p:spPr>
      </p:pic>
      <p:sp>
        <p:nvSpPr>
          <p:cNvPr id="12" name="Date Placeholder 12">
            <a:extLst>
              <a:ext uri="{FF2B5EF4-FFF2-40B4-BE49-F238E27FC236}">
                <a16:creationId xmlns:a16="http://schemas.microsoft.com/office/drawing/2014/main" id="{D6976C27-0D88-A83C-1903-2AF1A89AC247}"/>
              </a:ext>
            </a:extLst>
          </p:cNvPr>
          <p:cNvSpPr txBox="1">
            <a:spLocks/>
          </p:cNvSpPr>
          <p:nvPr/>
        </p:nvSpPr>
        <p:spPr>
          <a:xfrm>
            <a:off x="3491880" y="6042349"/>
            <a:ext cx="2808312" cy="604664"/>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3200" smtClean="0"/>
              <a:pPr/>
              <a:t>21.12.2022 г.</a:t>
            </a:fld>
            <a:endParaRPr lang="bg-BG" sz="3200" dirty="0"/>
          </a:p>
        </p:txBody>
      </p:sp>
      <p:sp>
        <p:nvSpPr>
          <p:cNvPr id="15" name="Rectangle 38">
            <a:extLst>
              <a:ext uri="{FF2B5EF4-FFF2-40B4-BE49-F238E27FC236}">
                <a16:creationId xmlns:a16="http://schemas.microsoft.com/office/drawing/2014/main" id="{9E4DE0E8-E212-EC33-983E-7A590D3ED21B}"/>
              </a:ext>
            </a:extLst>
          </p:cNvPr>
          <p:cNvSpPr/>
          <p:nvPr/>
        </p:nvSpPr>
        <p:spPr>
          <a:xfrm>
            <a:off x="837945" y="3719128"/>
            <a:ext cx="7588851" cy="461665"/>
          </a:xfrm>
          <a:prstGeom prst="rect">
            <a:avLst/>
          </a:prstGeom>
        </p:spPr>
        <p:txBody>
          <a:bodyPr wrap="square">
            <a:spAutoFit/>
          </a:bodyPr>
          <a:lstStyle/>
          <a:p>
            <a:pPr algn="ctr"/>
            <a:r>
              <a:rPr lang="en-GB" sz="2400" dirty="0">
                <a:highlight>
                  <a:srgbClr val="FFFF00"/>
                </a:highlight>
                <a:latin typeface="Times New Roman Cyr" pitchFamily="18" charset="0"/>
                <a:cs typeface="Times New Roman Cyr" pitchFamily="18" charset="0"/>
              </a:rPr>
              <a:t>Institute for Nuclear Research and Nuclear Energy, BAS</a:t>
            </a:r>
          </a:p>
        </p:txBody>
      </p:sp>
      <p:sp>
        <p:nvSpPr>
          <p:cNvPr id="16" name="Rectangle 38">
            <a:extLst>
              <a:ext uri="{FF2B5EF4-FFF2-40B4-BE49-F238E27FC236}">
                <a16:creationId xmlns:a16="http://schemas.microsoft.com/office/drawing/2014/main" id="{69E2818B-E2A0-A072-F607-83D1148EB574}"/>
              </a:ext>
            </a:extLst>
          </p:cNvPr>
          <p:cNvSpPr/>
          <p:nvPr/>
        </p:nvSpPr>
        <p:spPr>
          <a:xfrm>
            <a:off x="1210788" y="4231903"/>
            <a:ext cx="7092788" cy="461665"/>
          </a:xfrm>
          <a:prstGeom prst="rect">
            <a:avLst/>
          </a:prstGeom>
        </p:spPr>
        <p:txBody>
          <a:bodyPr wrap="square">
            <a:spAutoFit/>
          </a:bodyPr>
          <a:lstStyle/>
          <a:p>
            <a:pPr algn="ctr"/>
            <a:r>
              <a:rPr lang="en-GB" sz="2400" dirty="0">
                <a:highlight>
                  <a:srgbClr val="FFFF00"/>
                </a:highlight>
                <a:latin typeface="Times New Roman Cyr" pitchFamily="18" charset="0"/>
                <a:cs typeface="Times New Roman Cyr" pitchFamily="18" charset="0"/>
              </a:rPr>
              <a:t>Institute of Solid State Physics, BAS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878A5173-7556-63D8-3BB6-7B35B4210F7A}"/>
              </a:ext>
            </a:extLst>
          </p:cNvPr>
          <p:cNvSpPr txBox="1">
            <a:spLocks/>
          </p:cNvSpPr>
          <p:nvPr/>
        </p:nvSpPr>
        <p:spPr>
          <a:xfrm>
            <a:off x="7668344" y="6309320"/>
            <a:ext cx="578317"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6D7441-A661-464A-8616-59533B53E3BB}" type="slidenum">
              <a:rPr lang="bg-BG" sz="2400" smtClean="0"/>
              <a:pPr/>
              <a:t>10</a:t>
            </a:fld>
            <a:endParaRPr lang="bg-BG" sz="2400" dirty="0"/>
          </a:p>
        </p:txBody>
      </p:sp>
      <p:sp>
        <p:nvSpPr>
          <p:cNvPr id="16" name="Date Placeholder 12">
            <a:extLst>
              <a:ext uri="{FF2B5EF4-FFF2-40B4-BE49-F238E27FC236}">
                <a16:creationId xmlns:a16="http://schemas.microsoft.com/office/drawing/2014/main" id="{84CB169C-CE20-C4B3-0A96-D8DCD8C5FF31}"/>
              </a:ext>
            </a:extLst>
          </p:cNvPr>
          <p:cNvSpPr txBox="1">
            <a:spLocks/>
          </p:cNvSpPr>
          <p:nvPr/>
        </p:nvSpPr>
        <p:spPr>
          <a:xfrm>
            <a:off x="897339" y="6411127"/>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7" name="Текстово поле 16">
            <a:extLst>
              <a:ext uri="{FF2B5EF4-FFF2-40B4-BE49-F238E27FC236}">
                <a16:creationId xmlns:a16="http://schemas.microsoft.com/office/drawing/2014/main" id="{3F3A2D39-D684-0E0E-7C7A-1E04E360620F}"/>
              </a:ext>
            </a:extLst>
          </p:cNvPr>
          <p:cNvSpPr txBox="1"/>
          <p:nvPr/>
        </p:nvSpPr>
        <p:spPr>
          <a:xfrm>
            <a:off x="3030939" y="6398774"/>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
        <p:nvSpPr>
          <p:cNvPr id="26" name="Rectangle 12">
            <a:extLst>
              <a:ext uri="{FF2B5EF4-FFF2-40B4-BE49-F238E27FC236}">
                <a16:creationId xmlns:a16="http://schemas.microsoft.com/office/drawing/2014/main" id="{533F395B-45CD-AFAC-1622-2650AD3185FB}"/>
              </a:ext>
            </a:extLst>
          </p:cNvPr>
          <p:cNvSpPr/>
          <p:nvPr/>
        </p:nvSpPr>
        <p:spPr>
          <a:xfrm>
            <a:off x="755576" y="692696"/>
            <a:ext cx="7369782" cy="3416302"/>
          </a:xfrm>
          <a:prstGeom prst="rect">
            <a:avLst/>
          </a:prstGeom>
        </p:spPr>
        <p:txBody>
          <a:bodyPr wrap="square" lIns="91422" tIns="45711" rIns="91422" bIns="45711">
            <a:spAutoFit/>
          </a:bodyPr>
          <a:lstStyle/>
          <a:p>
            <a:pPr algn="just"/>
            <a:r>
              <a:rPr lang="en-US" sz="2400" dirty="0">
                <a:latin typeface="Arial" pitchFamily="34" charset="0"/>
                <a:cs typeface="Arial" pitchFamily="34" charset="0"/>
              </a:rPr>
              <a:t>	After the required number of steps is made node register is measured. During the measurement quantum superposition collapses to classical state.</a:t>
            </a:r>
          </a:p>
          <a:p>
            <a:pPr algn="just"/>
            <a:r>
              <a:rPr lang="en-US" sz="2400" dirty="0">
                <a:latin typeface="Arial" pitchFamily="34" charset="0"/>
                <a:cs typeface="Arial" pitchFamily="34" charset="0"/>
              </a:rPr>
              <a:t>      If measurement is made at each walk iteration step, quantum walk collapses to classical.</a:t>
            </a:r>
          </a:p>
          <a:p>
            <a:pPr algn="just"/>
            <a:endParaRPr lang="en-US" sz="2400" dirty="0">
              <a:latin typeface="Arial" pitchFamily="34" charset="0"/>
              <a:cs typeface="Arial" pitchFamily="34" charset="0"/>
            </a:endParaRPr>
          </a:p>
          <a:p>
            <a:pPr algn="just"/>
            <a:r>
              <a:rPr lang="en-US" sz="2400" dirty="0">
                <a:latin typeface="Arial" pitchFamily="34" charset="0"/>
                <a:cs typeface="Arial" pitchFamily="34" charset="0"/>
              </a:rPr>
              <a:t>	Last time the following examples of DTQRW on different structures was shown: Line, Circle, Segment, Square grid and Hypercube.</a:t>
            </a:r>
          </a:p>
        </p:txBody>
      </p:sp>
    </p:spTree>
    <p:extLst>
      <p:ext uri="{BB962C8B-B14F-4D97-AF65-F5344CB8AC3E}">
        <p14:creationId xmlns:p14="http://schemas.microsoft.com/office/powerpoint/2010/main" val="405638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3C20-DBA2-405D-9DC7-0F51039B864D}"/>
              </a:ext>
            </a:extLst>
          </p:cNvPr>
          <p:cNvSpPr>
            <a:spLocks noGrp="1"/>
          </p:cNvSpPr>
          <p:nvPr>
            <p:ph type="title"/>
          </p:nvPr>
        </p:nvSpPr>
        <p:spPr>
          <a:xfrm>
            <a:off x="457200" y="2204864"/>
            <a:ext cx="8229600" cy="1143000"/>
          </a:xfrm>
        </p:spPr>
        <p:txBody>
          <a:bodyPr/>
          <a:lstStyle/>
          <a:p>
            <a:pPr algn="ctr"/>
            <a:r>
              <a:rPr lang="en-US" b="1" dirty="0">
                <a:solidFill>
                  <a:srgbClr val="FF0000"/>
                </a:solidFill>
                <a:latin typeface="Times New Roman Cyr" pitchFamily="18" charset="0"/>
                <a:cs typeface="Times New Roman Cyr" pitchFamily="18" charset="0"/>
              </a:rPr>
              <a:t>Discrete time QRW modifications</a:t>
            </a:r>
            <a:endParaRPr lang="en-US" dirty="0">
              <a:solidFill>
                <a:srgbClr val="FF0000"/>
              </a:solidFill>
            </a:endParaRPr>
          </a:p>
        </p:txBody>
      </p:sp>
      <p:sp>
        <p:nvSpPr>
          <p:cNvPr id="7" name="Slide Number Placeholder 5">
            <a:extLst>
              <a:ext uri="{FF2B5EF4-FFF2-40B4-BE49-F238E27FC236}">
                <a16:creationId xmlns:a16="http://schemas.microsoft.com/office/drawing/2014/main" id="{CA2A4C72-943D-6779-0ED8-95FEA5CFD5FE}"/>
              </a:ext>
            </a:extLst>
          </p:cNvPr>
          <p:cNvSpPr txBox="1">
            <a:spLocks/>
          </p:cNvSpPr>
          <p:nvPr/>
        </p:nvSpPr>
        <p:spPr>
          <a:xfrm>
            <a:off x="7668344" y="6309320"/>
            <a:ext cx="578317"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6D7441-A661-464A-8616-59533B53E3BB}" type="slidenum">
              <a:rPr lang="bg-BG" sz="2400" smtClean="0"/>
              <a:pPr/>
              <a:t>11</a:t>
            </a:fld>
            <a:endParaRPr lang="bg-BG" sz="2400"/>
          </a:p>
        </p:txBody>
      </p:sp>
      <p:sp>
        <p:nvSpPr>
          <p:cNvPr id="9" name="Date Placeholder 12">
            <a:extLst>
              <a:ext uri="{FF2B5EF4-FFF2-40B4-BE49-F238E27FC236}">
                <a16:creationId xmlns:a16="http://schemas.microsoft.com/office/drawing/2014/main" id="{B2B4442D-359C-3E91-0D86-32039A881AA7}"/>
              </a:ext>
            </a:extLst>
          </p:cNvPr>
          <p:cNvSpPr txBox="1">
            <a:spLocks/>
          </p:cNvSpPr>
          <p:nvPr/>
        </p:nvSpPr>
        <p:spPr>
          <a:xfrm>
            <a:off x="973436" y="6309073"/>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0" name="Текстово поле 9">
            <a:extLst>
              <a:ext uri="{FF2B5EF4-FFF2-40B4-BE49-F238E27FC236}">
                <a16:creationId xmlns:a16="http://schemas.microsoft.com/office/drawing/2014/main" id="{73A08DBE-B934-6350-4FB0-D2680D4C9C96}"/>
              </a:ext>
            </a:extLst>
          </p:cNvPr>
          <p:cNvSpPr txBox="1"/>
          <p:nvPr/>
        </p:nvSpPr>
        <p:spPr>
          <a:xfrm>
            <a:off x="3491880" y="630932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Tree>
    <p:extLst>
      <p:ext uri="{BB962C8B-B14F-4D97-AF65-F5344CB8AC3E}">
        <p14:creationId xmlns:p14="http://schemas.microsoft.com/office/powerpoint/2010/main" val="3302681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E7ECFB7B-1133-4484-A926-8DE06F52B05D}"/>
              </a:ext>
            </a:extLst>
          </p:cNvPr>
          <p:cNvSpPr txBox="1">
            <a:spLocks/>
          </p:cNvSpPr>
          <p:nvPr/>
        </p:nvSpPr>
        <p:spPr>
          <a:xfrm>
            <a:off x="0" y="14911"/>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accent2">
                    <a:lumMod val="50000"/>
                  </a:schemeClr>
                </a:solidFill>
                <a:latin typeface="Times New Roman Cyr" pitchFamily="18" charset="0"/>
                <a:cs typeface="Times New Roman Cyr" pitchFamily="18" charset="0"/>
              </a:rPr>
              <a:t>Types of discrete </a:t>
            </a:r>
            <a:r>
              <a:rPr lang="en-US" sz="3400" b="1">
                <a:solidFill>
                  <a:schemeClr val="accent2">
                    <a:lumMod val="50000"/>
                  </a:schemeClr>
                </a:solidFill>
                <a:latin typeface="Times New Roman Cyr" pitchFamily="18" charset="0"/>
                <a:cs typeface="Times New Roman Cyr" pitchFamily="18" charset="0"/>
              </a:rPr>
              <a:t>time QRW</a:t>
            </a:r>
            <a:endParaRPr lang="bg-BG" sz="3400" b="1" dirty="0">
              <a:solidFill>
                <a:schemeClr val="accent2">
                  <a:lumMod val="50000"/>
                </a:schemeClr>
              </a:solidFill>
              <a:latin typeface="Times New Roman Cyr" pitchFamily="18" charset="0"/>
              <a:cs typeface="Times New Roman Cyr" pitchFamily="18" charset="0"/>
            </a:endParaRPr>
          </a:p>
        </p:txBody>
      </p:sp>
      <p:sp>
        <p:nvSpPr>
          <p:cNvPr id="6" name="Rectangle 4">
            <a:extLst>
              <a:ext uri="{FF2B5EF4-FFF2-40B4-BE49-F238E27FC236}">
                <a16:creationId xmlns:a16="http://schemas.microsoft.com/office/drawing/2014/main" id="{4B925F58-CC27-17BB-ACE6-AB0771DF21FE}"/>
              </a:ext>
            </a:extLst>
          </p:cNvPr>
          <p:cNvSpPr/>
          <p:nvPr/>
        </p:nvSpPr>
        <p:spPr>
          <a:xfrm>
            <a:off x="755576" y="581815"/>
            <a:ext cx="8136904" cy="5847737"/>
          </a:xfrm>
          <a:prstGeom prst="rect">
            <a:avLst/>
          </a:prstGeom>
        </p:spPr>
        <p:txBody>
          <a:bodyPr wrap="square" lIns="91422" tIns="45711" rIns="91422" bIns="45711">
            <a:spAutoFit/>
          </a:bodyPr>
          <a:lstStyle/>
          <a:p>
            <a:r>
              <a:rPr lang="en-US" sz="2200" dirty="0">
                <a:latin typeface="Arial" pitchFamily="34" charset="0"/>
                <a:cs typeface="Arial" pitchFamily="34" charset="0"/>
              </a:rPr>
              <a:t>	Different modifications of quantum random walk were constructed in order to use QRW to tackle a different problems. Examples for some modifications are:</a:t>
            </a:r>
          </a:p>
          <a:p>
            <a:r>
              <a:rPr lang="en-US" sz="2200" dirty="0">
                <a:latin typeface="Arial" pitchFamily="34" charset="0"/>
                <a:cs typeface="Arial" pitchFamily="34" charset="0"/>
              </a:rPr>
              <a:t>	</a:t>
            </a:r>
            <a:r>
              <a:rPr lang="en-US" sz="2200" b="1" dirty="0">
                <a:latin typeface="Arial" pitchFamily="34" charset="0"/>
                <a:cs typeface="Arial" pitchFamily="34" charset="0"/>
              </a:rPr>
              <a:t>Directed QRW</a:t>
            </a:r>
            <a:r>
              <a:rPr lang="en-US" sz="2200" dirty="0">
                <a:latin typeface="Arial" pitchFamily="34" charset="0"/>
                <a:cs typeface="Arial" pitchFamily="34" charset="0"/>
              </a:rPr>
              <a:t> – It is analogous to classical random walk on directed graph. Nodes are connected by the one directional edges, and cant be traversed in opposite direction. Self-loops are also allowed. This modification is used for 2-sat satisfiability problems. </a:t>
            </a:r>
          </a:p>
          <a:p>
            <a:r>
              <a:rPr lang="en-US" sz="2200" dirty="0">
                <a:latin typeface="Arial" pitchFamily="34" charset="0"/>
                <a:cs typeface="Arial" pitchFamily="34" charset="0"/>
              </a:rPr>
              <a:t>	</a:t>
            </a:r>
            <a:r>
              <a:rPr lang="en-US" sz="2200" b="1" dirty="0">
                <a:latin typeface="Arial" pitchFamily="34" charset="0"/>
                <a:cs typeface="Arial" pitchFamily="34" charset="0"/>
              </a:rPr>
              <a:t>Lazy (or Lackadaisical) QRW </a:t>
            </a:r>
            <a:r>
              <a:rPr lang="en-US" sz="2200" dirty="0">
                <a:latin typeface="Arial" pitchFamily="34" charset="0"/>
                <a:cs typeface="Arial" pitchFamily="34" charset="0"/>
              </a:rPr>
              <a:t>– By analogy to classical lazy walk, it allows walker to not only move in direction but also stay in place. It can be used to make quantum random walk search in simplex with success probability equal to 1.</a:t>
            </a:r>
          </a:p>
          <a:p>
            <a:r>
              <a:rPr lang="en-US" sz="2200" dirty="0">
                <a:solidFill>
                  <a:schemeClr val="tx2">
                    <a:lumMod val="60000"/>
                    <a:lumOff val="40000"/>
                  </a:schemeClr>
                </a:solidFill>
                <a:latin typeface="Arial" pitchFamily="34" charset="0"/>
                <a:cs typeface="Arial" pitchFamily="34" charset="0"/>
              </a:rPr>
              <a:t>	</a:t>
            </a:r>
            <a:r>
              <a:rPr lang="en-US" sz="2200" b="1" dirty="0">
                <a:solidFill>
                  <a:schemeClr val="tx2">
                    <a:lumMod val="60000"/>
                    <a:lumOff val="40000"/>
                  </a:schemeClr>
                </a:solidFill>
                <a:latin typeface="Arial" pitchFamily="34" charset="0"/>
                <a:cs typeface="Arial" pitchFamily="34" charset="0"/>
              </a:rPr>
              <a:t>Alternate quantum walk</a:t>
            </a:r>
            <a:r>
              <a:rPr lang="en-US" sz="2200" dirty="0">
                <a:solidFill>
                  <a:schemeClr val="tx2">
                    <a:lumMod val="60000"/>
                    <a:lumOff val="40000"/>
                  </a:schemeClr>
                </a:solidFill>
                <a:latin typeface="Arial" pitchFamily="34" charset="0"/>
                <a:cs typeface="Arial" pitchFamily="34" charset="0"/>
              </a:rPr>
              <a:t> – Uses more than one shift operator to traverse a higher dimensional grid by QW on lines. Each line has different direction. This modification is used in quantum cryptography.</a:t>
            </a:r>
          </a:p>
          <a:p>
            <a:endParaRPr lang="en-US" sz="2200" dirty="0">
              <a:latin typeface="Arial" pitchFamily="34" charset="0"/>
              <a:cs typeface="Arial" pitchFamily="34" charset="0"/>
            </a:endParaRPr>
          </a:p>
        </p:txBody>
      </p:sp>
      <p:sp>
        <p:nvSpPr>
          <p:cNvPr id="11" name="Slide Number Placeholder 5">
            <a:extLst>
              <a:ext uri="{FF2B5EF4-FFF2-40B4-BE49-F238E27FC236}">
                <a16:creationId xmlns:a16="http://schemas.microsoft.com/office/drawing/2014/main" id="{31759D2D-0A8D-7273-2803-0EAE8C9986C0}"/>
              </a:ext>
            </a:extLst>
          </p:cNvPr>
          <p:cNvSpPr txBox="1">
            <a:spLocks/>
          </p:cNvSpPr>
          <p:nvPr/>
        </p:nvSpPr>
        <p:spPr>
          <a:xfrm>
            <a:off x="7668344" y="6309320"/>
            <a:ext cx="578317"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6D7441-A661-464A-8616-59533B53E3BB}" type="slidenum">
              <a:rPr lang="bg-BG" sz="2400" smtClean="0"/>
              <a:pPr/>
              <a:t>12</a:t>
            </a:fld>
            <a:endParaRPr lang="bg-BG" sz="2400" dirty="0"/>
          </a:p>
        </p:txBody>
      </p:sp>
      <p:sp>
        <p:nvSpPr>
          <p:cNvPr id="12" name="Date Placeholder 12">
            <a:extLst>
              <a:ext uri="{FF2B5EF4-FFF2-40B4-BE49-F238E27FC236}">
                <a16:creationId xmlns:a16="http://schemas.microsoft.com/office/drawing/2014/main" id="{488588D8-F0BB-4C97-E3A0-EDF29EDCD1FD}"/>
              </a:ext>
            </a:extLst>
          </p:cNvPr>
          <p:cNvSpPr txBox="1">
            <a:spLocks/>
          </p:cNvSpPr>
          <p:nvPr/>
        </p:nvSpPr>
        <p:spPr>
          <a:xfrm>
            <a:off x="897339" y="6411127"/>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3" name="Текстово поле 12">
            <a:extLst>
              <a:ext uri="{FF2B5EF4-FFF2-40B4-BE49-F238E27FC236}">
                <a16:creationId xmlns:a16="http://schemas.microsoft.com/office/drawing/2014/main" id="{99FF4FF9-3D95-186E-A70D-130BABEE05BA}"/>
              </a:ext>
            </a:extLst>
          </p:cNvPr>
          <p:cNvSpPr txBox="1"/>
          <p:nvPr/>
        </p:nvSpPr>
        <p:spPr>
          <a:xfrm>
            <a:off x="3030939" y="6398774"/>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Tree>
    <p:extLst>
      <p:ext uri="{BB962C8B-B14F-4D97-AF65-F5344CB8AC3E}">
        <p14:creationId xmlns:p14="http://schemas.microsoft.com/office/powerpoint/2010/main" val="2591076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4B925F58-CC27-17BB-ACE6-AB0771DF21FE}"/>
              </a:ext>
            </a:extLst>
          </p:cNvPr>
          <p:cNvSpPr/>
          <p:nvPr/>
        </p:nvSpPr>
        <p:spPr>
          <a:xfrm>
            <a:off x="755576" y="581815"/>
            <a:ext cx="8064896" cy="4154965"/>
          </a:xfrm>
          <a:prstGeom prst="rect">
            <a:avLst/>
          </a:prstGeom>
        </p:spPr>
        <p:txBody>
          <a:bodyPr wrap="square" lIns="91422" tIns="45711" rIns="91422" bIns="45711">
            <a:spAutoFit/>
          </a:bodyPr>
          <a:lstStyle/>
          <a:p>
            <a:r>
              <a:rPr lang="en-US" sz="2200" dirty="0">
                <a:latin typeface="Arial" pitchFamily="34" charset="0"/>
                <a:cs typeface="Arial" pitchFamily="34" charset="0"/>
              </a:rPr>
              <a:t>	</a:t>
            </a:r>
            <a:r>
              <a:rPr lang="en-US" sz="2200" b="1" dirty="0">
                <a:latin typeface="Arial" pitchFamily="34" charset="0"/>
                <a:cs typeface="Arial" pitchFamily="34" charset="0"/>
              </a:rPr>
              <a:t>Multi-walker QRW</a:t>
            </a:r>
            <a:r>
              <a:rPr lang="en-US" sz="2200" dirty="0">
                <a:latin typeface="Arial" pitchFamily="34" charset="0"/>
                <a:cs typeface="Arial" pitchFamily="34" charset="0"/>
              </a:rPr>
              <a:t> – Uses more than one walker that traverse the graph. Such walker can also be entangled. By properly choosing the entanglement a bosonic (bosonic random walk) or fermionic (fermionic random walk) statistics can be obtained. This modification is also used in studying graph isomorphism problem.</a:t>
            </a:r>
          </a:p>
          <a:p>
            <a:r>
              <a:rPr lang="en-US" sz="2200" dirty="0">
                <a:latin typeface="Arial" pitchFamily="34" charset="0"/>
                <a:cs typeface="Arial" pitchFamily="34" charset="0"/>
              </a:rPr>
              <a:t>	</a:t>
            </a:r>
            <a:r>
              <a:rPr lang="en-US" sz="2200" b="1" dirty="0">
                <a:latin typeface="Arial" pitchFamily="34" charset="0"/>
                <a:cs typeface="Arial" pitchFamily="34" charset="0"/>
              </a:rPr>
              <a:t> Multi-coin QRW </a:t>
            </a:r>
            <a:r>
              <a:rPr lang="en-US" sz="2200" dirty="0">
                <a:latin typeface="Arial" pitchFamily="34" charset="0"/>
                <a:cs typeface="Arial" pitchFamily="34" charset="0"/>
              </a:rPr>
              <a:t>– At each step it uses the same shift operator but different coin. This walk is used to generate different probability amplitude distributions and phase distributions. This makes this modification ideal for initializing the initial state of quantum computer or as random number generator with desired distribution. </a:t>
            </a:r>
          </a:p>
        </p:txBody>
      </p:sp>
      <p:sp>
        <p:nvSpPr>
          <p:cNvPr id="11" name="Slide Number Placeholder 5">
            <a:extLst>
              <a:ext uri="{FF2B5EF4-FFF2-40B4-BE49-F238E27FC236}">
                <a16:creationId xmlns:a16="http://schemas.microsoft.com/office/drawing/2014/main" id="{31759D2D-0A8D-7273-2803-0EAE8C9986C0}"/>
              </a:ext>
            </a:extLst>
          </p:cNvPr>
          <p:cNvSpPr txBox="1">
            <a:spLocks/>
          </p:cNvSpPr>
          <p:nvPr/>
        </p:nvSpPr>
        <p:spPr>
          <a:xfrm>
            <a:off x="7668344" y="6309320"/>
            <a:ext cx="578317"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6D7441-A661-464A-8616-59533B53E3BB}" type="slidenum">
              <a:rPr lang="bg-BG" sz="2400" smtClean="0"/>
              <a:pPr/>
              <a:t>13</a:t>
            </a:fld>
            <a:endParaRPr lang="bg-BG" sz="2400" dirty="0"/>
          </a:p>
        </p:txBody>
      </p:sp>
      <p:sp>
        <p:nvSpPr>
          <p:cNvPr id="12" name="Date Placeholder 12">
            <a:extLst>
              <a:ext uri="{FF2B5EF4-FFF2-40B4-BE49-F238E27FC236}">
                <a16:creationId xmlns:a16="http://schemas.microsoft.com/office/drawing/2014/main" id="{488588D8-F0BB-4C97-E3A0-EDF29EDCD1FD}"/>
              </a:ext>
            </a:extLst>
          </p:cNvPr>
          <p:cNvSpPr txBox="1">
            <a:spLocks/>
          </p:cNvSpPr>
          <p:nvPr/>
        </p:nvSpPr>
        <p:spPr>
          <a:xfrm>
            <a:off x="897339" y="6411127"/>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3" name="Текстово поле 12">
            <a:extLst>
              <a:ext uri="{FF2B5EF4-FFF2-40B4-BE49-F238E27FC236}">
                <a16:creationId xmlns:a16="http://schemas.microsoft.com/office/drawing/2014/main" id="{99FF4FF9-3D95-186E-A70D-130BABEE05BA}"/>
              </a:ext>
            </a:extLst>
          </p:cNvPr>
          <p:cNvSpPr txBox="1"/>
          <p:nvPr/>
        </p:nvSpPr>
        <p:spPr>
          <a:xfrm>
            <a:off x="3030939" y="6398774"/>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Tree>
    <p:extLst>
      <p:ext uri="{BB962C8B-B14F-4D97-AF65-F5344CB8AC3E}">
        <p14:creationId xmlns:p14="http://schemas.microsoft.com/office/powerpoint/2010/main" val="2253875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10DC845-D60A-FE63-C3F7-6FC02A2E5844}"/>
              </a:ext>
            </a:extLst>
          </p:cNvPr>
          <p:cNvSpPr txBox="1">
            <a:spLocks/>
          </p:cNvSpPr>
          <p:nvPr/>
        </p:nvSpPr>
        <p:spPr>
          <a:xfrm>
            <a:off x="251520" y="0"/>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accent2">
                    <a:lumMod val="50000"/>
                  </a:schemeClr>
                </a:solidFill>
                <a:latin typeface="Times New Roman Cyr" pitchFamily="18" charset="0"/>
                <a:cs typeface="Times New Roman Cyr" pitchFamily="18" charset="0"/>
              </a:rPr>
              <a:t>Multi-coin Quantum Random Walk</a:t>
            </a:r>
            <a:endParaRPr lang="bg-BG" sz="3400" b="1" dirty="0">
              <a:solidFill>
                <a:schemeClr val="accent2">
                  <a:lumMod val="50000"/>
                </a:schemeClr>
              </a:solidFill>
              <a:latin typeface="Times New Roman Cyr" pitchFamily="18" charset="0"/>
              <a:cs typeface="Times New Roman Cyr" pitchFamily="18" charset="0"/>
            </a:endParaRPr>
          </a:p>
        </p:txBody>
      </p:sp>
      <mc:AlternateContent xmlns:mc="http://schemas.openxmlformats.org/markup-compatibility/2006" xmlns:a14="http://schemas.microsoft.com/office/drawing/2010/main">
        <mc:Choice Requires="a14">
          <p:sp>
            <p:nvSpPr>
              <p:cNvPr id="9" name="TextBox 17">
                <a:extLst>
                  <a:ext uri="{FF2B5EF4-FFF2-40B4-BE49-F238E27FC236}">
                    <a16:creationId xmlns:a16="http://schemas.microsoft.com/office/drawing/2014/main" id="{32A8C2CA-8EA4-8996-F1DE-299DBB813071}"/>
                  </a:ext>
                </a:extLst>
              </p:cNvPr>
              <p:cNvSpPr txBox="1"/>
              <p:nvPr/>
            </p:nvSpPr>
            <p:spPr>
              <a:xfrm>
                <a:off x="755576" y="619875"/>
                <a:ext cx="7722090" cy="5883387"/>
              </a:xfrm>
              <a:prstGeom prst="rect">
                <a:avLst/>
              </a:prstGeom>
              <a:noFill/>
            </p:spPr>
            <p:txBody>
              <a:bodyPr wrap="square" lIns="91422" tIns="45711" rIns="91422" bIns="45711" rtlCol="0">
                <a:spAutoFit/>
              </a:bodyPr>
              <a:lstStyle/>
              <a:p>
                <a:pPr algn="just"/>
                <a:r>
                  <a:rPr lang="en-US" sz="2000" dirty="0">
                    <a:latin typeface="Arial" pitchFamily="34" charset="0"/>
                    <a:cs typeface="Arial" pitchFamily="34" charset="0"/>
                  </a:rPr>
                  <a:t>	</a:t>
                </a:r>
                <a:r>
                  <a:rPr lang="en-US" sz="2200" dirty="0">
                    <a:latin typeface="Arial" pitchFamily="34" charset="0"/>
                    <a:cs typeface="Arial" pitchFamily="34" charset="0"/>
                  </a:rPr>
                  <a:t>This modification of QRW have use standard shift operator for this topology. However at each step a different coin is used. If there are “v” coins at step t, the coin is:</a:t>
                </a:r>
              </a:p>
              <a:p>
                <a:pPr algn="ctr"/>
                <a:r>
                  <a:rPr lang="en-US" sz="2200" dirty="0">
                    <a:latin typeface="Arial" pitchFamily="34" charset="0"/>
                    <a:cs typeface="Arial" pitchFamily="34" charset="0"/>
                  </a:rPr>
                  <a:t> </a:t>
                </a:r>
                <a14:m>
                  <m:oMath xmlns:m="http://schemas.openxmlformats.org/officeDocument/2006/math">
                    <m:sSub>
                      <m:sSubPr>
                        <m:ctrlPr>
                          <a:rPr lang="en-GB" sz="240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𝐶</m:t>
                        </m:r>
                      </m:e>
                      <m:sub>
                        <m:r>
                          <a:rPr lang="en-US" sz="2400" b="0" i="1" dirty="0" smtClean="0">
                            <a:latin typeface="Cambria Math" panose="02040503050406030204" pitchFamily="18" charset="0"/>
                          </a:rPr>
                          <m:t>𝑡</m:t>
                        </m:r>
                      </m:sub>
                    </m:sSub>
                    <m:r>
                      <a:rPr lang="en-US" sz="2400" b="0" i="1" dirty="0" smtClean="0">
                        <a:solidFill>
                          <a:schemeClr val="tx1"/>
                        </a:solidFill>
                        <a:latin typeface="Cambria Math" panose="02040503050406030204" pitchFamily="18" charset="0"/>
                      </a:rPr>
                      <m:t>=</m:t>
                    </m:r>
                    <m:sSub>
                      <m:sSubPr>
                        <m:ctrlPr>
                          <a:rPr lang="en-GB" sz="2000" i="1" dirty="0">
                            <a:latin typeface="Cambria Math" panose="02040503050406030204" pitchFamily="18" charset="0"/>
                          </a:rPr>
                        </m:ctrlPr>
                      </m:sSubPr>
                      <m:e>
                        <m:r>
                          <a:rPr lang="en-US" sz="2000" i="1" dirty="0">
                            <a:latin typeface="Cambria Math" panose="02040503050406030204" pitchFamily="18" charset="0"/>
                          </a:rPr>
                          <m:t>𝐶</m:t>
                        </m:r>
                      </m:e>
                      <m:sub>
                        <m:r>
                          <a:rPr lang="en-US" sz="2000" i="1" dirty="0">
                            <a:latin typeface="Cambria Math" panose="02040503050406030204" pitchFamily="18" charset="0"/>
                          </a:rPr>
                          <m:t>𝑡</m:t>
                        </m:r>
                        <m:r>
                          <a:rPr lang="en-US" sz="2000" b="0" i="1" dirty="0" smtClean="0">
                            <a:latin typeface="Cambria Math" panose="02040503050406030204" pitchFamily="18" charset="0"/>
                          </a:rPr>
                          <m:t> </m:t>
                        </m:r>
                        <m:r>
                          <a:rPr lang="en-US" sz="2000" b="0" i="1" dirty="0" smtClean="0">
                            <a:latin typeface="Cambria Math" panose="02040503050406030204" pitchFamily="18" charset="0"/>
                          </a:rPr>
                          <m:t>𝑚𝑜𝑑</m:t>
                        </m:r>
                        <m:r>
                          <a:rPr lang="en-US" sz="2000" b="0" i="1" dirty="0" smtClean="0">
                            <a:latin typeface="Cambria Math" panose="02040503050406030204" pitchFamily="18" charset="0"/>
                          </a:rPr>
                          <m:t> </m:t>
                        </m:r>
                        <m:r>
                          <a:rPr lang="en-US" sz="2000" b="0" i="1" dirty="0" smtClean="0">
                            <a:latin typeface="Cambria Math" panose="02040503050406030204" pitchFamily="18" charset="0"/>
                          </a:rPr>
                          <m:t>𝑣</m:t>
                        </m:r>
                      </m:sub>
                    </m:sSub>
                  </m:oMath>
                </a14:m>
                <a:endParaRPr lang="en-US" sz="2200" dirty="0">
                  <a:latin typeface="Arial" pitchFamily="34" charset="0"/>
                  <a:cs typeface="Arial" pitchFamily="34" charset="0"/>
                </a:endParaRPr>
              </a:p>
              <a:p>
                <a:pPr algn="ctr"/>
                <a14:m>
                  <m:oMathPara xmlns:m="http://schemas.openxmlformats.org/officeDocument/2006/math">
                    <m:oMathParaPr>
                      <m:jc m:val="centerGroup"/>
                    </m:oMathParaPr>
                    <m:oMath xmlns:m="http://schemas.openxmlformats.org/officeDocument/2006/math">
                      <m:sSub>
                        <m:sSubPr>
                          <m:ctrlPr>
                            <a:rPr lang="en-GB" sz="2000" i="1" dirty="0" smtClean="0">
                              <a:solidFill>
                                <a:schemeClr val="tx1"/>
                              </a:solidFill>
                              <a:latin typeface="Cambria Math" panose="02040503050406030204" pitchFamily="18" charset="0"/>
                            </a:rPr>
                          </m:ctrlPr>
                        </m:sSubPr>
                        <m:e>
                          <m:r>
                            <a:rPr lang="en-US" sz="2000" b="0" i="1" dirty="0" smtClean="0">
                              <a:solidFill>
                                <a:schemeClr val="tx1"/>
                              </a:solidFill>
                              <a:latin typeface="Cambria Math" panose="02040503050406030204" pitchFamily="18" charset="0"/>
                            </a:rPr>
                            <m:t>𝑈</m:t>
                          </m:r>
                        </m:e>
                        <m:sub>
                          <m:r>
                            <a:rPr lang="en-US" sz="2000" i="1" dirty="0">
                              <a:solidFill>
                                <a:schemeClr val="tx1"/>
                              </a:solidFill>
                              <a:latin typeface="Cambria Math" panose="02040503050406030204" pitchFamily="18" charset="0"/>
                            </a:rPr>
                            <m:t>𝑡</m:t>
                          </m:r>
                        </m:sub>
                      </m:sSub>
                      <m:r>
                        <a:rPr lang="en-US" sz="2000" i="1" dirty="0">
                          <a:solidFill>
                            <a:schemeClr val="tx1"/>
                          </a:solidFill>
                          <a:latin typeface="Cambria Math" panose="02040503050406030204" pitchFamily="18" charset="0"/>
                        </a:rPr>
                        <m:t> </m:t>
                      </m:r>
                      <m:r>
                        <a:rPr lang="en-US" sz="2000" smtClean="0">
                          <a:solidFill>
                            <a:schemeClr val="tx1"/>
                          </a:solidFill>
                          <a:latin typeface="Cambria Math" panose="02040503050406030204" pitchFamily="18" charset="0"/>
                        </a:rPr>
                        <m:t>=</m:t>
                      </m:r>
                      <m:r>
                        <a:rPr lang="en-US" sz="2000" smtClean="0">
                          <a:solidFill>
                            <a:schemeClr val="tx1"/>
                          </a:solidFill>
                          <a:latin typeface="Cambria Math" panose="02040503050406030204" pitchFamily="18" charset="0"/>
                        </a:rPr>
                        <m:t>𝑆</m:t>
                      </m:r>
                      <m:r>
                        <a:rPr lang="en-US" sz="2000" smtClean="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𝐼</m:t>
                      </m:r>
                      <m:r>
                        <m:rPr>
                          <m:nor/>
                        </m:rPr>
                        <a:rPr lang="en-GB" sz="2000" dirty="0">
                          <a:solidFill>
                            <a:schemeClr val="tx1"/>
                          </a:solidFill>
                          <a:latin typeface="Arial" pitchFamily="34" charset="0"/>
                          <a:cs typeface="Arial" pitchFamily="34" charset="0"/>
                        </a:rPr>
                        <m:t> </m:t>
                      </m:r>
                      <m:r>
                        <a:rPr lang="en-GB" sz="2000">
                          <a:solidFill>
                            <a:schemeClr val="tx1"/>
                          </a:solidFill>
                          <a:latin typeface="Cambria Math" panose="02040503050406030204" pitchFamily="18" charset="0"/>
                        </a:rPr>
                        <m:t>⊗</m:t>
                      </m:r>
                      <m:sSub>
                        <m:sSubPr>
                          <m:ctrlPr>
                            <a:rPr lang="en-GB" sz="2000" i="1" dirty="0">
                              <a:solidFill>
                                <a:schemeClr val="tx1"/>
                              </a:solidFill>
                              <a:latin typeface="Cambria Math" panose="02040503050406030204" pitchFamily="18" charset="0"/>
                            </a:rPr>
                          </m:ctrlPr>
                        </m:sSubPr>
                        <m:e>
                          <m:r>
                            <a:rPr lang="en-US" sz="2000" i="1" dirty="0">
                              <a:solidFill>
                                <a:schemeClr val="tx1"/>
                              </a:solidFill>
                              <a:latin typeface="Cambria Math" panose="02040503050406030204" pitchFamily="18" charset="0"/>
                            </a:rPr>
                            <m:t>𝐶</m:t>
                          </m:r>
                        </m:e>
                        <m:sub>
                          <m:r>
                            <a:rPr lang="en-US" sz="2000" i="1" dirty="0">
                              <a:solidFill>
                                <a:schemeClr val="tx1"/>
                              </a:solidFill>
                              <a:latin typeface="Cambria Math" panose="02040503050406030204" pitchFamily="18" charset="0"/>
                            </a:rPr>
                            <m:t>𝑡</m:t>
                          </m:r>
                        </m:sub>
                      </m:sSub>
                      <m:r>
                        <a:rPr lang="en-US" sz="2000" b="0" i="0" smtClean="0">
                          <a:solidFill>
                            <a:schemeClr val="tx1"/>
                          </a:solidFill>
                          <a:latin typeface="Cambria Math" panose="02040503050406030204" pitchFamily="18" charset="0"/>
                        </a:rPr>
                        <m:t>)</m:t>
                      </m:r>
                    </m:oMath>
                  </m:oMathPara>
                </a14:m>
                <a:endParaRPr lang="en-US" sz="2200" dirty="0">
                  <a:solidFill>
                    <a:schemeClr val="tx1"/>
                  </a:solidFill>
                  <a:latin typeface="Arial" pitchFamily="34" charset="0"/>
                  <a:cs typeface="Arial" pitchFamily="34" charset="0"/>
                </a:endParaRPr>
              </a:p>
              <a:p>
                <a:pPr algn="just"/>
                <a14:m>
                  <m:oMathPara xmlns:m="http://schemas.openxmlformats.org/officeDocument/2006/math">
                    <m:oMathParaPr>
                      <m:jc m:val="center"/>
                    </m:oMathParaPr>
                    <m:oMath xmlns:m="http://schemas.openxmlformats.org/officeDocument/2006/math">
                      <m:d>
                        <m:dPr>
                          <m:begChr m:val="|"/>
                          <m:endChr m:val=""/>
                          <m:ctrlPr>
                            <a:rPr lang="en-GB" sz="2000" i="1" smtClean="0">
                              <a:latin typeface="Cambria Math" panose="02040503050406030204" pitchFamily="18" charset="0"/>
                              <a:cs typeface="Arial" pitchFamily="34" charset="0"/>
                            </a:rPr>
                          </m:ctrlPr>
                        </m:dPr>
                        <m:e>
                          <m:d>
                            <m:dPr>
                              <m:begChr m:val=""/>
                              <m:endChr m:val="⟩"/>
                              <m:ctrlPr>
                                <a:rPr lang="en-GB" sz="2000" i="1">
                                  <a:latin typeface="Cambria Math" panose="02040503050406030204" pitchFamily="18" charset="0"/>
                                  <a:cs typeface="Arial" pitchFamily="34" charset="0"/>
                                </a:rPr>
                              </m:ctrlPr>
                            </m:dPr>
                            <m:e>
                              <m:sSub>
                                <m:sSubPr>
                                  <m:ctrlPr>
                                    <a:rPr lang="en-GB" sz="2000" i="1" smtClean="0">
                                      <a:latin typeface="Cambria Math" panose="02040503050406030204" pitchFamily="18" charset="0"/>
                                      <a:cs typeface="Arial" pitchFamily="34" charset="0"/>
                                    </a:rPr>
                                  </m:ctrlPr>
                                </m:sSubPr>
                                <m:e>
                                  <m:r>
                                    <a:rPr lang="en-GB" sz="2000">
                                      <a:latin typeface="Cambria Math" panose="02040503050406030204" pitchFamily="18" charset="0"/>
                                      <a:cs typeface="Arial" pitchFamily="34" charset="0"/>
                                    </a:rPr>
                                    <m:t>𝜓</m:t>
                                  </m:r>
                                </m:e>
                                <m:sub>
                                  <m:r>
                                    <a:rPr lang="en-US" sz="2000" b="0" i="1" smtClean="0">
                                      <a:latin typeface="Cambria Math" panose="02040503050406030204" pitchFamily="18" charset="0"/>
                                      <a:cs typeface="Arial" pitchFamily="34" charset="0"/>
                                    </a:rPr>
                                    <m:t>0</m:t>
                                  </m:r>
                                </m:sub>
                              </m:sSub>
                            </m:e>
                          </m:d>
                        </m:e>
                      </m:d>
                      <m:groupChr>
                        <m:groupChrPr>
                          <m:chr m:val="→"/>
                          <m:vertJc m:val="bot"/>
                          <m:ctrlPr>
                            <a:rPr lang="en-GB" sz="2000" i="1" smtClean="0">
                              <a:latin typeface="Cambria Math" panose="02040503050406030204" pitchFamily="18" charset="0"/>
                              <a:cs typeface="Arial" pitchFamily="34" charset="0"/>
                            </a:rPr>
                          </m:ctrlPr>
                        </m:groupChrPr>
                        <m:e>
                          <m:sSub>
                            <m:sSubPr>
                              <m:ctrlPr>
                                <a:rPr lang="en-GB" sz="2000" i="1" smtClean="0">
                                  <a:latin typeface="Cambria Math" panose="02040503050406030204" pitchFamily="18" charset="0"/>
                                  <a:cs typeface="Arial" pitchFamily="34" charset="0"/>
                                </a:rPr>
                              </m:ctrlPr>
                            </m:sSubPr>
                            <m:e>
                              <m:r>
                                <a:rPr lang="en-US" sz="2000" b="0" i="1" smtClean="0">
                                  <a:latin typeface="Cambria Math" panose="02040503050406030204" pitchFamily="18" charset="0"/>
                                  <a:cs typeface="Arial" pitchFamily="34" charset="0"/>
                                </a:rPr>
                                <m:t>𝑈</m:t>
                              </m:r>
                            </m:e>
                            <m:sub>
                              <m:r>
                                <a:rPr lang="en-US" sz="2000" b="0" i="1" smtClean="0">
                                  <a:latin typeface="Cambria Math" panose="02040503050406030204" pitchFamily="18" charset="0"/>
                                  <a:cs typeface="Arial" pitchFamily="34" charset="0"/>
                                </a:rPr>
                                <m:t>1</m:t>
                              </m:r>
                            </m:sub>
                          </m:sSub>
                        </m:e>
                      </m:groupChr>
                      <m:d>
                        <m:dPr>
                          <m:begChr m:val="|"/>
                          <m:endChr m:val=""/>
                          <m:ctrlPr>
                            <a:rPr lang="en-GB" sz="2000" i="1">
                              <a:latin typeface="Cambria Math" panose="02040503050406030204" pitchFamily="18" charset="0"/>
                              <a:cs typeface="Arial" pitchFamily="34" charset="0"/>
                            </a:rPr>
                          </m:ctrlPr>
                        </m:dPr>
                        <m:e>
                          <m:d>
                            <m:dPr>
                              <m:begChr m:val=""/>
                              <m:endChr m:val="⟩"/>
                              <m:ctrlPr>
                                <a:rPr lang="en-GB" sz="2000" i="1">
                                  <a:latin typeface="Cambria Math" panose="02040503050406030204" pitchFamily="18" charset="0"/>
                                  <a:cs typeface="Arial" pitchFamily="34" charset="0"/>
                                </a:rPr>
                              </m:ctrlPr>
                            </m:dPr>
                            <m:e>
                              <m:sSub>
                                <m:sSubPr>
                                  <m:ctrlPr>
                                    <a:rPr lang="en-GB" sz="2000" i="1">
                                      <a:latin typeface="Cambria Math" panose="02040503050406030204" pitchFamily="18" charset="0"/>
                                      <a:cs typeface="Arial" pitchFamily="34" charset="0"/>
                                    </a:rPr>
                                  </m:ctrlPr>
                                </m:sSubPr>
                                <m:e>
                                  <m:r>
                                    <a:rPr lang="en-GB" sz="2000">
                                      <a:latin typeface="Cambria Math" panose="02040503050406030204" pitchFamily="18" charset="0"/>
                                      <a:cs typeface="Arial" pitchFamily="34" charset="0"/>
                                    </a:rPr>
                                    <m:t>𝜓</m:t>
                                  </m:r>
                                </m:e>
                                <m:sub>
                                  <m:r>
                                    <a:rPr lang="en-US" sz="2000" b="0" i="1" smtClean="0">
                                      <a:latin typeface="Cambria Math" panose="02040503050406030204" pitchFamily="18" charset="0"/>
                                      <a:cs typeface="Arial" pitchFamily="34" charset="0"/>
                                    </a:rPr>
                                    <m:t>1</m:t>
                                  </m:r>
                                </m:sub>
                              </m:sSub>
                            </m:e>
                          </m:d>
                        </m:e>
                      </m:d>
                      <m:groupChr>
                        <m:groupChrPr>
                          <m:chr m:val="→"/>
                          <m:vertJc m:val="bot"/>
                          <m:ctrlPr>
                            <a:rPr lang="en-GB" sz="2000" i="1">
                              <a:latin typeface="Cambria Math" panose="02040503050406030204" pitchFamily="18" charset="0"/>
                              <a:cs typeface="Arial" pitchFamily="34" charset="0"/>
                            </a:rPr>
                          </m:ctrlPr>
                        </m:groupChrPr>
                        <m:e>
                          <m:sSub>
                            <m:sSubPr>
                              <m:ctrlPr>
                                <a:rPr lang="en-GB" sz="2000" i="1">
                                  <a:latin typeface="Cambria Math" panose="02040503050406030204" pitchFamily="18" charset="0"/>
                                  <a:cs typeface="Arial" pitchFamily="34" charset="0"/>
                                </a:rPr>
                              </m:ctrlPr>
                            </m:sSubPr>
                            <m:e>
                              <m:r>
                                <a:rPr lang="en-US" sz="2000" i="1">
                                  <a:latin typeface="Cambria Math" panose="02040503050406030204" pitchFamily="18" charset="0"/>
                                  <a:cs typeface="Arial" pitchFamily="34" charset="0"/>
                                </a:rPr>
                                <m:t>𝑈</m:t>
                              </m:r>
                            </m:e>
                            <m:sub>
                              <m:r>
                                <a:rPr lang="en-US" sz="2000" b="0" i="1" smtClean="0">
                                  <a:latin typeface="Cambria Math" panose="02040503050406030204" pitchFamily="18" charset="0"/>
                                  <a:cs typeface="Arial" pitchFamily="34" charset="0"/>
                                </a:rPr>
                                <m:t>2</m:t>
                              </m:r>
                            </m:sub>
                          </m:sSub>
                        </m:e>
                      </m:groupChr>
                      <m:d>
                        <m:dPr>
                          <m:begChr m:val="|"/>
                          <m:endChr m:val=""/>
                          <m:ctrlPr>
                            <a:rPr lang="en-GB" sz="2000" i="1">
                              <a:latin typeface="Cambria Math" panose="02040503050406030204" pitchFamily="18" charset="0"/>
                              <a:cs typeface="Arial" pitchFamily="34" charset="0"/>
                            </a:rPr>
                          </m:ctrlPr>
                        </m:dPr>
                        <m:e>
                          <m:d>
                            <m:dPr>
                              <m:begChr m:val=""/>
                              <m:endChr m:val="⟩"/>
                              <m:ctrlPr>
                                <a:rPr lang="en-GB" sz="2000" i="1">
                                  <a:latin typeface="Cambria Math" panose="02040503050406030204" pitchFamily="18" charset="0"/>
                                  <a:cs typeface="Arial" pitchFamily="34" charset="0"/>
                                </a:rPr>
                              </m:ctrlPr>
                            </m:dPr>
                            <m:e>
                              <m:sSub>
                                <m:sSubPr>
                                  <m:ctrlPr>
                                    <a:rPr lang="en-GB" sz="2000" i="1">
                                      <a:latin typeface="Cambria Math" panose="02040503050406030204" pitchFamily="18" charset="0"/>
                                      <a:cs typeface="Arial" pitchFamily="34" charset="0"/>
                                    </a:rPr>
                                  </m:ctrlPr>
                                </m:sSubPr>
                                <m:e>
                                  <m:r>
                                    <a:rPr lang="en-GB" sz="2000">
                                      <a:latin typeface="Cambria Math" panose="02040503050406030204" pitchFamily="18" charset="0"/>
                                      <a:cs typeface="Arial" pitchFamily="34" charset="0"/>
                                    </a:rPr>
                                    <m:t>𝜓</m:t>
                                  </m:r>
                                </m:e>
                                <m:sub>
                                  <m:r>
                                    <a:rPr lang="en-US" sz="2000" b="0" i="1" smtClean="0">
                                      <a:latin typeface="Cambria Math" panose="02040503050406030204" pitchFamily="18" charset="0"/>
                                      <a:cs typeface="Arial" pitchFamily="34" charset="0"/>
                                    </a:rPr>
                                    <m:t>2</m:t>
                                  </m:r>
                                </m:sub>
                              </m:sSub>
                            </m:e>
                          </m:d>
                        </m:e>
                      </m:d>
                      <m:groupChr>
                        <m:groupChrPr>
                          <m:chr m:val="→"/>
                          <m:vertJc m:val="bot"/>
                          <m:ctrlPr>
                            <a:rPr lang="en-GB" sz="2000" i="1">
                              <a:latin typeface="Cambria Math" panose="02040503050406030204" pitchFamily="18" charset="0"/>
                              <a:cs typeface="Arial" pitchFamily="34" charset="0"/>
                            </a:rPr>
                          </m:ctrlPr>
                        </m:groupChrPr>
                        <m:e>
                          <m:sSub>
                            <m:sSubPr>
                              <m:ctrlPr>
                                <a:rPr lang="en-GB" sz="2000" i="1">
                                  <a:latin typeface="Cambria Math" panose="02040503050406030204" pitchFamily="18" charset="0"/>
                                  <a:cs typeface="Arial" pitchFamily="34" charset="0"/>
                                </a:rPr>
                              </m:ctrlPr>
                            </m:sSubPr>
                            <m:e>
                              <m:r>
                                <a:rPr lang="en-US" sz="2000" i="1">
                                  <a:latin typeface="Cambria Math" panose="02040503050406030204" pitchFamily="18" charset="0"/>
                                  <a:cs typeface="Arial" pitchFamily="34" charset="0"/>
                                </a:rPr>
                                <m:t>𝑈</m:t>
                              </m:r>
                            </m:e>
                            <m:sub>
                              <m:r>
                                <a:rPr lang="en-US" sz="2000" b="0" i="1" smtClean="0">
                                  <a:latin typeface="Cambria Math" panose="02040503050406030204" pitchFamily="18" charset="0"/>
                                  <a:cs typeface="Arial" pitchFamily="34" charset="0"/>
                                </a:rPr>
                                <m:t>3</m:t>
                              </m:r>
                            </m:sub>
                          </m:sSub>
                        </m:e>
                      </m:groupChr>
                      <m:r>
                        <a:rPr lang="en-US" sz="2000" b="0" i="0" smtClean="0">
                          <a:latin typeface="Cambria Math" panose="02040503050406030204" pitchFamily="18" charset="0"/>
                          <a:cs typeface="Arial" pitchFamily="34" charset="0"/>
                        </a:rPr>
                        <m:t>…</m:t>
                      </m:r>
                      <m:groupChr>
                        <m:groupChrPr>
                          <m:chr m:val="→"/>
                          <m:vertJc m:val="bot"/>
                          <m:ctrlPr>
                            <a:rPr lang="en-GB" sz="2000" i="1">
                              <a:latin typeface="Cambria Math" panose="02040503050406030204" pitchFamily="18" charset="0"/>
                              <a:cs typeface="Arial" pitchFamily="34" charset="0"/>
                            </a:rPr>
                          </m:ctrlPr>
                        </m:groupChrPr>
                        <m:e>
                          <m:sSub>
                            <m:sSubPr>
                              <m:ctrlPr>
                                <a:rPr lang="en-GB" sz="2000" i="1">
                                  <a:latin typeface="Cambria Math" panose="02040503050406030204" pitchFamily="18" charset="0"/>
                                  <a:cs typeface="Arial" pitchFamily="34" charset="0"/>
                                </a:rPr>
                              </m:ctrlPr>
                            </m:sSubPr>
                            <m:e>
                              <m:r>
                                <a:rPr lang="en-US" sz="2000" i="1">
                                  <a:latin typeface="Cambria Math" panose="02040503050406030204" pitchFamily="18" charset="0"/>
                                  <a:cs typeface="Arial" pitchFamily="34" charset="0"/>
                                </a:rPr>
                                <m:t>𝑈</m:t>
                              </m:r>
                            </m:e>
                            <m:sub>
                              <m:r>
                                <a:rPr lang="en-US" sz="2000" b="0" i="1" smtClean="0">
                                  <a:latin typeface="Cambria Math" panose="02040503050406030204" pitchFamily="18" charset="0"/>
                                  <a:cs typeface="Arial" pitchFamily="34" charset="0"/>
                                </a:rPr>
                                <m:t>𝑛</m:t>
                              </m:r>
                            </m:sub>
                          </m:sSub>
                        </m:e>
                      </m:groupChr>
                      <m:d>
                        <m:dPr>
                          <m:begChr m:val="|"/>
                          <m:endChr m:val=""/>
                          <m:ctrlPr>
                            <a:rPr lang="en-GB" sz="2000" i="1">
                              <a:latin typeface="Cambria Math" panose="02040503050406030204" pitchFamily="18" charset="0"/>
                              <a:cs typeface="Arial" pitchFamily="34" charset="0"/>
                            </a:rPr>
                          </m:ctrlPr>
                        </m:dPr>
                        <m:e>
                          <m:d>
                            <m:dPr>
                              <m:begChr m:val=""/>
                              <m:endChr m:val="⟩"/>
                              <m:ctrlPr>
                                <a:rPr lang="en-GB" sz="2000" i="1">
                                  <a:latin typeface="Cambria Math" panose="02040503050406030204" pitchFamily="18" charset="0"/>
                                  <a:cs typeface="Arial" pitchFamily="34" charset="0"/>
                                </a:rPr>
                              </m:ctrlPr>
                            </m:dPr>
                            <m:e>
                              <m:sSub>
                                <m:sSubPr>
                                  <m:ctrlPr>
                                    <a:rPr lang="en-GB" sz="2000" i="1">
                                      <a:latin typeface="Cambria Math" panose="02040503050406030204" pitchFamily="18" charset="0"/>
                                      <a:cs typeface="Arial" pitchFamily="34" charset="0"/>
                                    </a:rPr>
                                  </m:ctrlPr>
                                </m:sSubPr>
                                <m:e>
                                  <m:r>
                                    <a:rPr lang="en-GB" sz="2000">
                                      <a:latin typeface="Cambria Math" panose="02040503050406030204" pitchFamily="18" charset="0"/>
                                      <a:cs typeface="Arial" pitchFamily="34" charset="0"/>
                                    </a:rPr>
                                    <m:t>𝜓</m:t>
                                  </m:r>
                                </m:e>
                                <m:sub>
                                  <m:r>
                                    <a:rPr lang="en-US" sz="2000" b="0" i="1" smtClean="0">
                                      <a:latin typeface="Cambria Math" panose="02040503050406030204" pitchFamily="18" charset="0"/>
                                      <a:cs typeface="Arial" pitchFamily="34" charset="0"/>
                                    </a:rPr>
                                    <m:t>𝑛</m:t>
                                  </m:r>
                                </m:sub>
                              </m:sSub>
                            </m:e>
                          </m:d>
                        </m:e>
                      </m:d>
                    </m:oMath>
                  </m:oMathPara>
                </a14:m>
                <a:endParaRPr lang="en-US" sz="2000" dirty="0">
                  <a:latin typeface="Arial" pitchFamily="34" charset="0"/>
                  <a:cs typeface="Arial" pitchFamily="34" charset="0"/>
                </a:endParaRPr>
              </a:p>
              <a:p>
                <a:pPr algn="just"/>
                <a:endParaRPr lang="en-US" sz="2000" dirty="0">
                  <a:latin typeface="Arial" pitchFamily="34" charset="0"/>
                  <a:cs typeface="Arial" pitchFamily="34" charset="0"/>
                </a:endParaRPr>
              </a:p>
              <a:p>
                <a:pPr algn="just"/>
                <a:endParaRPr lang="en-US" sz="2000" dirty="0">
                  <a:latin typeface="Arial" pitchFamily="34" charset="0"/>
                  <a:cs typeface="Arial" pitchFamily="34" charset="0"/>
                </a:endParaRPr>
              </a:p>
              <a:p>
                <a:pPr algn="just"/>
                <a:endParaRPr lang="en-US" sz="2000" dirty="0">
                  <a:latin typeface="Arial" pitchFamily="34" charset="0"/>
                  <a:cs typeface="Arial" pitchFamily="34" charset="0"/>
                </a:endParaRPr>
              </a:p>
              <a:p>
                <a:pPr algn="just"/>
                <a:endParaRPr lang="en-US" sz="2000" dirty="0">
                  <a:latin typeface="Arial" pitchFamily="34" charset="0"/>
                  <a:cs typeface="Arial" pitchFamily="34" charset="0"/>
                </a:endParaRPr>
              </a:p>
              <a:p>
                <a:pPr algn="just"/>
                <a:endParaRPr lang="en-US" sz="2000" dirty="0">
                  <a:latin typeface="Arial" pitchFamily="34" charset="0"/>
                  <a:cs typeface="Arial" pitchFamily="34" charset="0"/>
                </a:endParaRPr>
              </a:p>
              <a:p>
                <a:pPr algn="just"/>
                <a:endParaRPr lang="en-US" sz="2000" dirty="0">
                  <a:latin typeface="Arial" pitchFamily="34" charset="0"/>
                  <a:cs typeface="Arial" pitchFamily="34" charset="0"/>
                </a:endParaRPr>
              </a:p>
              <a:p>
                <a:pPr algn="just"/>
                <a:endParaRPr lang="en-US" sz="2000" dirty="0">
                  <a:solidFill>
                    <a:schemeClr val="tx2">
                      <a:lumMod val="60000"/>
                      <a:lumOff val="40000"/>
                    </a:schemeClr>
                  </a:solidFill>
                  <a:latin typeface="Arial" pitchFamily="34" charset="0"/>
                  <a:cs typeface="Arial" pitchFamily="34" charset="0"/>
                </a:endParaRPr>
              </a:p>
              <a:p>
                <a:pPr algn="just"/>
                <a:endParaRPr lang="en-US" sz="2000" dirty="0">
                  <a:solidFill>
                    <a:schemeClr val="tx2">
                      <a:lumMod val="60000"/>
                      <a:lumOff val="40000"/>
                    </a:schemeClr>
                  </a:solidFill>
                  <a:latin typeface="Arial" pitchFamily="34" charset="0"/>
                  <a:cs typeface="Arial" pitchFamily="34" charset="0"/>
                </a:endParaRPr>
              </a:p>
              <a:p>
                <a:pPr algn="just"/>
                <a:r>
                  <a:rPr lang="en-US" sz="2000" dirty="0">
                    <a:solidFill>
                      <a:schemeClr val="tx2">
                        <a:lumMod val="60000"/>
                        <a:lumOff val="40000"/>
                      </a:schemeClr>
                    </a:solidFill>
                    <a:latin typeface="Arial" pitchFamily="34" charset="0"/>
                    <a:cs typeface="Arial" pitchFamily="34" charset="0"/>
                  </a:rPr>
                  <a:t>In case of line for coins can be used any 2D operator.</a:t>
                </a:r>
              </a:p>
              <a:p>
                <a:pPr algn="ctr"/>
                <a14:m>
                  <m:oMath xmlns:m="http://schemas.openxmlformats.org/officeDocument/2006/math">
                    <m:sSub>
                      <m:sSubPr>
                        <m:ctrlPr>
                          <a:rPr lang="en-US" sz="2000" b="0" i="1" smtClean="0">
                            <a:solidFill>
                              <a:schemeClr val="tx2">
                                <a:lumMod val="60000"/>
                                <a:lumOff val="40000"/>
                              </a:schemeClr>
                            </a:solidFill>
                            <a:latin typeface="Cambria Math" panose="02040503050406030204" pitchFamily="18" charset="0"/>
                            <a:cs typeface="Arial" pitchFamily="34" charset="0"/>
                          </a:rPr>
                        </m:ctrlPr>
                      </m:sSubPr>
                      <m:e>
                        <m:r>
                          <a:rPr lang="en-US" sz="2000" i="1">
                            <a:solidFill>
                              <a:schemeClr val="tx2">
                                <a:lumMod val="60000"/>
                                <a:lumOff val="40000"/>
                              </a:schemeClr>
                            </a:solidFill>
                            <a:latin typeface="Cambria Math" panose="02040503050406030204" pitchFamily="18" charset="0"/>
                            <a:cs typeface="Arial" pitchFamily="34" charset="0"/>
                          </a:rPr>
                          <m:t>𝐶</m:t>
                        </m:r>
                      </m:e>
                      <m:sub>
                        <m:r>
                          <a:rPr lang="en-US" sz="2000" b="0" i="1" smtClean="0">
                            <a:solidFill>
                              <a:schemeClr val="tx2">
                                <a:lumMod val="60000"/>
                                <a:lumOff val="40000"/>
                              </a:schemeClr>
                            </a:solidFill>
                            <a:latin typeface="Cambria Math" panose="02040503050406030204" pitchFamily="18" charset="0"/>
                            <a:cs typeface="Arial" pitchFamily="34" charset="0"/>
                          </a:rPr>
                          <m:t>2</m:t>
                        </m:r>
                        <m:r>
                          <a:rPr lang="en-US" sz="2000" b="0" i="1" smtClean="0">
                            <a:solidFill>
                              <a:schemeClr val="tx2">
                                <a:lumMod val="60000"/>
                                <a:lumOff val="40000"/>
                              </a:schemeClr>
                            </a:solidFill>
                            <a:latin typeface="Cambria Math" panose="02040503050406030204" pitchFamily="18" charset="0"/>
                            <a:cs typeface="Arial" pitchFamily="34" charset="0"/>
                          </a:rPr>
                          <m:t>𝑘</m:t>
                        </m:r>
                        <m:r>
                          <a:rPr lang="en-US" sz="2000" b="0" i="1" smtClean="0">
                            <a:solidFill>
                              <a:schemeClr val="tx2">
                                <a:lumMod val="60000"/>
                                <a:lumOff val="40000"/>
                              </a:schemeClr>
                            </a:solidFill>
                            <a:latin typeface="Cambria Math" panose="02040503050406030204" pitchFamily="18" charset="0"/>
                            <a:cs typeface="Arial" pitchFamily="34" charset="0"/>
                          </a:rPr>
                          <m:t>+1</m:t>
                        </m:r>
                      </m:sub>
                    </m:sSub>
                    <m:r>
                      <a:rPr lang="en-US" sz="2000" b="0" i="1" smtClean="0">
                        <a:solidFill>
                          <a:schemeClr val="tx2">
                            <a:lumMod val="60000"/>
                            <a:lumOff val="40000"/>
                          </a:schemeClr>
                        </a:solidFill>
                        <a:latin typeface="Cambria Math" panose="02040503050406030204" pitchFamily="18" charset="0"/>
                        <a:cs typeface="Arial" pitchFamily="34" charset="0"/>
                      </a:rPr>
                      <m:t>=</m:t>
                    </m:r>
                  </m:oMath>
                </a14:m>
                <a:r>
                  <a:rPr lang="en-US" sz="2000" dirty="0">
                    <a:solidFill>
                      <a:schemeClr val="tx2">
                        <a:lumMod val="60000"/>
                        <a:lumOff val="40000"/>
                      </a:schemeClr>
                    </a:solidFill>
                    <a:cs typeface="Arial" pitchFamily="34" charset="0"/>
                  </a:rPr>
                  <a:t> </a:t>
                </a:r>
                <a14:m>
                  <m:oMath xmlns:m="http://schemas.openxmlformats.org/officeDocument/2006/math">
                    <m:sSub>
                      <m:sSubPr>
                        <m:ctrlPr>
                          <a:rPr lang="en-US" sz="2000" i="1">
                            <a:solidFill>
                              <a:schemeClr val="tx2">
                                <a:lumMod val="60000"/>
                                <a:lumOff val="40000"/>
                              </a:schemeClr>
                            </a:solidFill>
                            <a:latin typeface="Cambria Math" panose="02040503050406030204" pitchFamily="18" charset="0"/>
                            <a:cs typeface="Arial" pitchFamily="34" charset="0"/>
                          </a:rPr>
                        </m:ctrlPr>
                      </m:sSubPr>
                      <m:e>
                        <m:r>
                          <a:rPr lang="en-US" sz="2000" i="1">
                            <a:solidFill>
                              <a:schemeClr val="tx2">
                                <a:lumMod val="60000"/>
                                <a:lumOff val="40000"/>
                              </a:schemeClr>
                            </a:solidFill>
                            <a:latin typeface="Cambria Math" panose="02040503050406030204" pitchFamily="18" charset="0"/>
                            <a:cs typeface="Arial" pitchFamily="34" charset="0"/>
                          </a:rPr>
                          <m:t>𝐶</m:t>
                        </m:r>
                      </m:e>
                      <m:sub>
                        <m:r>
                          <a:rPr lang="en-US" sz="2000" i="1">
                            <a:solidFill>
                              <a:schemeClr val="tx2">
                                <a:lumMod val="60000"/>
                                <a:lumOff val="40000"/>
                              </a:schemeClr>
                            </a:solidFill>
                            <a:latin typeface="Cambria Math" panose="02040503050406030204" pitchFamily="18" charset="0"/>
                            <a:cs typeface="Arial" pitchFamily="34" charset="0"/>
                          </a:rPr>
                          <m:t>1</m:t>
                        </m:r>
                      </m:sub>
                    </m:sSub>
                  </m:oMath>
                </a14:m>
                <a:endParaRPr lang="en-US" sz="2000" dirty="0">
                  <a:solidFill>
                    <a:schemeClr val="tx2">
                      <a:lumMod val="60000"/>
                      <a:lumOff val="40000"/>
                    </a:schemeClr>
                  </a:solidFill>
                  <a:latin typeface="Arial" pitchFamily="34" charset="0"/>
                  <a:cs typeface="Arial" pitchFamily="34" charset="0"/>
                </a:endParaRPr>
              </a:p>
              <a:p>
                <a:pPr algn="ctr"/>
                <a14:m>
                  <m:oMath xmlns:m="http://schemas.openxmlformats.org/officeDocument/2006/math">
                    <m:sSub>
                      <m:sSubPr>
                        <m:ctrlPr>
                          <a:rPr lang="en-US" sz="2000" b="0" i="1" smtClean="0">
                            <a:solidFill>
                              <a:schemeClr val="tx2">
                                <a:lumMod val="60000"/>
                                <a:lumOff val="40000"/>
                              </a:schemeClr>
                            </a:solidFill>
                            <a:latin typeface="Cambria Math" panose="02040503050406030204" pitchFamily="18" charset="0"/>
                            <a:cs typeface="Arial" pitchFamily="34" charset="0"/>
                          </a:rPr>
                        </m:ctrlPr>
                      </m:sSubPr>
                      <m:e>
                        <m:r>
                          <a:rPr lang="en-US" sz="2000" i="1">
                            <a:solidFill>
                              <a:schemeClr val="tx2">
                                <a:lumMod val="60000"/>
                                <a:lumOff val="40000"/>
                              </a:schemeClr>
                            </a:solidFill>
                            <a:latin typeface="Cambria Math" panose="02040503050406030204" pitchFamily="18" charset="0"/>
                            <a:cs typeface="Arial" pitchFamily="34" charset="0"/>
                          </a:rPr>
                          <m:t>𝐶</m:t>
                        </m:r>
                      </m:e>
                      <m:sub>
                        <m:r>
                          <a:rPr lang="en-US" sz="2000" b="0" i="1" smtClean="0">
                            <a:solidFill>
                              <a:schemeClr val="tx2">
                                <a:lumMod val="60000"/>
                                <a:lumOff val="40000"/>
                              </a:schemeClr>
                            </a:solidFill>
                            <a:latin typeface="Cambria Math" panose="02040503050406030204" pitchFamily="18" charset="0"/>
                            <a:cs typeface="Arial" pitchFamily="34" charset="0"/>
                          </a:rPr>
                          <m:t>2</m:t>
                        </m:r>
                        <m:r>
                          <a:rPr lang="en-US" sz="2000" b="0" i="1" smtClean="0">
                            <a:solidFill>
                              <a:schemeClr val="tx2">
                                <a:lumMod val="60000"/>
                                <a:lumOff val="40000"/>
                              </a:schemeClr>
                            </a:solidFill>
                            <a:latin typeface="Cambria Math" panose="02040503050406030204" pitchFamily="18" charset="0"/>
                            <a:cs typeface="Arial" pitchFamily="34" charset="0"/>
                          </a:rPr>
                          <m:t>𝑘</m:t>
                        </m:r>
                      </m:sub>
                    </m:sSub>
                    <m:r>
                      <a:rPr lang="en-US" sz="2000" b="0" i="1" smtClean="0">
                        <a:solidFill>
                          <a:schemeClr val="tx2">
                            <a:lumMod val="60000"/>
                            <a:lumOff val="40000"/>
                          </a:schemeClr>
                        </a:solidFill>
                        <a:latin typeface="Cambria Math" panose="02040503050406030204" pitchFamily="18" charset="0"/>
                        <a:cs typeface="Arial" pitchFamily="34" charset="0"/>
                      </a:rPr>
                      <m:t>=</m:t>
                    </m:r>
                  </m:oMath>
                </a14:m>
                <a:r>
                  <a:rPr lang="en-US" sz="2000" dirty="0">
                    <a:solidFill>
                      <a:schemeClr val="tx2">
                        <a:lumMod val="60000"/>
                        <a:lumOff val="40000"/>
                      </a:schemeClr>
                    </a:solidFill>
                    <a:cs typeface="Arial" pitchFamily="34" charset="0"/>
                  </a:rPr>
                  <a:t> </a:t>
                </a:r>
                <a14:m>
                  <m:oMath xmlns:m="http://schemas.openxmlformats.org/officeDocument/2006/math">
                    <m:sSub>
                      <m:sSubPr>
                        <m:ctrlPr>
                          <a:rPr lang="en-US" sz="2000" i="1">
                            <a:solidFill>
                              <a:schemeClr val="tx2">
                                <a:lumMod val="60000"/>
                                <a:lumOff val="40000"/>
                              </a:schemeClr>
                            </a:solidFill>
                            <a:latin typeface="Cambria Math" panose="02040503050406030204" pitchFamily="18" charset="0"/>
                            <a:cs typeface="Arial" pitchFamily="34" charset="0"/>
                          </a:rPr>
                        </m:ctrlPr>
                      </m:sSubPr>
                      <m:e>
                        <m:r>
                          <a:rPr lang="en-US" sz="2000" i="1">
                            <a:solidFill>
                              <a:schemeClr val="tx2">
                                <a:lumMod val="60000"/>
                                <a:lumOff val="40000"/>
                              </a:schemeClr>
                            </a:solidFill>
                            <a:latin typeface="Cambria Math" panose="02040503050406030204" pitchFamily="18" charset="0"/>
                            <a:cs typeface="Arial" pitchFamily="34" charset="0"/>
                          </a:rPr>
                          <m:t>𝐶</m:t>
                        </m:r>
                      </m:e>
                      <m:sub>
                        <m:r>
                          <a:rPr lang="en-US" sz="2000" b="0" i="1" smtClean="0">
                            <a:solidFill>
                              <a:schemeClr val="tx2">
                                <a:lumMod val="60000"/>
                                <a:lumOff val="40000"/>
                              </a:schemeClr>
                            </a:solidFill>
                            <a:latin typeface="Cambria Math" panose="02040503050406030204" pitchFamily="18" charset="0"/>
                            <a:cs typeface="Arial" pitchFamily="34" charset="0"/>
                          </a:rPr>
                          <m:t>0</m:t>
                        </m:r>
                      </m:sub>
                    </m:sSub>
                  </m:oMath>
                </a14:m>
                <a:endParaRPr lang="en-GB" sz="2000" dirty="0"/>
              </a:p>
              <a:p>
                <a:pPr algn="just"/>
                <a:endParaRPr lang="en-US" sz="2000" dirty="0">
                  <a:solidFill>
                    <a:schemeClr val="tx2">
                      <a:lumMod val="60000"/>
                      <a:lumOff val="40000"/>
                    </a:schemeClr>
                  </a:solidFill>
                  <a:latin typeface="Arial" pitchFamily="34" charset="0"/>
                  <a:cs typeface="Arial" pitchFamily="34" charset="0"/>
                </a:endParaRPr>
              </a:p>
            </p:txBody>
          </p:sp>
        </mc:Choice>
        <mc:Fallback xmlns="">
          <p:sp>
            <p:nvSpPr>
              <p:cNvPr id="9" name="TextBox 17">
                <a:extLst>
                  <a:ext uri="{FF2B5EF4-FFF2-40B4-BE49-F238E27FC236}">
                    <a16:creationId xmlns:a16="http://schemas.microsoft.com/office/drawing/2014/main" id="{32A8C2CA-8EA4-8996-F1DE-299DBB813071}"/>
                  </a:ext>
                </a:extLst>
              </p:cNvPr>
              <p:cNvSpPr txBox="1">
                <a:spLocks noRot="1" noChangeAspect="1" noMove="1" noResize="1" noEditPoints="1" noAdjustHandles="1" noChangeArrowheads="1" noChangeShapeType="1" noTextEdit="1"/>
              </p:cNvSpPr>
              <p:nvPr/>
            </p:nvSpPr>
            <p:spPr>
              <a:xfrm>
                <a:off x="755576" y="619875"/>
                <a:ext cx="7722090" cy="5883387"/>
              </a:xfrm>
              <a:prstGeom prst="rect">
                <a:avLst/>
              </a:prstGeom>
              <a:blipFill>
                <a:blip r:embed="rId2"/>
                <a:stretch>
                  <a:fillRect l="-1026" t="-622" r="-1026"/>
                </a:stretch>
              </a:blipFill>
            </p:spPr>
            <p:txBody>
              <a:bodyPr/>
              <a:lstStyle/>
              <a:p>
                <a:r>
                  <a:rPr lang="en-GB">
                    <a:noFill/>
                  </a:rPr>
                  <a:t> </a:t>
                </a:r>
              </a:p>
            </p:txBody>
          </p:sp>
        </mc:Fallback>
      </mc:AlternateContent>
      <p:sp>
        <p:nvSpPr>
          <p:cNvPr id="10" name="Date Placeholder 12">
            <a:extLst>
              <a:ext uri="{FF2B5EF4-FFF2-40B4-BE49-F238E27FC236}">
                <a16:creationId xmlns:a16="http://schemas.microsoft.com/office/drawing/2014/main" id="{1B093E0D-6AF0-CBC7-0526-9EB50D351B4E}"/>
              </a:ext>
            </a:extLst>
          </p:cNvPr>
          <p:cNvSpPr txBox="1">
            <a:spLocks/>
          </p:cNvSpPr>
          <p:nvPr/>
        </p:nvSpPr>
        <p:spPr>
          <a:xfrm>
            <a:off x="1067317" y="6309073"/>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1" name="Текстово поле 10">
            <a:extLst>
              <a:ext uri="{FF2B5EF4-FFF2-40B4-BE49-F238E27FC236}">
                <a16:creationId xmlns:a16="http://schemas.microsoft.com/office/drawing/2014/main" id="{BBBEAF33-5B96-B1C2-50EC-3E083C01C81C}"/>
              </a:ext>
            </a:extLst>
          </p:cNvPr>
          <p:cNvSpPr txBox="1"/>
          <p:nvPr/>
        </p:nvSpPr>
        <p:spPr>
          <a:xfrm>
            <a:off x="3585761" y="630932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
        <p:nvSpPr>
          <p:cNvPr id="12" name="Slide Number Placeholder 5">
            <a:extLst>
              <a:ext uri="{FF2B5EF4-FFF2-40B4-BE49-F238E27FC236}">
                <a16:creationId xmlns:a16="http://schemas.microsoft.com/office/drawing/2014/main" id="{F765AE8A-1FC2-9B65-AB94-7E9EBA6DF69E}"/>
              </a:ext>
            </a:extLst>
          </p:cNvPr>
          <p:cNvSpPr>
            <a:spLocks noGrp="1"/>
          </p:cNvSpPr>
          <p:nvPr>
            <p:ph type="sldNum" sz="quarter" idx="12"/>
          </p:nvPr>
        </p:nvSpPr>
        <p:spPr>
          <a:xfrm>
            <a:off x="7668344" y="6309320"/>
            <a:ext cx="578317" cy="365125"/>
          </a:xfrm>
        </p:spPr>
        <p:txBody>
          <a:bodyPr/>
          <a:lstStyle/>
          <a:p>
            <a:fld id="{666D7441-A661-464A-8616-59533B53E3BB}" type="slidenum">
              <a:rPr lang="bg-BG" sz="2400" smtClean="0"/>
              <a:pPr/>
              <a:t>14</a:t>
            </a:fld>
            <a:endParaRPr lang="bg-BG" sz="2400" dirty="0"/>
          </a:p>
        </p:txBody>
      </p:sp>
      <mc:AlternateContent xmlns:mc="http://schemas.openxmlformats.org/markup-compatibility/2006" xmlns:am3d="http://schemas.microsoft.com/office/drawing/2017/model3d">
        <mc:Choice Requires="am3d">
          <p:graphicFrame>
            <p:nvGraphicFramePr>
              <p:cNvPr id="3" name="3D модел 2">
                <a:extLst>
                  <a:ext uri="{FF2B5EF4-FFF2-40B4-BE49-F238E27FC236}">
                    <a16:creationId xmlns:a16="http://schemas.microsoft.com/office/drawing/2014/main" id="{5AE0F10F-8F37-01BF-B814-BAC8694AE14F}"/>
                  </a:ext>
                </a:extLst>
              </p:cNvPr>
              <p:cNvGraphicFramePr/>
              <p:nvPr>
                <p:extLst>
                  <p:ext uri="{D42A27DB-BD31-4B8C-83A1-F6EECF244321}">
                    <p14:modId xmlns:p14="http://schemas.microsoft.com/office/powerpoint/2010/main" val="937328881"/>
                  </p:ext>
                </p:extLst>
              </p:nvPr>
            </p:nvGraphicFramePr>
            <p:xfrm>
              <a:off x="1907704" y="2852936"/>
              <a:ext cx="5544616" cy="2215243"/>
            </p:xfrm>
            <a:graphic>
              <a:graphicData uri="http://schemas.microsoft.com/office/drawing/2017/model3d">
                <am3d:model3d r:embed="rId3">
                  <am3d:spPr>
                    <a:xfrm>
                      <a:off x="0" y="0"/>
                      <a:ext cx="5544616" cy="2215243"/>
                    </a:xfrm>
                    <a:prstGeom prst="rect">
                      <a:avLst/>
                    </a:prstGeom>
                  </am3d:spPr>
                  <am3d:camera>
                    <am3d:pos x="0" y="0" z="50057401"/>
                    <am3d:up dx="0" dy="36000000" dz="0"/>
                    <am3d:lookAt x="0" y="0" z="0"/>
                    <am3d:perspective fov="2700000"/>
                  </am3d:camera>
                  <am3d:trans>
                    <am3d:meterPerModelUnit n="31299" d="1000000"/>
                    <am3d:preTrans dx="-23042495" dy="-450710" dz="-159908"/>
                    <am3d:scale>
                      <am3d:sx n="1000000" d="1000000"/>
                      <am3d:sy n="1000000" d="1000000"/>
                      <am3d:sz n="1000000" d="1000000"/>
                    </am3d:scale>
                    <am3d:rot/>
                    <am3d:postTrans dx="0" dy="0" dz="0"/>
                  </am3d:trans>
                  <am3d:raster rName="Office3DRenderer" rVer="16.0.8326">
                    <am3d:blip r:embed="rId4"/>
                  </am3d:raster>
                  <am3d:objViewport viewportSz="63497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 name="3D модел 2">
                <a:extLst>
                  <a:ext uri="{FF2B5EF4-FFF2-40B4-BE49-F238E27FC236}">
                    <a16:creationId xmlns:a16="http://schemas.microsoft.com/office/drawing/2014/main" id="{5AE0F10F-8F37-01BF-B814-BAC8694AE14F}"/>
                  </a:ext>
                </a:extLst>
              </p:cNvPr>
              <p:cNvPicPr>
                <a:picLocks noGrp="1" noRot="1" noChangeAspect="1" noMove="1" noResize="1" noEditPoints="1" noAdjustHandles="1" noChangeArrowheads="1" noChangeShapeType="1" noCrop="1"/>
              </p:cNvPicPr>
              <p:nvPr/>
            </p:nvPicPr>
            <p:blipFill>
              <a:blip r:embed="rId5"/>
              <a:stretch>
                <a:fillRect/>
              </a:stretch>
            </p:blipFill>
            <p:spPr>
              <a:xfrm>
                <a:off x="1907704" y="2852936"/>
                <a:ext cx="5544616" cy="221524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3" name="3D модел 12">
                <a:extLst>
                  <a:ext uri="{FF2B5EF4-FFF2-40B4-BE49-F238E27FC236}">
                    <a16:creationId xmlns:a16="http://schemas.microsoft.com/office/drawing/2014/main" id="{E40CAE08-1A28-3D56-F1AD-B5227137DED1}"/>
                  </a:ext>
                </a:extLst>
              </p:cNvPr>
              <p:cNvGraphicFramePr>
                <a:graphicFrameLocks noChangeAspect="1"/>
              </p:cNvGraphicFramePr>
              <p:nvPr>
                <p:extLst>
                  <p:ext uri="{D42A27DB-BD31-4B8C-83A1-F6EECF244321}">
                    <p14:modId xmlns:p14="http://schemas.microsoft.com/office/powerpoint/2010/main" val="2991916870"/>
                  </p:ext>
                </p:extLst>
              </p:nvPr>
            </p:nvGraphicFramePr>
            <p:xfrm rot="18605502">
              <a:off x="6291464" y="5422582"/>
              <a:ext cx="1912697" cy="1001150"/>
            </p:xfrm>
            <a:graphic>
              <a:graphicData uri="http://schemas.microsoft.com/office/drawing/2017/model3d">
                <am3d:model3d r:embed="rId6">
                  <am3d:spPr>
                    <a:xfrm rot="18605502">
                      <a:off x="0" y="0"/>
                      <a:ext cx="1912697" cy="1001150"/>
                    </a:xfrm>
                    <a:prstGeom prst="rect">
                      <a:avLst/>
                    </a:prstGeom>
                  </am3d:spPr>
                  <am3d:camera>
                    <am3d:pos x="0" y="0" z="48901232"/>
                    <am3d:up dx="0" dy="36000000" dz="0"/>
                    <am3d:lookAt x="0" y="0" z="0"/>
                    <am3d:perspective fov="2700000"/>
                  </am3d:camera>
                  <am3d:trans>
                    <am3d:meterPerModelUnit n="50271" d="1000000"/>
                    <am3d:preTrans dx="0" dy="0" dz="0"/>
                    <am3d:scale>
                      <am3d:sx n="1000000" d="1000000"/>
                      <am3d:sy n="1000000" d="1000000"/>
                      <am3d:sz n="1000000" d="1000000"/>
                    </am3d:scale>
                    <am3d:rot ax="-6641787" ay="-520536" az="-1305900"/>
                    <am3d:postTrans dx="0" dy="0" dz="0"/>
                  </am3d:trans>
                  <am3d:raster rName="Office3DRenderer" rVer="16.0.8326">
                    <am3d:blip r:embed="rId7"/>
                  </am3d:raster>
                  <am3d:objViewport viewportSz="20933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3" name="3D модел 12">
                <a:extLst>
                  <a:ext uri="{FF2B5EF4-FFF2-40B4-BE49-F238E27FC236}">
                    <a16:creationId xmlns:a16="http://schemas.microsoft.com/office/drawing/2014/main" id="{E40CAE08-1A28-3D56-F1AD-B5227137DED1}"/>
                  </a:ext>
                </a:extLst>
              </p:cNvPr>
              <p:cNvPicPr>
                <a:picLocks noGrp="1" noRot="1" noChangeAspect="1" noMove="1" noResize="1" noEditPoints="1" noAdjustHandles="1" noChangeArrowheads="1" noChangeShapeType="1" noCrop="1"/>
              </p:cNvPicPr>
              <p:nvPr/>
            </p:nvPicPr>
            <p:blipFill>
              <a:blip r:embed="rId8"/>
              <a:stretch>
                <a:fillRect/>
              </a:stretch>
            </p:blipFill>
            <p:spPr>
              <a:xfrm rot="18605502">
                <a:off x="6291464" y="5422582"/>
                <a:ext cx="1912697" cy="1001150"/>
              </a:xfrm>
              <a:prstGeom prst="rect">
                <a:avLst/>
              </a:prstGeom>
            </p:spPr>
          </p:pic>
        </mc:Fallback>
      </mc:AlternateContent>
    </p:spTree>
    <p:extLst>
      <p:ext uri="{BB962C8B-B14F-4D97-AF65-F5344CB8AC3E}">
        <p14:creationId xmlns:p14="http://schemas.microsoft.com/office/powerpoint/2010/main" val="986289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8" presetClass="emph" presetSubtype="128" accel="20000" decel="20000" fill="hold" nodeType="clickEffect">
                                  <p:stCondLst>
                                    <p:cond delay="0"/>
                                  </p:stCondLst>
                                  <p:childTnLst>
                                    <p:anim calcmode="lin" valueType="num">
                                      <p:cBhvr additive="sum">
                                        <p:cTn id="6" dur="5000" fill="hold"/>
                                        <p:tgtEl>
                                          <p:spTgt spid="13"/>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1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12">
            <a:extLst>
              <a:ext uri="{FF2B5EF4-FFF2-40B4-BE49-F238E27FC236}">
                <a16:creationId xmlns:a16="http://schemas.microsoft.com/office/drawing/2014/main" id="{36A9C39D-BBE1-1A23-AFCB-2AA7DD245956}"/>
              </a:ext>
            </a:extLst>
          </p:cNvPr>
          <p:cNvSpPr txBox="1">
            <a:spLocks/>
          </p:cNvSpPr>
          <p:nvPr/>
        </p:nvSpPr>
        <p:spPr>
          <a:xfrm>
            <a:off x="1067317" y="6309073"/>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9" name="Текстово поле 18">
            <a:extLst>
              <a:ext uri="{FF2B5EF4-FFF2-40B4-BE49-F238E27FC236}">
                <a16:creationId xmlns:a16="http://schemas.microsoft.com/office/drawing/2014/main" id="{9030D64B-71E9-447C-ACDC-1A9091A1F77F}"/>
              </a:ext>
            </a:extLst>
          </p:cNvPr>
          <p:cNvSpPr txBox="1"/>
          <p:nvPr/>
        </p:nvSpPr>
        <p:spPr>
          <a:xfrm>
            <a:off x="3585761" y="630932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
        <p:nvSpPr>
          <p:cNvPr id="20" name="Slide Number Placeholder 5">
            <a:extLst>
              <a:ext uri="{FF2B5EF4-FFF2-40B4-BE49-F238E27FC236}">
                <a16:creationId xmlns:a16="http://schemas.microsoft.com/office/drawing/2014/main" id="{0AB3DC28-B6A6-42E1-B5D4-21AAF02285EE}"/>
              </a:ext>
            </a:extLst>
          </p:cNvPr>
          <p:cNvSpPr>
            <a:spLocks noGrp="1"/>
          </p:cNvSpPr>
          <p:nvPr>
            <p:ph type="sldNum" sz="quarter" idx="12"/>
          </p:nvPr>
        </p:nvSpPr>
        <p:spPr>
          <a:xfrm>
            <a:off x="7668344" y="6309320"/>
            <a:ext cx="578317" cy="365125"/>
          </a:xfrm>
        </p:spPr>
        <p:txBody>
          <a:bodyPr/>
          <a:lstStyle/>
          <a:p>
            <a:fld id="{666D7441-A661-464A-8616-59533B53E3BB}" type="slidenum">
              <a:rPr lang="bg-BG" sz="2400" smtClean="0"/>
              <a:pPr/>
              <a:t>15</a:t>
            </a:fld>
            <a:endParaRPr lang="bg-BG" sz="2400" dirty="0"/>
          </a:p>
        </p:txBody>
      </p:sp>
      <p:pic>
        <p:nvPicPr>
          <p:cNvPr id="11" name="Balanced">
            <a:hlinkClick r:id="" action="ppaction://media"/>
            <a:extLst>
              <a:ext uri="{FF2B5EF4-FFF2-40B4-BE49-F238E27FC236}">
                <a16:creationId xmlns:a16="http://schemas.microsoft.com/office/drawing/2014/main" id="{90A411E0-2D4F-1595-81DE-009C9C30548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t="6108" b="5923"/>
          <a:stretch/>
        </p:blipFill>
        <p:spPr>
          <a:xfrm>
            <a:off x="914569" y="3378630"/>
            <a:ext cx="2743200" cy="1357408"/>
          </a:xfrm>
          <a:prstGeom prst="rect">
            <a:avLst/>
          </a:prstGeom>
        </p:spPr>
      </p:pic>
      <p:pic>
        <p:nvPicPr>
          <p:cNvPr id="12" name="New video">
            <a:hlinkClick r:id="" action="ppaction://media"/>
            <a:extLst>
              <a:ext uri="{FF2B5EF4-FFF2-40B4-BE49-F238E27FC236}">
                <a16:creationId xmlns:a16="http://schemas.microsoft.com/office/drawing/2014/main" id="{2A0C86E2-F744-80D0-4D1E-17E0524FE2CE}"/>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t="5600" b="5211"/>
          <a:stretch/>
        </p:blipFill>
        <p:spPr>
          <a:xfrm>
            <a:off x="914569" y="1436915"/>
            <a:ext cx="2743200" cy="1376223"/>
          </a:xfrm>
          <a:prstGeom prst="rect">
            <a:avLst/>
          </a:prstGeom>
        </p:spPr>
      </p:pic>
      <p:sp>
        <p:nvSpPr>
          <p:cNvPr id="4" name="Стрелка: изрязана надясно 3">
            <a:extLst>
              <a:ext uri="{FF2B5EF4-FFF2-40B4-BE49-F238E27FC236}">
                <a16:creationId xmlns:a16="http://schemas.microsoft.com/office/drawing/2014/main" id="{816C40E4-FE2E-892E-FA11-D202A21E28A5}"/>
              </a:ext>
            </a:extLst>
          </p:cNvPr>
          <p:cNvSpPr/>
          <p:nvPr/>
        </p:nvSpPr>
        <p:spPr>
          <a:xfrm>
            <a:off x="3845971" y="2589043"/>
            <a:ext cx="1689955" cy="1038744"/>
          </a:xfrm>
          <a:prstGeom prst="notchedRightArrow">
            <a:avLst>
              <a:gd name="adj1" fmla="val 50000"/>
              <a:gd name="adj2" fmla="val 387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New video">
            <a:hlinkClick r:id="" action="ppaction://media"/>
            <a:extLst>
              <a:ext uri="{FF2B5EF4-FFF2-40B4-BE49-F238E27FC236}">
                <a16:creationId xmlns:a16="http://schemas.microsoft.com/office/drawing/2014/main" id="{2408AF67-32FB-AA77-7F39-B9F899116A1C}"/>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3"/>
          <a:srcRect t="6077" b="6519"/>
          <a:stretch/>
        </p:blipFill>
        <p:spPr>
          <a:xfrm>
            <a:off x="5724128" y="1441538"/>
            <a:ext cx="2789819" cy="1371600"/>
          </a:xfrm>
          <a:prstGeom prst="rect">
            <a:avLst/>
          </a:prstGeom>
        </p:spPr>
      </p:pic>
      <mc:AlternateContent xmlns:mc="http://schemas.openxmlformats.org/markup-compatibility/2006" xmlns:a14="http://schemas.microsoft.com/office/drawing/2010/main">
        <mc:Choice Requires="a14">
          <p:sp>
            <p:nvSpPr>
              <p:cNvPr id="23" name="Object 1">
                <a:extLst>
                  <a:ext uri="{FF2B5EF4-FFF2-40B4-BE49-F238E27FC236}">
                    <a16:creationId xmlns:a16="http://schemas.microsoft.com/office/drawing/2014/main" id="{D139A4EF-34C7-381F-EEFC-D49B8D59573C}"/>
                  </a:ext>
                </a:extLst>
              </p:cNvPr>
              <p:cNvSpPr txBox="1"/>
              <p:nvPr/>
            </p:nvSpPr>
            <p:spPr bwMode="auto">
              <a:xfrm>
                <a:off x="1700791" y="4804080"/>
                <a:ext cx="1170755" cy="569005"/>
              </a:xfrm>
              <a:prstGeom prst="rect">
                <a:avLst/>
              </a:prstGeom>
              <a:noFill/>
            </p:spPr>
            <p:txBody>
              <a:bodyPr>
                <a:noAutofit/>
              </a:bodyPr>
              <a:lstStyle/>
              <a:p>
                <a:r>
                  <a:rPr lang="en-GB" sz="1400" dirty="0">
                    <a:solidFill>
                      <a:schemeClr val="tx1"/>
                    </a:solidFill>
                  </a:rPr>
                  <a:t>C=</a:t>
                </a:r>
                <a14:m>
                  <m:oMath xmlns:m="http://schemas.openxmlformats.org/officeDocument/2006/math">
                    <m:f>
                      <m:fPr>
                        <m:ctrlPr>
                          <a:rPr lang="en-GB" sz="1400" i="1">
                            <a:solidFill>
                              <a:schemeClr val="tx1"/>
                            </a:solidFill>
                            <a:latin typeface="Cambria Math" panose="02040503050406030204" pitchFamily="18" charset="0"/>
                          </a:rPr>
                        </m:ctrlPr>
                      </m:fPr>
                      <m:num>
                        <m:r>
                          <a:rPr lang="en-GB" sz="1400" i="1">
                            <a:solidFill>
                              <a:schemeClr val="tx1"/>
                            </a:solidFill>
                            <a:latin typeface="Cambria Math" panose="02040503050406030204" pitchFamily="18" charset="0"/>
                          </a:rPr>
                          <m:t>1</m:t>
                        </m:r>
                      </m:num>
                      <m:den>
                        <m:rad>
                          <m:radPr>
                            <m:degHide m:val="on"/>
                            <m:ctrlPr>
                              <a:rPr lang="en-GB" sz="1400" i="1">
                                <a:solidFill>
                                  <a:schemeClr val="tx1"/>
                                </a:solidFill>
                                <a:latin typeface="Cambria Math" panose="02040503050406030204" pitchFamily="18" charset="0"/>
                              </a:rPr>
                            </m:ctrlPr>
                          </m:radPr>
                          <m:deg/>
                          <m:e>
                            <m:r>
                              <a:rPr lang="en-GB" sz="1400" i="1">
                                <a:solidFill>
                                  <a:schemeClr val="tx1"/>
                                </a:solidFill>
                                <a:latin typeface="Cambria Math" panose="02040503050406030204" pitchFamily="18" charset="0"/>
                              </a:rPr>
                              <m:t>2</m:t>
                            </m:r>
                          </m:e>
                        </m:rad>
                      </m:den>
                    </m:f>
                    <m:d>
                      <m:dPr>
                        <m:begChr m:val="["/>
                        <m:endChr m:val="]"/>
                        <m:ctrlPr>
                          <a:rPr lang="en-GB" sz="1400" i="1">
                            <a:solidFill>
                              <a:schemeClr val="tx1"/>
                            </a:solidFill>
                            <a:latin typeface="Cambria Math" panose="02040503050406030204" pitchFamily="18" charset="0"/>
                          </a:rPr>
                        </m:ctrlPr>
                      </m:dPr>
                      <m:e>
                        <m:m>
                          <m:mPr>
                            <m:plcHide m:val="on"/>
                            <m:mcs>
                              <m:mc>
                                <m:mcPr>
                                  <m:count m:val="2"/>
                                  <m:mcJc m:val="center"/>
                                </m:mcPr>
                              </m:mc>
                            </m:mcs>
                            <m:ctrlPr>
                              <a:rPr lang="en-GB" sz="1400" i="1">
                                <a:solidFill>
                                  <a:schemeClr val="tx1"/>
                                </a:solidFill>
                                <a:latin typeface="Cambria Math" panose="02040503050406030204" pitchFamily="18" charset="0"/>
                              </a:rPr>
                            </m:ctrlPr>
                          </m:mPr>
                          <m:mr>
                            <m:e>
                              <m:r>
                                <a:rPr lang="en-GB" sz="1400" i="1">
                                  <a:solidFill>
                                    <a:schemeClr val="tx1"/>
                                  </a:solidFill>
                                  <a:latin typeface="Cambria Math" panose="02040503050406030204" pitchFamily="18" charset="0"/>
                                </a:rPr>
                                <m:t>1</m:t>
                              </m:r>
                            </m:e>
                            <m:e>
                              <m:r>
                                <a:rPr lang="en-US" sz="1400" b="0" i="1" smtClean="0">
                                  <a:solidFill>
                                    <a:schemeClr val="tx1"/>
                                  </a:solidFill>
                                  <a:latin typeface="Cambria Math" panose="02040503050406030204" pitchFamily="18" charset="0"/>
                                </a:rPr>
                                <m:t>𝑖</m:t>
                              </m:r>
                            </m:e>
                          </m:mr>
                          <m:mr>
                            <m:e>
                              <m:r>
                                <a:rPr lang="en-US" sz="1400" b="0" i="1" smtClean="0">
                                  <a:solidFill>
                                    <a:schemeClr val="tx1"/>
                                  </a:solidFill>
                                  <a:latin typeface="Cambria Math" panose="02040503050406030204" pitchFamily="18" charset="0"/>
                                </a:rPr>
                                <m:t>𝑖</m:t>
                              </m:r>
                            </m:e>
                            <m:e>
                              <m:r>
                                <a:rPr lang="en-US" sz="1400" b="0" i="1" smtClean="0">
                                  <a:solidFill>
                                    <a:schemeClr val="tx1"/>
                                  </a:solidFill>
                                  <a:latin typeface="Cambria Math" panose="02040503050406030204" pitchFamily="18" charset="0"/>
                                </a:rPr>
                                <m:t>1</m:t>
                              </m:r>
                            </m:e>
                          </m:mr>
                        </m:m>
                      </m:e>
                    </m:d>
                  </m:oMath>
                </a14:m>
                <a:endParaRPr lang="en-GB" sz="1400" dirty="0">
                  <a:solidFill>
                    <a:schemeClr val="tx1"/>
                  </a:solidFill>
                </a:endParaRPr>
              </a:p>
            </p:txBody>
          </p:sp>
        </mc:Choice>
        <mc:Fallback xmlns="">
          <p:sp>
            <p:nvSpPr>
              <p:cNvPr id="23" name="Object 1">
                <a:extLst>
                  <a:ext uri="{FF2B5EF4-FFF2-40B4-BE49-F238E27FC236}">
                    <a16:creationId xmlns:a16="http://schemas.microsoft.com/office/drawing/2014/main" id="{D139A4EF-34C7-381F-EEFC-D49B8D59573C}"/>
                  </a:ext>
                </a:extLst>
              </p:cNvPr>
              <p:cNvSpPr txBox="1">
                <a:spLocks noRot="1" noChangeAspect="1" noMove="1" noResize="1" noEditPoints="1" noAdjustHandles="1" noChangeArrowheads="1" noChangeShapeType="1" noTextEdit="1"/>
              </p:cNvSpPr>
              <p:nvPr/>
            </p:nvSpPr>
            <p:spPr bwMode="auto">
              <a:xfrm>
                <a:off x="1700791" y="4804080"/>
                <a:ext cx="1170755" cy="569005"/>
              </a:xfrm>
              <a:prstGeom prst="rect">
                <a:avLst/>
              </a:prstGeom>
              <a:blipFill>
                <a:blip r:embed="rId14"/>
                <a:stretch>
                  <a:fillRect l="-15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Object 1">
                <a:extLst>
                  <a:ext uri="{FF2B5EF4-FFF2-40B4-BE49-F238E27FC236}">
                    <a16:creationId xmlns:a16="http://schemas.microsoft.com/office/drawing/2014/main" id="{368E77CA-CDF6-960A-3CF3-F4D3FF866EF2}"/>
                  </a:ext>
                </a:extLst>
              </p:cNvPr>
              <p:cNvSpPr txBox="1"/>
              <p:nvPr/>
            </p:nvSpPr>
            <p:spPr bwMode="auto">
              <a:xfrm>
                <a:off x="1619672" y="2871891"/>
                <a:ext cx="1478179" cy="850900"/>
              </a:xfrm>
              <a:prstGeom prst="rect">
                <a:avLst/>
              </a:prstGeom>
              <a:noFill/>
            </p:spPr>
            <p:txBody>
              <a:bodyPr>
                <a:noAutofit/>
              </a:bodyPr>
              <a:lstStyle/>
              <a:p>
                <a:r>
                  <a:rPr lang="en-GB" sz="1400" dirty="0">
                    <a:solidFill>
                      <a:srgbClr val="000000"/>
                    </a:solidFill>
                  </a:rPr>
                  <a:t>C=</a:t>
                </a:r>
                <a14:m>
                  <m:oMath xmlns:m="http://schemas.openxmlformats.org/officeDocument/2006/math">
                    <m:f>
                      <m:fPr>
                        <m:ctrlPr>
                          <a:rPr lang="en-GB" sz="1400" i="1">
                            <a:solidFill>
                              <a:srgbClr val="000000"/>
                            </a:solidFill>
                            <a:latin typeface="Cambria Math" panose="02040503050406030204" pitchFamily="18" charset="0"/>
                          </a:rPr>
                        </m:ctrlPr>
                      </m:fPr>
                      <m:num>
                        <m:r>
                          <a:rPr lang="en-GB" sz="1400" i="1">
                            <a:solidFill>
                              <a:srgbClr val="000000"/>
                            </a:solidFill>
                            <a:latin typeface="Cambria Math" panose="02040503050406030204" pitchFamily="18" charset="0"/>
                          </a:rPr>
                          <m:t>1</m:t>
                        </m:r>
                      </m:num>
                      <m:den>
                        <m:rad>
                          <m:radPr>
                            <m:degHide m:val="on"/>
                            <m:ctrlPr>
                              <a:rPr lang="en-GB" sz="1400" i="1">
                                <a:solidFill>
                                  <a:srgbClr val="000000"/>
                                </a:solidFill>
                                <a:latin typeface="Cambria Math" panose="02040503050406030204" pitchFamily="18" charset="0"/>
                              </a:rPr>
                            </m:ctrlPr>
                          </m:radPr>
                          <m:deg/>
                          <m:e>
                            <m:r>
                              <a:rPr lang="en-GB" sz="1400" i="1">
                                <a:solidFill>
                                  <a:srgbClr val="000000"/>
                                </a:solidFill>
                                <a:latin typeface="Cambria Math" panose="02040503050406030204" pitchFamily="18" charset="0"/>
                              </a:rPr>
                              <m:t>2</m:t>
                            </m:r>
                          </m:e>
                        </m:rad>
                      </m:den>
                    </m:f>
                    <m:d>
                      <m:dPr>
                        <m:begChr m:val="["/>
                        <m:endChr m:val="]"/>
                        <m:ctrlPr>
                          <a:rPr lang="en-GB" sz="1400" i="1">
                            <a:solidFill>
                              <a:srgbClr val="000000"/>
                            </a:solidFill>
                            <a:latin typeface="Cambria Math" panose="02040503050406030204" pitchFamily="18" charset="0"/>
                          </a:rPr>
                        </m:ctrlPr>
                      </m:dPr>
                      <m:e>
                        <m:m>
                          <m:mPr>
                            <m:plcHide m:val="on"/>
                            <m:mcs>
                              <m:mc>
                                <m:mcPr>
                                  <m:count m:val="2"/>
                                  <m:mcJc m:val="center"/>
                                </m:mcPr>
                              </m:mc>
                            </m:mcs>
                            <m:ctrlPr>
                              <a:rPr lang="en-GB" sz="1400" i="1">
                                <a:solidFill>
                                  <a:srgbClr val="000000"/>
                                </a:solidFill>
                                <a:latin typeface="Cambria Math" panose="02040503050406030204" pitchFamily="18" charset="0"/>
                              </a:rPr>
                            </m:ctrlPr>
                          </m:mPr>
                          <m:mr>
                            <m:e>
                              <m:r>
                                <a:rPr lang="en-GB" sz="1400" i="1">
                                  <a:solidFill>
                                    <a:srgbClr val="000000"/>
                                  </a:solidFill>
                                  <a:latin typeface="Cambria Math" panose="02040503050406030204" pitchFamily="18" charset="0"/>
                                </a:rPr>
                                <m:t>1</m:t>
                              </m:r>
                            </m:e>
                            <m:e>
                              <m:r>
                                <a:rPr lang="en-US" sz="1400" b="0" i="1" smtClean="0">
                                  <a:solidFill>
                                    <a:srgbClr val="000000"/>
                                  </a:solidFill>
                                  <a:latin typeface="Cambria Math" panose="02040503050406030204" pitchFamily="18" charset="0"/>
                                </a:rPr>
                                <m:t>1</m:t>
                              </m:r>
                            </m:e>
                          </m:mr>
                          <m:mr>
                            <m:e>
                              <m:r>
                                <a:rPr lang="en-US" sz="1400" b="0" i="1" smtClean="0">
                                  <a:solidFill>
                                    <a:srgbClr val="000000"/>
                                  </a:solidFill>
                                  <a:latin typeface="Cambria Math" panose="02040503050406030204" pitchFamily="18" charset="0"/>
                                </a:rPr>
                                <m:t>1</m:t>
                              </m:r>
                            </m:e>
                            <m:e>
                              <m:r>
                                <a:rPr lang="en-US" sz="1400" b="0" i="1" smtClean="0">
                                  <a:solidFill>
                                    <a:srgbClr val="000000"/>
                                  </a:solidFill>
                                  <a:latin typeface="Cambria Math" panose="02040503050406030204" pitchFamily="18" charset="0"/>
                                </a:rPr>
                                <m:t>−</m:t>
                              </m:r>
                              <m:r>
                                <a:rPr lang="en-US" sz="1400" b="0" i="1" smtClean="0">
                                  <a:solidFill>
                                    <a:srgbClr val="000000"/>
                                  </a:solidFill>
                                  <a:latin typeface="Cambria Math" panose="02040503050406030204" pitchFamily="18" charset="0"/>
                                </a:rPr>
                                <m:t>1</m:t>
                              </m:r>
                            </m:e>
                          </m:mr>
                        </m:m>
                      </m:e>
                    </m:d>
                  </m:oMath>
                </a14:m>
                <a:endParaRPr lang="en-GB" sz="1400" dirty="0"/>
              </a:p>
            </p:txBody>
          </p:sp>
        </mc:Choice>
        <mc:Fallback xmlns="">
          <p:sp>
            <p:nvSpPr>
              <p:cNvPr id="24" name="Object 1">
                <a:extLst>
                  <a:ext uri="{FF2B5EF4-FFF2-40B4-BE49-F238E27FC236}">
                    <a16:creationId xmlns:a16="http://schemas.microsoft.com/office/drawing/2014/main" id="{368E77CA-CDF6-960A-3CF3-F4D3FF866EF2}"/>
                  </a:ext>
                </a:extLst>
              </p:cNvPr>
              <p:cNvSpPr txBox="1">
                <a:spLocks noRot="1" noChangeAspect="1" noMove="1" noResize="1" noEditPoints="1" noAdjustHandles="1" noChangeArrowheads="1" noChangeShapeType="1" noTextEdit="1"/>
              </p:cNvSpPr>
              <p:nvPr/>
            </p:nvSpPr>
            <p:spPr bwMode="auto">
              <a:xfrm>
                <a:off x="1619672" y="2871891"/>
                <a:ext cx="1478179" cy="850900"/>
              </a:xfrm>
              <a:prstGeom prst="rect">
                <a:avLst/>
              </a:prstGeom>
              <a:blipFill>
                <a:blip r:embed="rId15"/>
                <a:stretch>
                  <a:fillRect l="-1240"/>
                </a:stretch>
              </a:blipFill>
            </p:spPr>
            <p:txBody>
              <a:bodyPr/>
              <a:lstStyle/>
              <a:p>
                <a:r>
                  <a:rPr lang="en-GB">
                    <a:noFill/>
                  </a:rPr>
                  <a:t> </a:t>
                </a:r>
              </a:p>
            </p:txBody>
          </p:sp>
        </mc:Fallback>
      </mc:AlternateContent>
      <p:pic>
        <p:nvPicPr>
          <p:cNvPr id="10" name="New video">
            <a:hlinkClick r:id="" action="ppaction://media"/>
            <a:extLst>
              <a:ext uri="{FF2B5EF4-FFF2-40B4-BE49-F238E27FC236}">
                <a16:creationId xmlns:a16="http://schemas.microsoft.com/office/drawing/2014/main" id="{4B39531F-92E8-906D-8433-208927E1AC99}"/>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16"/>
          <a:srcRect t="6004" b="4397"/>
          <a:stretch/>
        </p:blipFill>
        <p:spPr>
          <a:xfrm>
            <a:off x="5724126" y="3343800"/>
            <a:ext cx="2721466" cy="1371600"/>
          </a:xfrm>
          <a:prstGeom prst="rect">
            <a:avLst/>
          </a:prstGeom>
        </p:spPr>
      </p:pic>
      <mc:AlternateContent xmlns:mc="http://schemas.openxmlformats.org/markup-compatibility/2006" xmlns:a14="http://schemas.microsoft.com/office/drawing/2010/main">
        <mc:Choice Requires="a14">
          <p:sp>
            <p:nvSpPr>
              <p:cNvPr id="31" name="Текстово поле 30">
                <a:extLst>
                  <a:ext uri="{FF2B5EF4-FFF2-40B4-BE49-F238E27FC236}">
                    <a16:creationId xmlns:a16="http://schemas.microsoft.com/office/drawing/2014/main" id="{BD3C68BB-2508-A7CF-45E4-6E193F3D4636}"/>
                  </a:ext>
                </a:extLst>
              </p:cNvPr>
              <p:cNvSpPr txBox="1"/>
              <p:nvPr/>
            </p:nvSpPr>
            <p:spPr>
              <a:xfrm>
                <a:off x="762308" y="479944"/>
                <a:ext cx="7914148" cy="950325"/>
              </a:xfrm>
              <a:prstGeom prst="rect">
                <a:avLst/>
              </a:prstGeom>
              <a:noFill/>
            </p:spPr>
            <p:txBody>
              <a:bodyPr wrap="square">
                <a:spAutoFit/>
              </a:bodyPr>
              <a:lstStyle/>
              <a:p>
                <a:pPr algn="just"/>
                <a:r>
                  <a:rPr lang="en-US" sz="1800" dirty="0">
                    <a:latin typeface="Arial" pitchFamily="34" charset="0"/>
                    <a:cs typeface="Arial" pitchFamily="34" charset="0"/>
                  </a:rPr>
                  <a:t>	Example for two coined walk on line with two coins is shown bellow. Coin register </a:t>
                </a:r>
                <a:r>
                  <a:rPr lang="en-US" dirty="0">
                    <a:latin typeface="Arial" pitchFamily="34" charset="0"/>
                    <a:cs typeface="Arial" pitchFamily="34" charset="0"/>
                  </a:rPr>
                  <a:t>is in state </a:t>
                </a:r>
                <a14:m>
                  <m:oMath xmlns:m="http://schemas.openxmlformats.org/officeDocument/2006/math">
                    <m:d>
                      <m:dPr>
                        <m:ctrlPr>
                          <a:rPr lang="en-GB" sz="1800" i="1" smtClean="0">
                            <a:latin typeface="Cambria Math" panose="02040503050406030204" pitchFamily="18" charset="0"/>
                            <a:cs typeface="Arial" pitchFamily="34" charset="0"/>
                          </a:rPr>
                        </m:ctrlPr>
                      </m:dPr>
                      <m:e>
                        <m:d>
                          <m:dPr>
                            <m:begChr m:val="|"/>
                            <m:endChr m:val=""/>
                            <m:ctrlPr>
                              <a:rPr lang="en-GB" sz="1800" i="1">
                                <a:latin typeface="Cambria Math" panose="02040503050406030204" pitchFamily="18" charset="0"/>
                                <a:cs typeface="Arial" pitchFamily="34" charset="0"/>
                              </a:rPr>
                            </m:ctrlPr>
                          </m:dPr>
                          <m:e>
                            <m:d>
                              <m:dPr>
                                <m:begChr m:val=""/>
                                <m:endChr m:val="⟩"/>
                                <m:ctrlPr>
                                  <a:rPr lang="en-GB" sz="1800" i="1">
                                    <a:latin typeface="Cambria Math" panose="02040503050406030204" pitchFamily="18" charset="0"/>
                                    <a:cs typeface="Arial" pitchFamily="34" charset="0"/>
                                  </a:rPr>
                                </m:ctrlPr>
                              </m:dPr>
                              <m:e>
                                <m:r>
                                  <a:rPr lang="en-US" sz="1800">
                                    <a:latin typeface="Cambria Math" panose="02040503050406030204" pitchFamily="18" charset="0"/>
                                    <a:cs typeface="Arial" pitchFamily="34" charset="0"/>
                                  </a:rPr>
                                  <m:t>0</m:t>
                                </m:r>
                              </m:e>
                            </m:d>
                          </m:e>
                        </m:d>
                        <m:r>
                          <a:rPr lang="en-US" sz="1800">
                            <a:latin typeface="Cambria Math" panose="02040503050406030204" pitchFamily="18" charset="0"/>
                            <a:cs typeface="Arial" pitchFamily="34" charset="0"/>
                          </a:rPr>
                          <m:t>+</m:t>
                        </m:r>
                        <m:d>
                          <m:dPr>
                            <m:begChr m:val="|"/>
                            <m:endChr m:val=""/>
                            <m:ctrlPr>
                              <a:rPr lang="en-GB" sz="1800" i="1">
                                <a:latin typeface="Cambria Math" panose="02040503050406030204" pitchFamily="18" charset="0"/>
                                <a:cs typeface="Arial" pitchFamily="34" charset="0"/>
                              </a:rPr>
                            </m:ctrlPr>
                          </m:dPr>
                          <m:e>
                            <m:d>
                              <m:dPr>
                                <m:begChr m:val=""/>
                                <m:endChr m:val="⟩"/>
                                <m:ctrlPr>
                                  <a:rPr lang="en-GB" sz="1800" i="1">
                                    <a:latin typeface="Cambria Math" panose="02040503050406030204" pitchFamily="18" charset="0"/>
                                    <a:cs typeface="Arial" pitchFamily="34" charset="0"/>
                                  </a:rPr>
                                </m:ctrlPr>
                              </m:dPr>
                              <m:e>
                                <m:r>
                                  <a:rPr lang="en-US" sz="1800">
                                    <a:latin typeface="Cambria Math" panose="02040503050406030204" pitchFamily="18" charset="0"/>
                                    <a:cs typeface="Arial" pitchFamily="34" charset="0"/>
                                  </a:rPr>
                                  <m:t>1</m:t>
                                </m:r>
                              </m:e>
                            </m:d>
                          </m:e>
                        </m:d>
                      </m:e>
                    </m:d>
                    <m:r>
                      <a:rPr lang="en-US" sz="1800">
                        <a:latin typeface="Cambria Math" panose="02040503050406030204" pitchFamily="18" charset="0"/>
                        <a:cs typeface="Arial" pitchFamily="34" charset="0"/>
                      </a:rPr>
                      <m:t>/</m:t>
                    </m:r>
                    <m:rad>
                      <m:radPr>
                        <m:degHide m:val="on"/>
                        <m:ctrlPr>
                          <a:rPr lang="en-US" sz="1800" i="1">
                            <a:latin typeface="Cambria Math" panose="02040503050406030204" pitchFamily="18" charset="0"/>
                            <a:cs typeface="Arial" pitchFamily="34" charset="0"/>
                          </a:rPr>
                        </m:ctrlPr>
                      </m:radPr>
                      <m:deg/>
                      <m:e>
                        <m:r>
                          <a:rPr lang="en-US" sz="1800">
                            <a:latin typeface="Cambria Math" panose="02040503050406030204" pitchFamily="18" charset="0"/>
                            <a:cs typeface="Arial" pitchFamily="34" charset="0"/>
                          </a:rPr>
                          <m:t>2</m:t>
                        </m:r>
                      </m:e>
                    </m:rad>
                    <m:r>
                      <a:rPr lang="en-US" sz="1800" i="1">
                        <a:latin typeface="Cambria Math" panose="02040503050406030204" pitchFamily="18" charset="0"/>
                        <a:cs typeface="Arial" pitchFamily="34" charset="0"/>
                      </a:rPr>
                      <m:t> </m:t>
                    </m:r>
                    <m:r>
                      <a:rPr lang="en-US" sz="1800" b="0" i="0" smtClean="0">
                        <a:latin typeface="Cambria Math" panose="02040503050406030204" pitchFamily="18" charset="0"/>
                        <a:cs typeface="Arial" pitchFamily="34" charset="0"/>
                      </a:rPr>
                      <m:t> </m:t>
                    </m:r>
                  </m:oMath>
                </a14:m>
                <a:r>
                  <a:rPr lang="en-US" dirty="0">
                    <a:latin typeface="Arial" pitchFamily="34" charset="0"/>
                    <a:cs typeface="Arial" pitchFamily="34" charset="0"/>
                  </a:rPr>
                  <a:t>and both coins are </a:t>
                </a:r>
                <a:r>
                  <a:rPr lang="en-US" sz="1800" dirty="0">
                    <a:latin typeface="Arial" pitchFamily="34" charset="0"/>
                    <a:cs typeface="Arial" pitchFamily="34" charset="0"/>
                  </a:rPr>
                  <a:t>Hadamard and Balanced:</a:t>
                </a:r>
              </a:p>
            </p:txBody>
          </p:sp>
        </mc:Choice>
        <mc:Fallback xmlns="">
          <p:sp>
            <p:nvSpPr>
              <p:cNvPr id="31" name="Текстово поле 30">
                <a:extLst>
                  <a:ext uri="{FF2B5EF4-FFF2-40B4-BE49-F238E27FC236}">
                    <a16:creationId xmlns:a16="http://schemas.microsoft.com/office/drawing/2014/main" id="{BD3C68BB-2508-A7CF-45E4-6E193F3D4636}"/>
                  </a:ext>
                </a:extLst>
              </p:cNvPr>
              <p:cNvSpPr txBox="1">
                <a:spLocks noRot="1" noChangeAspect="1" noMove="1" noResize="1" noEditPoints="1" noAdjustHandles="1" noChangeArrowheads="1" noChangeShapeType="1" noTextEdit="1"/>
              </p:cNvSpPr>
              <p:nvPr/>
            </p:nvSpPr>
            <p:spPr>
              <a:xfrm>
                <a:off x="762308" y="479944"/>
                <a:ext cx="7914148" cy="950325"/>
              </a:xfrm>
              <a:prstGeom prst="rect">
                <a:avLst/>
              </a:prstGeom>
              <a:blipFill>
                <a:blip r:embed="rId17"/>
                <a:stretch>
                  <a:fillRect l="-616" t="-14103" r="-693" b="-43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Текстово поле 12">
                <a:extLst>
                  <a:ext uri="{FF2B5EF4-FFF2-40B4-BE49-F238E27FC236}">
                    <a16:creationId xmlns:a16="http://schemas.microsoft.com/office/drawing/2014/main" id="{FA78CCE4-F793-2565-6E31-E0B5A8BE1B74}"/>
                  </a:ext>
                </a:extLst>
              </p:cNvPr>
              <p:cNvSpPr txBox="1"/>
              <p:nvPr/>
            </p:nvSpPr>
            <p:spPr>
              <a:xfrm>
                <a:off x="883254" y="5295826"/>
                <a:ext cx="7914148" cy="1000274"/>
              </a:xfrm>
              <a:prstGeom prst="rect">
                <a:avLst/>
              </a:prstGeom>
              <a:noFill/>
            </p:spPr>
            <p:txBody>
              <a:bodyPr wrap="square">
                <a:spAutoFit/>
              </a:bodyPr>
              <a:lstStyle/>
              <a:p>
                <a:pPr algn="just"/>
                <a:r>
                  <a:rPr lang="en-US" sz="1800" dirty="0">
                    <a:latin typeface="Arial" pitchFamily="34" charset="0"/>
                    <a:cs typeface="Arial" pitchFamily="34" charset="0"/>
                  </a:rPr>
                  <a:t>	</a:t>
                </a:r>
                <a:r>
                  <a:rPr lang="en-US" sz="1800" dirty="0">
                    <a:solidFill>
                      <a:schemeClr val="tx2">
                        <a:lumMod val="60000"/>
                        <a:lumOff val="40000"/>
                      </a:schemeClr>
                    </a:solidFill>
                    <a:latin typeface="Arial" pitchFamily="34" charset="0"/>
                    <a:cs typeface="Arial" pitchFamily="34" charset="0"/>
                  </a:rPr>
                  <a:t>Important case is when coin is of the following type:</a:t>
                </a:r>
              </a:p>
              <a:p>
                <a:pPr algn="ctr"/>
                <a14:m>
                  <m:oMath xmlns:m="http://schemas.openxmlformats.org/officeDocument/2006/math">
                    <m:sSub>
                      <m:sSubPr>
                        <m:ctrlPr>
                          <a:rPr lang="en-GB" sz="1800" i="1" dirty="0" smtClean="0">
                            <a:solidFill>
                              <a:schemeClr val="tx2">
                                <a:lumMod val="60000"/>
                                <a:lumOff val="40000"/>
                              </a:schemeClr>
                            </a:solidFill>
                            <a:latin typeface="Cambria Math" panose="02040503050406030204" pitchFamily="18" charset="0"/>
                          </a:rPr>
                        </m:ctrlPr>
                      </m:sSubPr>
                      <m:e>
                        <m:r>
                          <a:rPr lang="en-GB" i="1" dirty="0">
                            <a:solidFill>
                              <a:schemeClr val="tx2">
                                <a:lumMod val="60000"/>
                                <a:lumOff val="40000"/>
                              </a:schemeClr>
                            </a:solidFill>
                            <a:latin typeface="Cambria Math" panose="02040503050406030204" pitchFamily="18" charset="0"/>
                          </a:rPr>
                          <m:t>𝐶</m:t>
                        </m:r>
                      </m:e>
                      <m:sub>
                        <m:r>
                          <a:rPr lang="en-US" sz="1800" b="0" i="1" dirty="0" smtClean="0">
                            <a:solidFill>
                              <a:schemeClr val="tx2">
                                <a:lumMod val="60000"/>
                                <a:lumOff val="40000"/>
                              </a:schemeClr>
                            </a:solidFill>
                            <a:latin typeface="Cambria Math" panose="02040503050406030204" pitchFamily="18" charset="0"/>
                          </a:rPr>
                          <m:t>𝑡</m:t>
                        </m:r>
                      </m:sub>
                    </m:sSub>
                  </m:oMath>
                </a14:m>
                <a:r>
                  <a:rPr lang="en-GB" sz="1800" dirty="0">
                    <a:solidFill>
                      <a:schemeClr val="tx2">
                        <a:lumMod val="60000"/>
                        <a:lumOff val="40000"/>
                      </a:schemeClr>
                    </a:solidFill>
                  </a:rPr>
                  <a:t>=</a:t>
                </a:r>
                <a14:m>
                  <m:oMath xmlns:m="http://schemas.openxmlformats.org/officeDocument/2006/math">
                    <m:f>
                      <m:fPr>
                        <m:ctrlPr>
                          <a:rPr lang="en-GB" sz="1800" i="1">
                            <a:solidFill>
                              <a:schemeClr val="tx2">
                                <a:lumMod val="60000"/>
                                <a:lumOff val="40000"/>
                              </a:schemeClr>
                            </a:solidFill>
                            <a:latin typeface="Cambria Math" panose="02040503050406030204" pitchFamily="18" charset="0"/>
                          </a:rPr>
                        </m:ctrlPr>
                      </m:fPr>
                      <m:num>
                        <m:r>
                          <a:rPr lang="en-GB" sz="1800" i="1">
                            <a:solidFill>
                              <a:schemeClr val="tx2">
                                <a:lumMod val="60000"/>
                                <a:lumOff val="40000"/>
                              </a:schemeClr>
                            </a:solidFill>
                            <a:latin typeface="Cambria Math" panose="02040503050406030204" pitchFamily="18" charset="0"/>
                          </a:rPr>
                          <m:t>1</m:t>
                        </m:r>
                      </m:num>
                      <m:den>
                        <m:rad>
                          <m:radPr>
                            <m:degHide m:val="on"/>
                            <m:ctrlPr>
                              <a:rPr lang="en-GB" sz="1800" i="1">
                                <a:solidFill>
                                  <a:schemeClr val="tx2">
                                    <a:lumMod val="60000"/>
                                    <a:lumOff val="40000"/>
                                  </a:schemeClr>
                                </a:solidFill>
                                <a:latin typeface="Cambria Math" panose="02040503050406030204" pitchFamily="18" charset="0"/>
                              </a:rPr>
                            </m:ctrlPr>
                          </m:radPr>
                          <m:deg/>
                          <m:e>
                            <m:r>
                              <a:rPr lang="en-GB" sz="1800" i="1">
                                <a:solidFill>
                                  <a:schemeClr val="tx2">
                                    <a:lumMod val="60000"/>
                                    <a:lumOff val="40000"/>
                                  </a:schemeClr>
                                </a:solidFill>
                                <a:latin typeface="Cambria Math" panose="02040503050406030204" pitchFamily="18" charset="0"/>
                              </a:rPr>
                              <m:t>2</m:t>
                            </m:r>
                          </m:e>
                        </m:rad>
                      </m:den>
                    </m:f>
                    <m:d>
                      <m:dPr>
                        <m:begChr m:val="["/>
                        <m:endChr m:val="]"/>
                        <m:ctrlPr>
                          <a:rPr lang="en-GB" sz="1800" i="1">
                            <a:solidFill>
                              <a:schemeClr val="tx2">
                                <a:lumMod val="60000"/>
                                <a:lumOff val="40000"/>
                              </a:schemeClr>
                            </a:solidFill>
                            <a:latin typeface="Cambria Math" panose="02040503050406030204" pitchFamily="18" charset="0"/>
                          </a:rPr>
                        </m:ctrlPr>
                      </m:dPr>
                      <m:e>
                        <m:m>
                          <m:mPr>
                            <m:plcHide m:val="on"/>
                            <m:mcs>
                              <m:mc>
                                <m:mcPr>
                                  <m:count m:val="2"/>
                                  <m:mcJc m:val="center"/>
                                </m:mcPr>
                              </m:mc>
                            </m:mcs>
                            <m:ctrlPr>
                              <a:rPr lang="en-GB" sz="1800" i="1">
                                <a:solidFill>
                                  <a:schemeClr val="tx2">
                                    <a:lumMod val="60000"/>
                                    <a:lumOff val="40000"/>
                                  </a:schemeClr>
                                </a:solidFill>
                                <a:latin typeface="Cambria Math" panose="02040503050406030204" pitchFamily="18" charset="0"/>
                              </a:rPr>
                            </m:ctrlPr>
                          </m:mPr>
                          <m:mr>
                            <m:e>
                              <m:r>
                                <a:rPr lang="en-US" sz="1800" b="0" i="1" smtClean="0">
                                  <a:solidFill>
                                    <a:schemeClr val="tx2">
                                      <a:lumMod val="60000"/>
                                      <a:lumOff val="40000"/>
                                    </a:schemeClr>
                                  </a:solidFill>
                                  <a:latin typeface="Cambria Math" panose="02040503050406030204" pitchFamily="18" charset="0"/>
                                </a:rPr>
                                <m:t>𝑐𝑜𝑠</m:t>
                              </m:r>
                              <m:r>
                                <a:rPr lang="en-US" sz="1800" b="0" i="1" smtClean="0">
                                  <a:solidFill>
                                    <a:schemeClr val="tx2">
                                      <a:lumMod val="60000"/>
                                      <a:lumOff val="40000"/>
                                    </a:schemeClr>
                                  </a:solidFill>
                                  <a:latin typeface="Cambria Math" panose="02040503050406030204" pitchFamily="18" charset="0"/>
                                </a:rPr>
                                <m:t>(</m:t>
                              </m:r>
                              <m:sSub>
                                <m:sSubPr>
                                  <m:ctrlPr>
                                    <a:rPr lang="en-US" i="1">
                                      <a:solidFill>
                                        <a:schemeClr val="tx2">
                                          <a:lumMod val="60000"/>
                                          <a:lumOff val="40000"/>
                                        </a:schemeClr>
                                      </a:solidFill>
                                      <a:latin typeface="Cambria Math" panose="02040503050406030204" pitchFamily="18" charset="0"/>
                                    </a:rPr>
                                  </m:ctrlPr>
                                </m:sSubPr>
                                <m:e>
                                  <m:r>
                                    <a:rPr lang="en-US" i="1">
                                      <a:solidFill>
                                        <a:schemeClr val="tx2">
                                          <a:lumMod val="60000"/>
                                          <a:lumOff val="40000"/>
                                        </a:schemeClr>
                                      </a:solidFill>
                                      <a:latin typeface="Cambria Math" panose="02040503050406030204" pitchFamily="18" charset="0"/>
                                    </a:rPr>
                                    <m:t>𝑓</m:t>
                                  </m:r>
                                </m:e>
                                <m:sub>
                                  <m:r>
                                    <a:rPr lang="en-US" i="1">
                                      <a:solidFill>
                                        <a:schemeClr val="tx2">
                                          <a:lumMod val="60000"/>
                                          <a:lumOff val="40000"/>
                                        </a:schemeClr>
                                      </a:solidFill>
                                      <a:latin typeface="Cambria Math" panose="02040503050406030204" pitchFamily="18" charset="0"/>
                                    </a:rPr>
                                    <m:t>1</m:t>
                                  </m:r>
                                </m:sub>
                              </m:sSub>
                              <m:r>
                                <a:rPr lang="en-US" sz="1800" b="0" i="1" smtClean="0">
                                  <a:solidFill>
                                    <a:schemeClr val="tx2">
                                      <a:lumMod val="60000"/>
                                      <a:lumOff val="40000"/>
                                    </a:schemeClr>
                                  </a:solidFill>
                                  <a:latin typeface="Cambria Math" panose="02040503050406030204" pitchFamily="18" charset="0"/>
                                </a:rPr>
                                <m:t>(</m:t>
                              </m:r>
                              <m:r>
                                <a:rPr lang="en-US" sz="1800" b="0" i="1" smtClean="0">
                                  <a:solidFill>
                                    <a:schemeClr val="tx2">
                                      <a:lumMod val="60000"/>
                                      <a:lumOff val="40000"/>
                                    </a:schemeClr>
                                  </a:solidFill>
                                  <a:latin typeface="Cambria Math" panose="02040503050406030204" pitchFamily="18" charset="0"/>
                                </a:rPr>
                                <m:t>𝑡</m:t>
                              </m:r>
                              <m:r>
                                <a:rPr lang="en-US" sz="1800" b="0" i="1" smtClean="0">
                                  <a:solidFill>
                                    <a:schemeClr val="tx2">
                                      <a:lumMod val="60000"/>
                                      <a:lumOff val="40000"/>
                                    </a:schemeClr>
                                  </a:solidFill>
                                  <a:latin typeface="Cambria Math" panose="02040503050406030204" pitchFamily="18" charset="0"/>
                                </a:rPr>
                                <m:t>))</m:t>
                              </m:r>
                            </m:e>
                            <m:e>
                              <m:sSup>
                                <m:sSupPr>
                                  <m:ctrlPr>
                                    <a:rPr lang="en-US" i="1">
                                      <a:solidFill>
                                        <a:schemeClr val="tx2">
                                          <a:lumMod val="60000"/>
                                          <a:lumOff val="40000"/>
                                        </a:schemeClr>
                                      </a:solidFill>
                                      <a:latin typeface="Cambria Math" panose="02040503050406030204" pitchFamily="18" charset="0"/>
                                    </a:rPr>
                                  </m:ctrlPr>
                                </m:sSupPr>
                                <m:e>
                                  <m:r>
                                    <a:rPr lang="en-US" b="0" i="1" smtClean="0">
                                      <a:solidFill>
                                        <a:schemeClr val="tx2">
                                          <a:lumMod val="60000"/>
                                          <a:lumOff val="40000"/>
                                        </a:schemeClr>
                                      </a:solidFill>
                                      <a:latin typeface="Cambria Math" panose="02040503050406030204" pitchFamily="18" charset="0"/>
                                    </a:rPr>
                                    <m:t>𝑒</m:t>
                                  </m:r>
                                </m:e>
                                <m:sup>
                                  <m:r>
                                    <a:rPr lang="en-US" b="0" i="1" smtClean="0">
                                      <a:solidFill>
                                        <a:schemeClr val="tx2">
                                          <a:lumMod val="60000"/>
                                          <a:lumOff val="40000"/>
                                        </a:schemeClr>
                                      </a:solidFill>
                                      <a:latin typeface="Cambria Math" panose="02040503050406030204" pitchFamily="18" charset="0"/>
                                    </a:rPr>
                                    <m:t>𝐼</m:t>
                                  </m:r>
                                  <m:sSub>
                                    <m:sSubPr>
                                      <m:ctrlPr>
                                        <a:rPr lang="en-US" i="1">
                                          <a:solidFill>
                                            <a:schemeClr val="tx2">
                                              <a:lumMod val="60000"/>
                                              <a:lumOff val="40000"/>
                                            </a:schemeClr>
                                          </a:solidFill>
                                          <a:latin typeface="Cambria Math" panose="02040503050406030204" pitchFamily="18" charset="0"/>
                                        </a:rPr>
                                      </m:ctrlPr>
                                    </m:sSubPr>
                                    <m:e>
                                      <m:r>
                                        <a:rPr lang="en-US" i="1">
                                          <a:solidFill>
                                            <a:schemeClr val="tx2">
                                              <a:lumMod val="60000"/>
                                              <a:lumOff val="40000"/>
                                            </a:schemeClr>
                                          </a:solidFill>
                                          <a:latin typeface="Cambria Math" panose="02040503050406030204" pitchFamily="18" charset="0"/>
                                        </a:rPr>
                                        <m:t>𝑓</m:t>
                                      </m:r>
                                    </m:e>
                                    <m:sub>
                                      <m:r>
                                        <a:rPr lang="en-US" b="0" i="1" smtClean="0">
                                          <a:solidFill>
                                            <a:schemeClr val="tx2">
                                              <a:lumMod val="60000"/>
                                              <a:lumOff val="40000"/>
                                            </a:schemeClr>
                                          </a:solidFill>
                                          <a:latin typeface="Cambria Math" panose="02040503050406030204" pitchFamily="18" charset="0"/>
                                        </a:rPr>
                                        <m:t>2</m:t>
                                      </m:r>
                                    </m:sub>
                                  </m:sSub>
                                  <m:r>
                                    <a:rPr lang="en-US" b="0" i="1" smtClean="0">
                                      <a:solidFill>
                                        <a:schemeClr val="tx2">
                                          <a:lumMod val="60000"/>
                                          <a:lumOff val="40000"/>
                                        </a:schemeClr>
                                      </a:solidFill>
                                      <a:latin typeface="Cambria Math" panose="02040503050406030204" pitchFamily="18" charset="0"/>
                                    </a:rPr>
                                    <m:t>(</m:t>
                                  </m:r>
                                  <m:r>
                                    <a:rPr lang="en-US" b="0" i="1" smtClean="0">
                                      <a:solidFill>
                                        <a:schemeClr val="tx2">
                                          <a:lumMod val="60000"/>
                                          <a:lumOff val="40000"/>
                                        </a:schemeClr>
                                      </a:solidFill>
                                      <a:latin typeface="Cambria Math" panose="02040503050406030204" pitchFamily="18" charset="0"/>
                                    </a:rPr>
                                    <m:t>𝑡</m:t>
                                  </m:r>
                                  <m:r>
                                    <a:rPr lang="en-US" b="0" i="1" smtClean="0">
                                      <a:solidFill>
                                        <a:schemeClr val="tx2">
                                          <a:lumMod val="60000"/>
                                          <a:lumOff val="40000"/>
                                        </a:schemeClr>
                                      </a:solidFill>
                                      <a:latin typeface="Cambria Math" panose="02040503050406030204" pitchFamily="18" charset="0"/>
                                    </a:rPr>
                                    <m:t>)</m:t>
                                  </m:r>
                                </m:sup>
                              </m:sSup>
                              <m:r>
                                <a:rPr lang="en-US" sz="1800" b="0" i="1" smtClean="0">
                                  <a:solidFill>
                                    <a:schemeClr val="tx2">
                                      <a:lumMod val="60000"/>
                                      <a:lumOff val="40000"/>
                                    </a:schemeClr>
                                  </a:solidFill>
                                  <a:latin typeface="Cambria Math" panose="02040503050406030204" pitchFamily="18" charset="0"/>
                                </a:rPr>
                                <m:t>𝑠</m:t>
                              </m:r>
                              <m:r>
                                <a:rPr lang="en-US" b="0" i="1" smtClean="0">
                                  <a:solidFill>
                                    <a:schemeClr val="tx2">
                                      <a:lumMod val="60000"/>
                                      <a:lumOff val="40000"/>
                                    </a:schemeClr>
                                  </a:solidFill>
                                  <a:latin typeface="Cambria Math" panose="02040503050406030204" pitchFamily="18" charset="0"/>
                                </a:rPr>
                                <m:t>𝑖𝑛</m:t>
                              </m:r>
                              <m:r>
                                <a:rPr lang="en-US" i="1">
                                  <a:solidFill>
                                    <a:schemeClr val="tx2">
                                      <a:lumMod val="60000"/>
                                      <a:lumOff val="40000"/>
                                    </a:schemeClr>
                                  </a:solidFill>
                                  <a:latin typeface="Cambria Math" panose="02040503050406030204" pitchFamily="18" charset="0"/>
                                </a:rPr>
                                <m:t>(</m:t>
                              </m:r>
                              <m:sSub>
                                <m:sSubPr>
                                  <m:ctrlPr>
                                    <a:rPr lang="en-US" i="1" smtClean="0">
                                      <a:solidFill>
                                        <a:schemeClr val="tx2">
                                          <a:lumMod val="60000"/>
                                          <a:lumOff val="40000"/>
                                        </a:schemeClr>
                                      </a:solidFill>
                                      <a:latin typeface="Cambria Math" panose="02040503050406030204" pitchFamily="18" charset="0"/>
                                    </a:rPr>
                                  </m:ctrlPr>
                                </m:sSubPr>
                                <m:e>
                                  <m:r>
                                    <a:rPr lang="en-US" i="1">
                                      <a:solidFill>
                                        <a:schemeClr val="tx2">
                                          <a:lumMod val="60000"/>
                                          <a:lumOff val="40000"/>
                                        </a:schemeClr>
                                      </a:solidFill>
                                      <a:latin typeface="Cambria Math" panose="02040503050406030204" pitchFamily="18" charset="0"/>
                                    </a:rPr>
                                    <m:t>𝑓</m:t>
                                  </m:r>
                                </m:e>
                                <m:sub>
                                  <m:r>
                                    <a:rPr lang="en-US" b="0" i="1" smtClean="0">
                                      <a:solidFill>
                                        <a:schemeClr val="tx2">
                                          <a:lumMod val="60000"/>
                                          <a:lumOff val="40000"/>
                                        </a:schemeClr>
                                      </a:solidFill>
                                      <a:latin typeface="Cambria Math" panose="02040503050406030204" pitchFamily="18" charset="0"/>
                                    </a:rPr>
                                    <m:t>1</m:t>
                                  </m:r>
                                </m:sub>
                              </m:sSub>
                              <m:r>
                                <a:rPr lang="en-US" i="1" smtClean="0">
                                  <a:solidFill>
                                    <a:schemeClr val="tx2">
                                      <a:lumMod val="60000"/>
                                      <a:lumOff val="40000"/>
                                    </a:schemeClr>
                                  </a:solidFill>
                                  <a:latin typeface="Cambria Math" panose="02040503050406030204" pitchFamily="18" charset="0"/>
                                </a:rPr>
                                <m:t> </m:t>
                              </m:r>
                              <m:r>
                                <a:rPr lang="en-US" i="1">
                                  <a:solidFill>
                                    <a:schemeClr val="tx2">
                                      <a:lumMod val="60000"/>
                                      <a:lumOff val="40000"/>
                                    </a:schemeClr>
                                  </a:solidFill>
                                  <a:latin typeface="Cambria Math" panose="02040503050406030204" pitchFamily="18" charset="0"/>
                                </a:rPr>
                                <m:t>(</m:t>
                              </m:r>
                              <m:r>
                                <a:rPr lang="en-US" i="1">
                                  <a:solidFill>
                                    <a:schemeClr val="tx2">
                                      <a:lumMod val="60000"/>
                                      <a:lumOff val="40000"/>
                                    </a:schemeClr>
                                  </a:solidFill>
                                  <a:latin typeface="Cambria Math" panose="02040503050406030204" pitchFamily="18" charset="0"/>
                                </a:rPr>
                                <m:t>𝑡</m:t>
                              </m:r>
                              <m:r>
                                <a:rPr lang="en-US" i="1">
                                  <a:solidFill>
                                    <a:schemeClr val="tx2">
                                      <a:lumMod val="60000"/>
                                      <a:lumOff val="40000"/>
                                    </a:schemeClr>
                                  </a:solidFill>
                                  <a:latin typeface="Cambria Math" panose="02040503050406030204" pitchFamily="18" charset="0"/>
                                </a:rPr>
                                <m:t>)))</m:t>
                              </m:r>
                            </m:e>
                          </m:mr>
                          <m:mr>
                            <m:e>
                              <m:sSup>
                                <m:sSupPr>
                                  <m:ctrlPr>
                                    <a:rPr lang="en-US" i="1">
                                      <a:solidFill>
                                        <a:schemeClr val="tx2">
                                          <a:lumMod val="60000"/>
                                          <a:lumOff val="40000"/>
                                        </a:schemeClr>
                                      </a:solidFill>
                                      <a:latin typeface="Cambria Math" panose="02040503050406030204" pitchFamily="18" charset="0"/>
                                    </a:rPr>
                                  </m:ctrlPr>
                                </m:sSupPr>
                                <m:e>
                                  <m:r>
                                    <a:rPr lang="en-US" i="1">
                                      <a:solidFill>
                                        <a:schemeClr val="tx2">
                                          <a:lumMod val="60000"/>
                                          <a:lumOff val="40000"/>
                                        </a:schemeClr>
                                      </a:solidFill>
                                      <a:latin typeface="Cambria Math" panose="02040503050406030204" pitchFamily="18" charset="0"/>
                                    </a:rPr>
                                    <m:t>𝑒</m:t>
                                  </m:r>
                                </m:e>
                                <m:sup>
                                  <m:r>
                                    <a:rPr lang="en-US" b="0" i="1" smtClean="0">
                                      <a:solidFill>
                                        <a:schemeClr val="tx2">
                                          <a:lumMod val="60000"/>
                                          <a:lumOff val="40000"/>
                                        </a:schemeClr>
                                      </a:solidFill>
                                      <a:latin typeface="Cambria Math" panose="02040503050406030204" pitchFamily="18" charset="0"/>
                                    </a:rPr>
                                    <m:t>−</m:t>
                                  </m:r>
                                  <m:r>
                                    <a:rPr lang="en-US" i="1">
                                      <a:solidFill>
                                        <a:schemeClr val="tx2">
                                          <a:lumMod val="60000"/>
                                          <a:lumOff val="40000"/>
                                        </a:schemeClr>
                                      </a:solidFill>
                                      <a:latin typeface="Cambria Math" panose="02040503050406030204" pitchFamily="18" charset="0"/>
                                    </a:rPr>
                                    <m:t>𝐼</m:t>
                                  </m:r>
                                  <m:sSub>
                                    <m:sSubPr>
                                      <m:ctrlPr>
                                        <a:rPr lang="en-US" i="1">
                                          <a:solidFill>
                                            <a:schemeClr val="tx2">
                                              <a:lumMod val="60000"/>
                                              <a:lumOff val="40000"/>
                                            </a:schemeClr>
                                          </a:solidFill>
                                          <a:latin typeface="Cambria Math" panose="02040503050406030204" pitchFamily="18" charset="0"/>
                                        </a:rPr>
                                      </m:ctrlPr>
                                    </m:sSubPr>
                                    <m:e>
                                      <m:r>
                                        <a:rPr lang="en-US" i="1">
                                          <a:solidFill>
                                            <a:schemeClr val="tx2">
                                              <a:lumMod val="60000"/>
                                              <a:lumOff val="40000"/>
                                            </a:schemeClr>
                                          </a:solidFill>
                                          <a:latin typeface="Cambria Math" panose="02040503050406030204" pitchFamily="18" charset="0"/>
                                        </a:rPr>
                                        <m:t>𝑓</m:t>
                                      </m:r>
                                    </m:e>
                                    <m:sub>
                                      <m:r>
                                        <a:rPr lang="en-US" i="1">
                                          <a:solidFill>
                                            <a:schemeClr val="tx2">
                                              <a:lumMod val="60000"/>
                                              <a:lumOff val="40000"/>
                                            </a:schemeClr>
                                          </a:solidFill>
                                          <a:latin typeface="Cambria Math" panose="02040503050406030204" pitchFamily="18" charset="0"/>
                                        </a:rPr>
                                        <m:t>2</m:t>
                                      </m:r>
                                    </m:sub>
                                  </m:sSub>
                                  <m:r>
                                    <a:rPr lang="en-US" i="1">
                                      <a:solidFill>
                                        <a:schemeClr val="tx2">
                                          <a:lumMod val="60000"/>
                                          <a:lumOff val="40000"/>
                                        </a:schemeClr>
                                      </a:solidFill>
                                      <a:latin typeface="Cambria Math" panose="02040503050406030204" pitchFamily="18" charset="0"/>
                                    </a:rPr>
                                    <m:t>(</m:t>
                                  </m:r>
                                  <m:r>
                                    <a:rPr lang="en-US" i="1">
                                      <a:solidFill>
                                        <a:schemeClr val="tx2">
                                          <a:lumMod val="60000"/>
                                          <a:lumOff val="40000"/>
                                        </a:schemeClr>
                                      </a:solidFill>
                                      <a:latin typeface="Cambria Math" panose="02040503050406030204" pitchFamily="18" charset="0"/>
                                    </a:rPr>
                                    <m:t>𝑡</m:t>
                                  </m:r>
                                  <m:r>
                                    <a:rPr lang="en-US" i="1">
                                      <a:solidFill>
                                        <a:schemeClr val="tx2">
                                          <a:lumMod val="60000"/>
                                          <a:lumOff val="40000"/>
                                        </a:schemeClr>
                                      </a:solidFill>
                                      <a:latin typeface="Cambria Math" panose="02040503050406030204" pitchFamily="18" charset="0"/>
                                    </a:rPr>
                                    <m:t>)</m:t>
                                  </m:r>
                                </m:sup>
                              </m:sSup>
                              <m:r>
                                <a:rPr lang="en-US" i="1">
                                  <a:solidFill>
                                    <a:schemeClr val="tx2">
                                      <a:lumMod val="60000"/>
                                      <a:lumOff val="40000"/>
                                    </a:schemeClr>
                                  </a:solidFill>
                                  <a:latin typeface="Cambria Math" panose="02040503050406030204" pitchFamily="18" charset="0"/>
                                </a:rPr>
                                <m:t>𝑠𝑖𝑛</m:t>
                              </m:r>
                              <m:r>
                                <a:rPr lang="en-US" i="1">
                                  <a:solidFill>
                                    <a:schemeClr val="tx2">
                                      <a:lumMod val="60000"/>
                                      <a:lumOff val="40000"/>
                                    </a:schemeClr>
                                  </a:solidFill>
                                  <a:latin typeface="Cambria Math" panose="02040503050406030204" pitchFamily="18" charset="0"/>
                                </a:rPr>
                                <m:t>(</m:t>
                              </m:r>
                              <m:sSub>
                                <m:sSubPr>
                                  <m:ctrlPr>
                                    <a:rPr lang="en-US" i="1">
                                      <a:solidFill>
                                        <a:schemeClr val="tx2">
                                          <a:lumMod val="60000"/>
                                          <a:lumOff val="40000"/>
                                        </a:schemeClr>
                                      </a:solidFill>
                                      <a:latin typeface="Cambria Math" panose="02040503050406030204" pitchFamily="18" charset="0"/>
                                    </a:rPr>
                                  </m:ctrlPr>
                                </m:sSubPr>
                                <m:e>
                                  <m:r>
                                    <a:rPr lang="en-US" i="1">
                                      <a:solidFill>
                                        <a:schemeClr val="tx2">
                                          <a:lumMod val="60000"/>
                                          <a:lumOff val="40000"/>
                                        </a:schemeClr>
                                      </a:solidFill>
                                      <a:latin typeface="Cambria Math" panose="02040503050406030204" pitchFamily="18" charset="0"/>
                                    </a:rPr>
                                    <m:t>𝑓</m:t>
                                  </m:r>
                                </m:e>
                                <m:sub>
                                  <m:r>
                                    <a:rPr lang="en-US" i="1">
                                      <a:solidFill>
                                        <a:schemeClr val="tx2">
                                          <a:lumMod val="60000"/>
                                          <a:lumOff val="40000"/>
                                        </a:schemeClr>
                                      </a:solidFill>
                                      <a:latin typeface="Cambria Math" panose="02040503050406030204" pitchFamily="18" charset="0"/>
                                    </a:rPr>
                                    <m:t>1</m:t>
                                  </m:r>
                                </m:sub>
                              </m:sSub>
                              <m:r>
                                <a:rPr lang="en-US" i="1">
                                  <a:solidFill>
                                    <a:schemeClr val="tx2">
                                      <a:lumMod val="60000"/>
                                      <a:lumOff val="40000"/>
                                    </a:schemeClr>
                                  </a:solidFill>
                                  <a:latin typeface="Cambria Math" panose="02040503050406030204" pitchFamily="18" charset="0"/>
                                </a:rPr>
                                <m:t>(</m:t>
                              </m:r>
                              <m:r>
                                <a:rPr lang="en-US" i="1">
                                  <a:solidFill>
                                    <a:schemeClr val="tx2">
                                      <a:lumMod val="60000"/>
                                      <a:lumOff val="40000"/>
                                    </a:schemeClr>
                                  </a:solidFill>
                                  <a:latin typeface="Cambria Math" panose="02040503050406030204" pitchFamily="18" charset="0"/>
                                </a:rPr>
                                <m:t>𝑡</m:t>
                              </m:r>
                              <m:r>
                                <a:rPr lang="en-US" i="1">
                                  <a:solidFill>
                                    <a:schemeClr val="tx2">
                                      <a:lumMod val="60000"/>
                                      <a:lumOff val="40000"/>
                                    </a:schemeClr>
                                  </a:solidFill>
                                  <a:latin typeface="Cambria Math" panose="02040503050406030204" pitchFamily="18" charset="0"/>
                                </a:rPr>
                                <m:t>)))</m:t>
                              </m:r>
                            </m:e>
                            <m:e>
                              <m:r>
                                <a:rPr lang="en-US" b="0" i="1" smtClean="0">
                                  <a:solidFill>
                                    <a:schemeClr val="tx2">
                                      <a:lumMod val="60000"/>
                                      <a:lumOff val="40000"/>
                                    </a:schemeClr>
                                  </a:solidFill>
                                  <a:latin typeface="Cambria Math" panose="02040503050406030204" pitchFamily="18" charset="0"/>
                                </a:rPr>
                                <m:t>−</m:t>
                              </m:r>
                              <m:r>
                                <a:rPr lang="en-US" i="1">
                                  <a:solidFill>
                                    <a:schemeClr val="tx2">
                                      <a:lumMod val="60000"/>
                                      <a:lumOff val="40000"/>
                                    </a:schemeClr>
                                  </a:solidFill>
                                  <a:latin typeface="Cambria Math" panose="02040503050406030204" pitchFamily="18" charset="0"/>
                                </a:rPr>
                                <m:t>𝑐𝑜𝑠</m:t>
                              </m:r>
                              <m:r>
                                <a:rPr lang="en-US" i="1">
                                  <a:solidFill>
                                    <a:schemeClr val="tx2">
                                      <a:lumMod val="60000"/>
                                      <a:lumOff val="40000"/>
                                    </a:schemeClr>
                                  </a:solidFill>
                                  <a:latin typeface="Cambria Math" panose="02040503050406030204" pitchFamily="18" charset="0"/>
                                </a:rPr>
                                <m:t>(</m:t>
                              </m:r>
                              <m:sSub>
                                <m:sSubPr>
                                  <m:ctrlPr>
                                    <a:rPr lang="en-US" i="1">
                                      <a:solidFill>
                                        <a:schemeClr val="tx2">
                                          <a:lumMod val="60000"/>
                                          <a:lumOff val="40000"/>
                                        </a:schemeClr>
                                      </a:solidFill>
                                      <a:latin typeface="Cambria Math" panose="02040503050406030204" pitchFamily="18" charset="0"/>
                                    </a:rPr>
                                  </m:ctrlPr>
                                </m:sSubPr>
                                <m:e>
                                  <m:r>
                                    <a:rPr lang="en-US" i="1">
                                      <a:solidFill>
                                        <a:schemeClr val="tx2">
                                          <a:lumMod val="60000"/>
                                          <a:lumOff val="40000"/>
                                        </a:schemeClr>
                                      </a:solidFill>
                                      <a:latin typeface="Cambria Math" panose="02040503050406030204" pitchFamily="18" charset="0"/>
                                    </a:rPr>
                                    <m:t>𝑓</m:t>
                                  </m:r>
                                </m:e>
                                <m:sub>
                                  <m:r>
                                    <a:rPr lang="en-US" i="1">
                                      <a:solidFill>
                                        <a:schemeClr val="tx2">
                                          <a:lumMod val="60000"/>
                                          <a:lumOff val="40000"/>
                                        </a:schemeClr>
                                      </a:solidFill>
                                      <a:latin typeface="Cambria Math" panose="02040503050406030204" pitchFamily="18" charset="0"/>
                                    </a:rPr>
                                    <m:t>1</m:t>
                                  </m:r>
                                </m:sub>
                              </m:sSub>
                              <m:r>
                                <a:rPr lang="en-US" i="1">
                                  <a:solidFill>
                                    <a:schemeClr val="tx2">
                                      <a:lumMod val="60000"/>
                                      <a:lumOff val="40000"/>
                                    </a:schemeClr>
                                  </a:solidFill>
                                  <a:latin typeface="Cambria Math" panose="02040503050406030204" pitchFamily="18" charset="0"/>
                                </a:rPr>
                                <m:t>(</m:t>
                              </m:r>
                              <m:r>
                                <a:rPr lang="en-US" i="1">
                                  <a:solidFill>
                                    <a:schemeClr val="tx2">
                                      <a:lumMod val="60000"/>
                                      <a:lumOff val="40000"/>
                                    </a:schemeClr>
                                  </a:solidFill>
                                  <a:latin typeface="Cambria Math" panose="02040503050406030204" pitchFamily="18" charset="0"/>
                                </a:rPr>
                                <m:t>𝑡</m:t>
                              </m:r>
                              <m:r>
                                <a:rPr lang="en-US" i="1">
                                  <a:solidFill>
                                    <a:schemeClr val="tx2">
                                      <a:lumMod val="60000"/>
                                      <a:lumOff val="40000"/>
                                    </a:schemeClr>
                                  </a:solidFill>
                                  <a:latin typeface="Cambria Math" panose="02040503050406030204" pitchFamily="18" charset="0"/>
                                </a:rPr>
                                <m:t>)))</m:t>
                              </m:r>
                            </m:e>
                          </m:mr>
                        </m:m>
                      </m:e>
                    </m:d>
                  </m:oMath>
                </a14:m>
                <a:endParaRPr lang="en-US" sz="1800" dirty="0">
                  <a:latin typeface="Arial" pitchFamily="34" charset="0"/>
                  <a:cs typeface="Arial" pitchFamily="34" charset="0"/>
                </a:endParaRPr>
              </a:p>
            </p:txBody>
          </p:sp>
        </mc:Choice>
        <mc:Fallback xmlns="">
          <p:sp>
            <p:nvSpPr>
              <p:cNvPr id="13" name="Текстово поле 12">
                <a:extLst>
                  <a:ext uri="{FF2B5EF4-FFF2-40B4-BE49-F238E27FC236}">
                    <a16:creationId xmlns:a16="http://schemas.microsoft.com/office/drawing/2014/main" id="{FA78CCE4-F793-2565-6E31-E0B5A8BE1B74}"/>
                  </a:ext>
                </a:extLst>
              </p:cNvPr>
              <p:cNvSpPr txBox="1">
                <a:spLocks noRot="1" noChangeAspect="1" noMove="1" noResize="1" noEditPoints="1" noAdjustHandles="1" noChangeArrowheads="1" noChangeShapeType="1" noTextEdit="1"/>
              </p:cNvSpPr>
              <p:nvPr/>
            </p:nvSpPr>
            <p:spPr>
              <a:xfrm>
                <a:off x="883254" y="5295826"/>
                <a:ext cx="7914148" cy="1000274"/>
              </a:xfrm>
              <a:prstGeom prst="rect">
                <a:avLst/>
              </a:prstGeom>
              <a:blipFill>
                <a:blip r:embed="rId18"/>
                <a:stretch>
                  <a:fillRect t="-3659"/>
                </a:stretch>
              </a:blipFill>
            </p:spPr>
            <p:txBody>
              <a:bodyPr/>
              <a:lstStyle/>
              <a:p>
                <a:r>
                  <a:rPr lang="en-GB">
                    <a:noFill/>
                  </a:rPr>
                  <a:t> </a:t>
                </a:r>
              </a:p>
            </p:txBody>
          </p:sp>
        </mc:Fallback>
      </mc:AlternateContent>
    </p:spTree>
    <p:extLst>
      <p:ext uri="{BB962C8B-B14F-4D97-AF65-F5344CB8AC3E}">
        <p14:creationId xmlns:p14="http://schemas.microsoft.com/office/powerpoint/2010/main" val="291815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458" fill="hold"/>
                                        <p:tgtEl>
                                          <p:spTgt spid="11"/>
                                        </p:tgtEl>
                                      </p:cBhvr>
                                    </p:cmd>
                                  </p:childTnLst>
                                </p:cTn>
                              </p:par>
                              <p:par>
                                <p:cTn id="7" presetID="1" presetClass="mediacall" presetSubtype="0" fill="hold" nodeType="withEffect">
                                  <p:stCondLst>
                                    <p:cond delay="0"/>
                                  </p:stCondLst>
                                  <p:childTnLst>
                                    <p:cmd type="call" cmd="playFrom(0.0)">
                                      <p:cBhvr>
                                        <p:cTn id="8" dur="36458" fill="hold"/>
                                        <p:tgtEl>
                                          <p:spTgt spid="12"/>
                                        </p:tgtEl>
                                      </p:cBhvr>
                                    </p:cmd>
                                  </p:childTnLst>
                                </p:cTn>
                              </p:par>
                              <p:par>
                                <p:cTn id="9" presetID="1" presetClass="mediacall" presetSubtype="0" fill="hold" nodeType="withEffect">
                                  <p:stCondLst>
                                    <p:cond delay="0"/>
                                  </p:stCondLst>
                                  <p:childTnLst>
                                    <p:cmd type="call" cmd="playFrom(0.0)">
                                      <p:cBhvr>
                                        <p:cTn id="10" dur="36458" fill="hold"/>
                                        <p:tgtEl>
                                          <p:spTgt spid="7"/>
                                        </p:tgtEl>
                                      </p:cBhvr>
                                    </p:cmd>
                                  </p:childTnLst>
                                </p:cTn>
                              </p:par>
                              <p:par>
                                <p:cTn id="11" presetID="1" presetClass="mediacall" presetSubtype="0" fill="hold" nodeType="withEffect">
                                  <p:stCondLst>
                                    <p:cond delay="0"/>
                                  </p:stCondLst>
                                  <p:childTnLst>
                                    <p:cmd type="call" cmd="playFrom(0.0)">
                                      <p:cBhvr>
                                        <p:cTn id="12" dur="3645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11"/>
                                        </p:tgtEl>
                                      </p:cBhvr>
                                    </p:cmd>
                                  </p:childTnLst>
                                </p:cTn>
                              </p:par>
                            </p:childTnLst>
                          </p:cTn>
                        </p:par>
                      </p:childTnLst>
                    </p:cTn>
                  </p:par>
                </p:childTnLst>
              </p:cTn>
              <p:nextCondLst>
                <p:cond evt="onClick" delay="0">
                  <p:tgtEl>
                    <p:spTgt spid="11"/>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video>
              <p:cMediaNode vol="80000">
                <p:cTn id="23" fill="hold" display="0">
                  <p:stCondLst>
                    <p:cond delay="indefinite"/>
                  </p:stCondLst>
                </p:cTn>
                <p:tgtEl>
                  <p:spTgt spid="11"/>
                </p:tgtEl>
              </p:cMediaNode>
            </p:video>
            <p:video>
              <p:cMediaNode vol="80000">
                <p:cTn id="24" fill="hold" display="0">
                  <p:stCondLst>
                    <p:cond delay="indefinite"/>
                  </p:stCondLst>
                </p:cTn>
                <p:tgtEl>
                  <p:spTgt spid="12"/>
                </p:tgtEl>
              </p:cMediaNode>
            </p:video>
            <p:video>
              <p:cMediaNode vol="80000">
                <p:cTn id="25" fill="hold" display="0">
                  <p:stCondLst>
                    <p:cond delay="indefinite"/>
                  </p:st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with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video>
              <p:cMediaNode vol="80000">
                <p:cTn id="31" fill="hold" display="0">
                  <p:stCondLst>
                    <p:cond delay="indefinite"/>
                  </p:stCondLst>
                </p:cTn>
                <p:tgtEl>
                  <p:spTgt spid="10"/>
                </p:tgtEl>
              </p:cMediaNode>
            </p:video>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withEffect">
                                  <p:stCondLst>
                                    <p:cond delay="0"/>
                                  </p:stCondLst>
                                  <p:childTnLst>
                                    <p:cmd type="call" cmd="togglePause">
                                      <p:cBhvr>
                                        <p:cTn id="36"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12">
            <a:extLst>
              <a:ext uri="{FF2B5EF4-FFF2-40B4-BE49-F238E27FC236}">
                <a16:creationId xmlns:a16="http://schemas.microsoft.com/office/drawing/2014/main" id="{36A9C39D-BBE1-1A23-AFCB-2AA7DD245956}"/>
              </a:ext>
            </a:extLst>
          </p:cNvPr>
          <p:cNvSpPr txBox="1">
            <a:spLocks/>
          </p:cNvSpPr>
          <p:nvPr/>
        </p:nvSpPr>
        <p:spPr>
          <a:xfrm>
            <a:off x="1067317" y="6309073"/>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9" name="Текстово поле 18">
            <a:extLst>
              <a:ext uri="{FF2B5EF4-FFF2-40B4-BE49-F238E27FC236}">
                <a16:creationId xmlns:a16="http://schemas.microsoft.com/office/drawing/2014/main" id="{9030D64B-71E9-447C-ACDC-1A9091A1F77F}"/>
              </a:ext>
            </a:extLst>
          </p:cNvPr>
          <p:cNvSpPr txBox="1"/>
          <p:nvPr/>
        </p:nvSpPr>
        <p:spPr>
          <a:xfrm>
            <a:off x="3585761" y="630932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
        <p:nvSpPr>
          <p:cNvPr id="20" name="Slide Number Placeholder 5">
            <a:extLst>
              <a:ext uri="{FF2B5EF4-FFF2-40B4-BE49-F238E27FC236}">
                <a16:creationId xmlns:a16="http://schemas.microsoft.com/office/drawing/2014/main" id="{0AB3DC28-B6A6-42E1-B5D4-21AAF02285EE}"/>
              </a:ext>
            </a:extLst>
          </p:cNvPr>
          <p:cNvSpPr>
            <a:spLocks noGrp="1"/>
          </p:cNvSpPr>
          <p:nvPr>
            <p:ph type="sldNum" sz="quarter" idx="12"/>
          </p:nvPr>
        </p:nvSpPr>
        <p:spPr>
          <a:xfrm>
            <a:off x="7668344" y="6309320"/>
            <a:ext cx="578317" cy="365125"/>
          </a:xfrm>
        </p:spPr>
        <p:txBody>
          <a:bodyPr/>
          <a:lstStyle/>
          <a:p>
            <a:fld id="{666D7441-A661-464A-8616-59533B53E3BB}" type="slidenum">
              <a:rPr lang="bg-BG" sz="2400" smtClean="0"/>
              <a:pPr/>
              <a:t>16</a:t>
            </a:fld>
            <a:endParaRPr lang="bg-BG" sz="2400" dirty="0"/>
          </a:p>
        </p:txBody>
      </p:sp>
      <mc:AlternateContent xmlns:mc="http://schemas.openxmlformats.org/markup-compatibility/2006" xmlns:a14="http://schemas.microsoft.com/office/drawing/2010/main">
        <mc:Choice Requires="a14">
          <p:sp>
            <p:nvSpPr>
              <p:cNvPr id="13" name="Текстово поле 12">
                <a:extLst>
                  <a:ext uri="{FF2B5EF4-FFF2-40B4-BE49-F238E27FC236}">
                    <a16:creationId xmlns:a16="http://schemas.microsoft.com/office/drawing/2014/main" id="{FA78CCE4-F793-2565-6E31-E0B5A8BE1B74}"/>
                  </a:ext>
                </a:extLst>
              </p:cNvPr>
              <p:cNvSpPr txBox="1"/>
              <p:nvPr/>
            </p:nvSpPr>
            <p:spPr>
              <a:xfrm>
                <a:off x="883254" y="5295826"/>
                <a:ext cx="7914148" cy="985719"/>
              </a:xfrm>
              <a:prstGeom prst="rect">
                <a:avLst/>
              </a:prstGeom>
              <a:noFill/>
            </p:spPr>
            <p:txBody>
              <a:bodyPr wrap="square">
                <a:spAutoFit/>
              </a:bodyPr>
              <a:lstStyle/>
              <a:p>
                <a:pPr algn="just"/>
                <a:r>
                  <a:rPr lang="en-US" sz="1800" dirty="0">
                    <a:solidFill>
                      <a:schemeClr val="tx2">
                        <a:lumMod val="60000"/>
                        <a:lumOff val="40000"/>
                      </a:schemeClr>
                    </a:solidFill>
                    <a:latin typeface="Arial" pitchFamily="34" charset="0"/>
                    <a:cs typeface="Arial" pitchFamily="34" charset="0"/>
                  </a:rPr>
                  <a:t>	There is also modifications where coin depends also of the position:</a:t>
                </a:r>
              </a:p>
              <a:p>
                <a:pPr algn="ctr"/>
                <a14:m>
                  <m:oMath xmlns:m="http://schemas.openxmlformats.org/officeDocument/2006/math">
                    <m:sSub>
                      <m:sSubPr>
                        <m:ctrlPr>
                          <a:rPr lang="en-GB" sz="1800" i="1" dirty="0" smtClean="0">
                            <a:solidFill>
                              <a:schemeClr val="tx2">
                                <a:lumMod val="60000"/>
                                <a:lumOff val="40000"/>
                              </a:schemeClr>
                            </a:solidFill>
                            <a:latin typeface="Cambria Math" panose="02040503050406030204" pitchFamily="18" charset="0"/>
                          </a:rPr>
                        </m:ctrlPr>
                      </m:sSubPr>
                      <m:e>
                        <m:r>
                          <a:rPr lang="en-GB" i="1" dirty="0">
                            <a:solidFill>
                              <a:schemeClr val="tx2">
                                <a:lumMod val="60000"/>
                                <a:lumOff val="40000"/>
                              </a:schemeClr>
                            </a:solidFill>
                            <a:latin typeface="Cambria Math" panose="02040503050406030204" pitchFamily="18" charset="0"/>
                          </a:rPr>
                          <m:t>𝐶</m:t>
                        </m:r>
                      </m:e>
                      <m:sub>
                        <m:r>
                          <a:rPr lang="en-US" sz="1800" b="0" i="1" dirty="0" smtClean="0">
                            <a:solidFill>
                              <a:schemeClr val="tx2">
                                <a:lumMod val="60000"/>
                                <a:lumOff val="40000"/>
                              </a:schemeClr>
                            </a:solidFill>
                            <a:latin typeface="Cambria Math" panose="02040503050406030204" pitchFamily="18" charset="0"/>
                          </a:rPr>
                          <m:t>𝑡</m:t>
                        </m:r>
                        <m:r>
                          <a:rPr lang="en-US" sz="1800" b="0" i="1" dirty="0" smtClean="0">
                            <a:solidFill>
                              <a:schemeClr val="tx2">
                                <a:lumMod val="60000"/>
                                <a:lumOff val="40000"/>
                              </a:schemeClr>
                            </a:solidFill>
                            <a:latin typeface="Cambria Math" panose="02040503050406030204" pitchFamily="18" charset="0"/>
                          </a:rPr>
                          <m:t>,</m:t>
                        </m:r>
                        <m:r>
                          <a:rPr lang="en-US" sz="1800" b="0" i="1" dirty="0" smtClean="0">
                            <a:solidFill>
                              <a:schemeClr val="tx2">
                                <a:lumMod val="60000"/>
                                <a:lumOff val="40000"/>
                              </a:schemeClr>
                            </a:solidFill>
                            <a:latin typeface="Cambria Math" panose="02040503050406030204" pitchFamily="18" charset="0"/>
                          </a:rPr>
                          <m:t>𝑛</m:t>
                        </m:r>
                      </m:sub>
                    </m:sSub>
                  </m:oMath>
                </a14:m>
                <a:r>
                  <a:rPr lang="en-GB" sz="1800" dirty="0">
                    <a:solidFill>
                      <a:schemeClr val="tx2">
                        <a:lumMod val="60000"/>
                        <a:lumOff val="40000"/>
                      </a:schemeClr>
                    </a:solidFill>
                  </a:rPr>
                  <a:t>=</a:t>
                </a:r>
                <a14:m>
                  <m:oMath xmlns:m="http://schemas.openxmlformats.org/officeDocument/2006/math">
                    <m:f>
                      <m:fPr>
                        <m:ctrlPr>
                          <a:rPr lang="en-GB" sz="1800" i="1">
                            <a:solidFill>
                              <a:schemeClr val="tx2">
                                <a:lumMod val="60000"/>
                                <a:lumOff val="40000"/>
                              </a:schemeClr>
                            </a:solidFill>
                            <a:latin typeface="Cambria Math" panose="02040503050406030204" pitchFamily="18" charset="0"/>
                          </a:rPr>
                        </m:ctrlPr>
                      </m:fPr>
                      <m:num>
                        <m:r>
                          <a:rPr lang="en-GB" sz="1800" i="1">
                            <a:solidFill>
                              <a:schemeClr val="tx2">
                                <a:lumMod val="60000"/>
                                <a:lumOff val="40000"/>
                              </a:schemeClr>
                            </a:solidFill>
                            <a:latin typeface="Cambria Math" panose="02040503050406030204" pitchFamily="18" charset="0"/>
                          </a:rPr>
                          <m:t>1</m:t>
                        </m:r>
                      </m:num>
                      <m:den>
                        <m:rad>
                          <m:radPr>
                            <m:degHide m:val="on"/>
                            <m:ctrlPr>
                              <a:rPr lang="en-GB" sz="1800" i="1">
                                <a:solidFill>
                                  <a:schemeClr val="tx2">
                                    <a:lumMod val="60000"/>
                                    <a:lumOff val="40000"/>
                                  </a:schemeClr>
                                </a:solidFill>
                                <a:latin typeface="Cambria Math" panose="02040503050406030204" pitchFamily="18" charset="0"/>
                              </a:rPr>
                            </m:ctrlPr>
                          </m:radPr>
                          <m:deg/>
                          <m:e>
                            <m:r>
                              <a:rPr lang="en-GB" sz="1800" i="1">
                                <a:solidFill>
                                  <a:schemeClr val="tx2">
                                    <a:lumMod val="60000"/>
                                    <a:lumOff val="40000"/>
                                  </a:schemeClr>
                                </a:solidFill>
                                <a:latin typeface="Cambria Math" panose="02040503050406030204" pitchFamily="18" charset="0"/>
                              </a:rPr>
                              <m:t>2</m:t>
                            </m:r>
                          </m:e>
                        </m:rad>
                      </m:den>
                    </m:f>
                    <m:d>
                      <m:dPr>
                        <m:begChr m:val="["/>
                        <m:endChr m:val="]"/>
                        <m:ctrlPr>
                          <a:rPr lang="en-GB" sz="1800" i="1">
                            <a:solidFill>
                              <a:schemeClr val="tx2">
                                <a:lumMod val="60000"/>
                                <a:lumOff val="40000"/>
                              </a:schemeClr>
                            </a:solidFill>
                            <a:latin typeface="Cambria Math" panose="02040503050406030204" pitchFamily="18" charset="0"/>
                          </a:rPr>
                        </m:ctrlPr>
                      </m:dPr>
                      <m:e>
                        <m:m>
                          <m:mPr>
                            <m:plcHide m:val="on"/>
                            <m:mcs>
                              <m:mc>
                                <m:mcPr>
                                  <m:count m:val="2"/>
                                  <m:mcJc m:val="center"/>
                                </m:mcPr>
                              </m:mc>
                            </m:mcs>
                            <m:ctrlPr>
                              <a:rPr lang="en-GB" sz="1800" i="1">
                                <a:solidFill>
                                  <a:schemeClr val="tx2">
                                    <a:lumMod val="60000"/>
                                    <a:lumOff val="40000"/>
                                  </a:schemeClr>
                                </a:solidFill>
                                <a:latin typeface="Cambria Math" panose="02040503050406030204" pitchFamily="18" charset="0"/>
                              </a:rPr>
                            </m:ctrlPr>
                          </m:mPr>
                          <m:mr>
                            <m:e>
                              <m:r>
                                <a:rPr lang="en-US" sz="1800" b="0" i="1" smtClean="0">
                                  <a:solidFill>
                                    <a:schemeClr val="tx2">
                                      <a:lumMod val="60000"/>
                                      <a:lumOff val="40000"/>
                                    </a:schemeClr>
                                  </a:solidFill>
                                  <a:latin typeface="Cambria Math" panose="02040503050406030204" pitchFamily="18" charset="0"/>
                                </a:rPr>
                                <m:t>𝑐𝑜𝑠</m:t>
                              </m:r>
                              <m:r>
                                <a:rPr lang="en-US" sz="1800" b="0" i="1" smtClean="0">
                                  <a:solidFill>
                                    <a:schemeClr val="tx2">
                                      <a:lumMod val="60000"/>
                                      <a:lumOff val="40000"/>
                                    </a:schemeClr>
                                  </a:solidFill>
                                  <a:latin typeface="Cambria Math" panose="02040503050406030204" pitchFamily="18" charset="0"/>
                                </a:rPr>
                                <m:t>(</m:t>
                              </m:r>
                              <m:r>
                                <a:rPr lang="en-US" sz="1800" b="0" i="1" smtClean="0">
                                  <a:solidFill>
                                    <a:schemeClr val="tx2">
                                      <a:lumMod val="60000"/>
                                      <a:lumOff val="40000"/>
                                    </a:schemeClr>
                                  </a:solidFill>
                                  <a:latin typeface="Cambria Math" panose="02040503050406030204" pitchFamily="18" charset="0"/>
                                </a:rPr>
                                <m:t>𝑓</m:t>
                              </m:r>
                              <m:r>
                                <a:rPr lang="en-US" sz="1800" b="0" i="1" smtClean="0">
                                  <a:solidFill>
                                    <a:schemeClr val="tx2">
                                      <a:lumMod val="60000"/>
                                      <a:lumOff val="40000"/>
                                    </a:schemeClr>
                                  </a:solidFill>
                                  <a:latin typeface="Cambria Math" panose="02040503050406030204" pitchFamily="18" charset="0"/>
                                </a:rPr>
                                <m:t>(</m:t>
                              </m:r>
                              <m:r>
                                <a:rPr lang="en-US" sz="1800" b="0" i="1" smtClean="0">
                                  <a:solidFill>
                                    <a:schemeClr val="tx2">
                                      <a:lumMod val="60000"/>
                                      <a:lumOff val="40000"/>
                                    </a:schemeClr>
                                  </a:solidFill>
                                  <a:latin typeface="Cambria Math" panose="02040503050406030204" pitchFamily="18" charset="0"/>
                                </a:rPr>
                                <m:t>𝑡</m:t>
                              </m:r>
                              <m:r>
                                <a:rPr lang="en-US" sz="1800" b="0" i="1" smtClean="0">
                                  <a:solidFill>
                                    <a:schemeClr val="tx2">
                                      <a:lumMod val="60000"/>
                                      <a:lumOff val="40000"/>
                                    </a:schemeClr>
                                  </a:solidFill>
                                  <a:latin typeface="Cambria Math" panose="02040503050406030204" pitchFamily="18" charset="0"/>
                                </a:rPr>
                                <m:t>,</m:t>
                              </m:r>
                              <m:r>
                                <a:rPr lang="en-US" sz="1800" b="0" i="1" smtClean="0">
                                  <a:solidFill>
                                    <a:schemeClr val="tx2">
                                      <a:lumMod val="60000"/>
                                      <a:lumOff val="40000"/>
                                    </a:schemeClr>
                                  </a:solidFill>
                                  <a:latin typeface="Cambria Math" panose="02040503050406030204" pitchFamily="18" charset="0"/>
                                </a:rPr>
                                <m:t>𝑛</m:t>
                              </m:r>
                              <m:r>
                                <a:rPr lang="en-US" sz="1800" b="0" i="1" smtClean="0">
                                  <a:solidFill>
                                    <a:schemeClr val="tx2">
                                      <a:lumMod val="60000"/>
                                      <a:lumOff val="40000"/>
                                    </a:schemeClr>
                                  </a:solidFill>
                                  <a:latin typeface="Cambria Math" panose="02040503050406030204" pitchFamily="18" charset="0"/>
                                </a:rPr>
                                <m:t>))</m:t>
                              </m:r>
                            </m:e>
                            <m:e>
                              <m:sSup>
                                <m:sSupPr>
                                  <m:ctrlPr>
                                    <a:rPr lang="en-US" i="1">
                                      <a:solidFill>
                                        <a:schemeClr val="tx2">
                                          <a:lumMod val="60000"/>
                                          <a:lumOff val="40000"/>
                                        </a:schemeClr>
                                      </a:solidFill>
                                      <a:latin typeface="Cambria Math" panose="02040503050406030204" pitchFamily="18" charset="0"/>
                                    </a:rPr>
                                  </m:ctrlPr>
                                </m:sSupPr>
                                <m:e>
                                  <m:r>
                                    <a:rPr lang="en-US" i="1">
                                      <a:solidFill>
                                        <a:schemeClr val="tx2">
                                          <a:lumMod val="60000"/>
                                          <a:lumOff val="40000"/>
                                        </a:schemeClr>
                                      </a:solidFill>
                                      <a:latin typeface="Cambria Math" panose="02040503050406030204" pitchFamily="18" charset="0"/>
                                    </a:rPr>
                                    <m:t>𝑒</m:t>
                                  </m:r>
                                </m:e>
                                <m:sup>
                                  <m:r>
                                    <a:rPr lang="en-US" i="1">
                                      <a:solidFill>
                                        <a:schemeClr val="tx2">
                                          <a:lumMod val="60000"/>
                                          <a:lumOff val="40000"/>
                                        </a:schemeClr>
                                      </a:solidFill>
                                      <a:latin typeface="Cambria Math" panose="02040503050406030204" pitchFamily="18" charset="0"/>
                                    </a:rPr>
                                    <m:t>𝐼</m:t>
                                  </m:r>
                                  <m:sSub>
                                    <m:sSubPr>
                                      <m:ctrlPr>
                                        <a:rPr lang="en-US" i="1">
                                          <a:solidFill>
                                            <a:schemeClr val="tx2">
                                              <a:lumMod val="60000"/>
                                              <a:lumOff val="40000"/>
                                            </a:schemeClr>
                                          </a:solidFill>
                                          <a:latin typeface="Cambria Math" panose="02040503050406030204" pitchFamily="18" charset="0"/>
                                        </a:rPr>
                                      </m:ctrlPr>
                                    </m:sSubPr>
                                    <m:e>
                                      <m:r>
                                        <a:rPr lang="en-US" i="1">
                                          <a:solidFill>
                                            <a:schemeClr val="tx2">
                                              <a:lumMod val="60000"/>
                                              <a:lumOff val="40000"/>
                                            </a:schemeClr>
                                          </a:solidFill>
                                          <a:latin typeface="Cambria Math" panose="02040503050406030204" pitchFamily="18" charset="0"/>
                                        </a:rPr>
                                        <m:t>𝑓</m:t>
                                      </m:r>
                                    </m:e>
                                    <m:sub>
                                      <m:r>
                                        <a:rPr lang="en-US" i="1">
                                          <a:solidFill>
                                            <a:schemeClr val="tx2">
                                              <a:lumMod val="60000"/>
                                              <a:lumOff val="40000"/>
                                            </a:schemeClr>
                                          </a:solidFill>
                                          <a:latin typeface="Cambria Math" panose="02040503050406030204" pitchFamily="18" charset="0"/>
                                        </a:rPr>
                                        <m:t>2</m:t>
                                      </m:r>
                                    </m:sub>
                                  </m:sSub>
                                  <m:r>
                                    <a:rPr lang="en-US" i="1">
                                      <a:solidFill>
                                        <a:schemeClr val="tx2">
                                          <a:lumMod val="60000"/>
                                          <a:lumOff val="40000"/>
                                        </a:schemeClr>
                                      </a:solidFill>
                                      <a:latin typeface="Cambria Math" panose="02040503050406030204" pitchFamily="18" charset="0"/>
                                    </a:rPr>
                                    <m:t>(</m:t>
                                  </m:r>
                                  <m:r>
                                    <a:rPr lang="en-US" i="1">
                                      <a:solidFill>
                                        <a:schemeClr val="tx2">
                                          <a:lumMod val="60000"/>
                                          <a:lumOff val="40000"/>
                                        </a:schemeClr>
                                      </a:solidFill>
                                      <a:latin typeface="Cambria Math" panose="02040503050406030204" pitchFamily="18" charset="0"/>
                                    </a:rPr>
                                    <m:t>𝑡</m:t>
                                  </m:r>
                                  <m:r>
                                    <a:rPr lang="en-US" i="1">
                                      <a:solidFill>
                                        <a:schemeClr val="tx2">
                                          <a:lumMod val="60000"/>
                                          <a:lumOff val="40000"/>
                                        </a:schemeClr>
                                      </a:solidFill>
                                      <a:latin typeface="Cambria Math" panose="02040503050406030204" pitchFamily="18" charset="0"/>
                                    </a:rPr>
                                    <m:t>)</m:t>
                                  </m:r>
                                </m:sup>
                              </m:sSup>
                              <m:r>
                                <a:rPr lang="en-US" sz="1800" b="0" i="1" smtClean="0">
                                  <a:solidFill>
                                    <a:schemeClr val="tx2">
                                      <a:lumMod val="60000"/>
                                      <a:lumOff val="40000"/>
                                    </a:schemeClr>
                                  </a:solidFill>
                                  <a:latin typeface="Cambria Math" panose="02040503050406030204" pitchFamily="18" charset="0"/>
                                </a:rPr>
                                <m:t>𝑠</m:t>
                              </m:r>
                              <m:r>
                                <a:rPr lang="en-US" b="0" i="1" smtClean="0">
                                  <a:solidFill>
                                    <a:schemeClr val="tx2">
                                      <a:lumMod val="60000"/>
                                      <a:lumOff val="40000"/>
                                    </a:schemeClr>
                                  </a:solidFill>
                                  <a:latin typeface="Cambria Math" panose="02040503050406030204" pitchFamily="18" charset="0"/>
                                </a:rPr>
                                <m:t>𝑖𝑛</m:t>
                              </m:r>
                              <m:r>
                                <a:rPr lang="en-US" i="1">
                                  <a:solidFill>
                                    <a:schemeClr val="tx2">
                                      <a:lumMod val="60000"/>
                                      <a:lumOff val="40000"/>
                                    </a:schemeClr>
                                  </a:solidFill>
                                  <a:latin typeface="Cambria Math" panose="02040503050406030204" pitchFamily="18" charset="0"/>
                                </a:rPr>
                                <m:t>(</m:t>
                              </m:r>
                              <m:r>
                                <a:rPr lang="en-US" i="1">
                                  <a:solidFill>
                                    <a:schemeClr val="tx2">
                                      <a:lumMod val="60000"/>
                                      <a:lumOff val="40000"/>
                                    </a:schemeClr>
                                  </a:solidFill>
                                  <a:latin typeface="Cambria Math" panose="02040503050406030204" pitchFamily="18" charset="0"/>
                                </a:rPr>
                                <m:t>𝑓</m:t>
                              </m:r>
                              <m:r>
                                <a:rPr lang="en-US" i="1">
                                  <a:solidFill>
                                    <a:schemeClr val="tx2">
                                      <a:lumMod val="60000"/>
                                      <a:lumOff val="40000"/>
                                    </a:schemeClr>
                                  </a:solidFill>
                                  <a:latin typeface="Cambria Math" panose="02040503050406030204" pitchFamily="18" charset="0"/>
                                </a:rPr>
                                <m:t>(</m:t>
                              </m:r>
                              <m:r>
                                <a:rPr lang="en-US" i="1">
                                  <a:solidFill>
                                    <a:schemeClr val="tx2">
                                      <a:lumMod val="60000"/>
                                      <a:lumOff val="40000"/>
                                    </a:schemeClr>
                                  </a:solidFill>
                                  <a:latin typeface="Cambria Math" panose="02040503050406030204" pitchFamily="18" charset="0"/>
                                </a:rPr>
                                <m:t>𝑡</m:t>
                              </m:r>
                              <m:r>
                                <a:rPr lang="en-US" i="1">
                                  <a:solidFill>
                                    <a:schemeClr val="tx2">
                                      <a:lumMod val="60000"/>
                                      <a:lumOff val="40000"/>
                                    </a:schemeClr>
                                  </a:solidFill>
                                  <a:latin typeface="Cambria Math" panose="02040503050406030204" pitchFamily="18" charset="0"/>
                                </a:rPr>
                                <m:t>,</m:t>
                              </m:r>
                              <m:r>
                                <a:rPr lang="en-US" i="1">
                                  <a:solidFill>
                                    <a:schemeClr val="tx2">
                                      <a:lumMod val="60000"/>
                                      <a:lumOff val="40000"/>
                                    </a:schemeClr>
                                  </a:solidFill>
                                  <a:latin typeface="Cambria Math" panose="02040503050406030204" pitchFamily="18" charset="0"/>
                                </a:rPr>
                                <m:t>𝑛</m:t>
                              </m:r>
                              <m:r>
                                <a:rPr lang="en-US" i="1">
                                  <a:solidFill>
                                    <a:schemeClr val="tx2">
                                      <a:lumMod val="60000"/>
                                      <a:lumOff val="40000"/>
                                    </a:schemeClr>
                                  </a:solidFill>
                                  <a:latin typeface="Cambria Math" panose="02040503050406030204" pitchFamily="18" charset="0"/>
                                </a:rPr>
                                <m:t>)))</m:t>
                              </m:r>
                            </m:e>
                          </m:mr>
                          <m:mr>
                            <m:e>
                              <m:sSup>
                                <m:sSupPr>
                                  <m:ctrlPr>
                                    <a:rPr lang="en-US" i="1">
                                      <a:solidFill>
                                        <a:schemeClr val="tx2">
                                          <a:lumMod val="60000"/>
                                          <a:lumOff val="40000"/>
                                        </a:schemeClr>
                                      </a:solidFill>
                                      <a:latin typeface="Cambria Math" panose="02040503050406030204" pitchFamily="18" charset="0"/>
                                    </a:rPr>
                                  </m:ctrlPr>
                                </m:sSupPr>
                                <m:e>
                                  <m:r>
                                    <a:rPr lang="en-US" i="1">
                                      <a:solidFill>
                                        <a:schemeClr val="tx2">
                                          <a:lumMod val="60000"/>
                                          <a:lumOff val="40000"/>
                                        </a:schemeClr>
                                      </a:solidFill>
                                      <a:latin typeface="Cambria Math" panose="02040503050406030204" pitchFamily="18" charset="0"/>
                                    </a:rPr>
                                    <m:t>𝑒</m:t>
                                  </m:r>
                                </m:e>
                                <m:sup>
                                  <m:r>
                                    <a:rPr lang="en-US" i="1">
                                      <a:solidFill>
                                        <a:schemeClr val="tx2">
                                          <a:lumMod val="60000"/>
                                          <a:lumOff val="40000"/>
                                        </a:schemeClr>
                                      </a:solidFill>
                                      <a:latin typeface="Cambria Math" panose="02040503050406030204" pitchFamily="18" charset="0"/>
                                    </a:rPr>
                                    <m:t>−</m:t>
                                  </m:r>
                                  <m:r>
                                    <a:rPr lang="en-US" i="1">
                                      <a:solidFill>
                                        <a:schemeClr val="tx2">
                                          <a:lumMod val="60000"/>
                                          <a:lumOff val="40000"/>
                                        </a:schemeClr>
                                      </a:solidFill>
                                      <a:latin typeface="Cambria Math" panose="02040503050406030204" pitchFamily="18" charset="0"/>
                                    </a:rPr>
                                    <m:t>𝐼</m:t>
                                  </m:r>
                                  <m:sSub>
                                    <m:sSubPr>
                                      <m:ctrlPr>
                                        <a:rPr lang="en-US" i="1">
                                          <a:solidFill>
                                            <a:schemeClr val="tx2">
                                              <a:lumMod val="60000"/>
                                              <a:lumOff val="40000"/>
                                            </a:schemeClr>
                                          </a:solidFill>
                                          <a:latin typeface="Cambria Math" panose="02040503050406030204" pitchFamily="18" charset="0"/>
                                        </a:rPr>
                                      </m:ctrlPr>
                                    </m:sSubPr>
                                    <m:e>
                                      <m:r>
                                        <a:rPr lang="en-US" i="1">
                                          <a:solidFill>
                                            <a:schemeClr val="tx2">
                                              <a:lumMod val="60000"/>
                                              <a:lumOff val="40000"/>
                                            </a:schemeClr>
                                          </a:solidFill>
                                          <a:latin typeface="Cambria Math" panose="02040503050406030204" pitchFamily="18" charset="0"/>
                                        </a:rPr>
                                        <m:t>𝑓</m:t>
                                      </m:r>
                                    </m:e>
                                    <m:sub>
                                      <m:r>
                                        <a:rPr lang="en-US" i="1">
                                          <a:solidFill>
                                            <a:schemeClr val="tx2">
                                              <a:lumMod val="60000"/>
                                              <a:lumOff val="40000"/>
                                            </a:schemeClr>
                                          </a:solidFill>
                                          <a:latin typeface="Cambria Math" panose="02040503050406030204" pitchFamily="18" charset="0"/>
                                        </a:rPr>
                                        <m:t>2</m:t>
                                      </m:r>
                                    </m:sub>
                                  </m:sSub>
                                  <m:r>
                                    <a:rPr lang="en-US" i="1">
                                      <a:solidFill>
                                        <a:schemeClr val="tx2">
                                          <a:lumMod val="60000"/>
                                          <a:lumOff val="40000"/>
                                        </a:schemeClr>
                                      </a:solidFill>
                                      <a:latin typeface="Cambria Math" panose="02040503050406030204" pitchFamily="18" charset="0"/>
                                    </a:rPr>
                                    <m:t>(</m:t>
                                  </m:r>
                                  <m:r>
                                    <a:rPr lang="en-US" i="1">
                                      <a:solidFill>
                                        <a:schemeClr val="tx2">
                                          <a:lumMod val="60000"/>
                                          <a:lumOff val="40000"/>
                                        </a:schemeClr>
                                      </a:solidFill>
                                      <a:latin typeface="Cambria Math" panose="02040503050406030204" pitchFamily="18" charset="0"/>
                                    </a:rPr>
                                    <m:t>𝑡</m:t>
                                  </m:r>
                                  <m:r>
                                    <a:rPr lang="en-US" i="1">
                                      <a:solidFill>
                                        <a:schemeClr val="tx2">
                                          <a:lumMod val="60000"/>
                                          <a:lumOff val="40000"/>
                                        </a:schemeClr>
                                      </a:solidFill>
                                      <a:latin typeface="Cambria Math" panose="02040503050406030204" pitchFamily="18" charset="0"/>
                                    </a:rPr>
                                    <m:t>)</m:t>
                                  </m:r>
                                </m:sup>
                              </m:sSup>
                              <m:r>
                                <a:rPr lang="en-US" i="1">
                                  <a:solidFill>
                                    <a:schemeClr val="tx2">
                                      <a:lumMod val="60000"/>
                                      <a:lumOff val="40000"/>
                                    </a:schemeClr>
                                  </a:solidFill>
                                  <a:latin typeface="Cambria Math" panose="02040503050406030204" pitchFamily="18" charset="0"/>
                                </a:rPr>
                                <m:t>𝑠𝑖𝑛</m:t>
                              </m:r>
                              <m:r>
                                <a:rPr lang="en-US" i="1">
                                  <a:solidFill>
                                    <a:schemeClr val="tx2">
                                      <a:lumMod val="60000"/>
                                      <a:lumOff val="40000"/>
                                    </a:schemeClr>
                                  </a:solidFill>
                                  <a:latin typeface="Cambria Math" panose="02040503050406030204" pitchFamily="18" charset="0"/>
                                </a:rPr>
                                <m:t>(</m:t>
                              </m:r>
                              <m:r>
                                <a:rPr lang="en-US" i="1">
                                  <a:solidFill>
                                    <a:schemeClr val="tx2">
                                      <a:lumMod val="60000"/>
                                      <a:lumOff val="40000"/>
                                    </a:schemeClr>
                                  </a:solidFill>
                                  <a:latin typeface="Cambria Math" panose="02040503050406030204" pitchFamily="18" charset="0"/>
                                </a:rPr>
                                <m:t>𝑓</m:t>
                              </m:r>
                              <m:r>
                                <a:rPr lang="en-US" i="1">
                                  <a:solidFill>
                                    <a:schemeClr val="tx2">
                                      <a:lumMod val="60000"/>
                                      <a:lumOff val="40000"/>
                                    </a:schemeClr>
                                  </a:solidFill>
                                  <a:latin typeface="Cambria Math" panose="02040503050406030204" pitchFamily="18" charset="0"/>
                                </a:rPr>
                                <m:t>(</m:t>
                              </m:r>
                              <m:r>
                                <a:rPr lang="en-US" i="1">
                                  <a:solidFill>
                                    <a:schemeClr val="tx2">
                                      <a:lumMod val="60000"/>
                                      <a:lumOff val="40000"/>
                                    </a:schemeClr>
                                  </a:solidFill>
                                  <a:latin typeface="Cambria Math" panose="02040503050406030204" pitchFamily="18" charset="0"/>
                                </a:rPr>
                                <m:t>𝑡</m:t>
                              </m:r>
                              <m:r>
                                <a:rPr lang="en-US" i="1">
                                  <a:solidFill>
                                    <a:schemeClr val="tx2">
                                      <a:lumMod val="60000"/>
                                      <a:lumOff val="40000"/>
                                    </a:schemeClr>
                                  </a:solidFill>
                                  <a:latin typeface="Cambria Math" panose="02040503050406030204" pitchFamily="18" charset="0"/>
                                </a:rPr>
                                <m:t>)))</m:t>
                              </m:r>
                            </m:e>
                            <m:e>
                              <m:r>
                                <a:rPr lang="en-US" b="0" i="1" smtClean="0">
                                  <a:solidFill>
                                    <a:schemeClr val="tx2">
                                      <a:lumMod val="60000"/>
                                      <a:lumOff val="40000"/>
                                    </a:schemeClr>
                                  </a:solidFill>
                                  <a:latin typeface="Cambria Math" panose="02040503050406030204" pitchFamily="18" charset="0"/>
                                </a:rPr>
                                <m:t>−</m:t>
                              </m:r>
                              <m:r>
                                <a:rPr lang="en-US" i="1">
                                  <a:solidFill>
                                    <a:schemeClr val="tx2">
                                      <a:lumMod val="60000"/>
                                      <a:lumOff val="40000"/>
                                    </a:schemeClr>
                                  </a:solidFill>
                                  <a:latin typeface="Cambria Math" panose="02040503050406030204" pitchFamily="18" charset="0"/>
                                </a:rPr>
                                <m:t>𝑐𝑜𝑠</m:t>
                              </m:r>
                              <m:r>
                                <a:rPr lang="en-US" i="1">
                                  <a:solidFill>
                                    <a:schemeClr val="tx2">
                                      <a:lumMod val="60000"/>
                                      <a:lumOff val="40000"/>
                                    </a:schemeClr>
                                  </a:solidFill>
                                  <a:latin typeface="Cambria Math" panose="02040503050406030204" pitchFamily="18" charset="0"/>
                                </a:rPr>
                                <m:t>(</m:t>
                              </m:r>
                              <m:r>
                                <a:rPr lang="en-US" i="1">
                                  <a:solidFill>
                                    <a:schemeClr val="tx2">
                                      <a:lumMod val="60000"/>
                                      <a:lumOff val="40000"/>
                                    </a:schemeClr>
                                  </a:solidFill>
                                  <a:latin typeface="Cambria Math" panose="02040503050406030204" pitchFamily="18" charset="0"/>
                                </a:rPr>
                                <m:t>𝑓</m:t>
                              </m:r>
                              <m:r>
                                <a:rPr lang="en-US" i="1">
                                  <a:solidFill>
                                    <a:schemeClr val="tx2">
                                      <a:lumMod val="60000"/>
                                      <a:lumOff val="40000"/>
                                    </a:schemeClr>
                                  </a:solidFill>
                                  <a:latin typeface="Cambria Math" panose="02040503050406030204" pitchFamily="18" charset="0"/>
                                </a:rPr>
                                <m:t>(</m:t>
                              </m:r>
                              <m:r>
                                <a:rPr lang="en-US" i="1">
                                  <a:solidFill>
                                    <a:schemeClr val="tx2">
                                      <a:lumMod val="60000"/>
                                      <a:lumOff val="40000"/>
                                    </a:schemeClr>
                                  </a:solidFill>
                                  <a:latin typeface="Cambria Math" panose="02040503050406030204" pitchFamily="18" charset="0"/>
                                </a:rPr>
                                <m:t>𝑡</m:t>
                              </m:r>
                              <m:r>
                                <a:rPr lang="en-US" i="1">
                                  <a:solidFill>
                                    <a:schemeClr val="tx2">
                                      <a:lumMod val="60000"/>
                                      <a:lumOff val="40000"/>
                                    </a:schemeClr>
                                  </a:solidFill>
                                  <a:latin typeface="Cambria Math" panose="02040503050406030204" pitchFamily="18" charset="0"/>
                                </a:rPr>
                                <m:t>,</m:t>
                              </m:r>
                              <m:r>
                                <a:rPr lang="en-US" i="1">
                                  <a:solidFill>
                                    <a:schemeClr val="tx2">
                                      <a:lumMod val="60000"/>
                                      <a:lumOff val="40000"/>
                                    </a:schemeClr>
                                  </a:solidFill>
                                  <a:latin typeface="Cambria Math" panose="02040503050406030204" pitchFamily="18" charset="0"/>
                                </a:rPr>
                                <m:t>𝑛</m:t>
                              </m:r>
                              <m:r>
                                <a:rPr lang="en-US" i="1">
                                  <a:solidFill>
                                    <a:schemeClr val="tx2">
                                      <a:lumMod val="60000"/>
                                      <a:lumOff val="40000"/>
                                    </a:schemeClr>
                                  </a:solidFill>
                                  <a:latin typeface="Cambria Math" panose="02040503050406030204" pitchFamily="18" charset="0"/>
                                </a:rPr>
                                <m:t>)))</m:t>
                              </m:r>
                            </m:e>
                          </m:mr>
                        </m:m>
                      </m:e>
                    </m:d>
                  </m:oMath>
                </a14:m>
                <a:endParaRPr lang="en-US" sz="1800" dirty="0">
                  <a:solidFill>
                    <a:schemeClr val="tx2">
                      <a:lumMod val="60000"/>
                      <a:lumOff val="40000"/>
                    </a:schemeClr>
                  </a:solidFill>
                  <a:latin typeface="Arial" pitchFamily="34" charset="0"/>
                  <a:cs typeface="Arial" pitchFamily="34" charset="0"/>
                </a:endParaRPr>
              </a:p>
            </p:txBody>
          </p:sp>
        </mc:Choice>
        <mc:Fallback xmlns="">
          <p:sp>
            <p:nvSpPr>
              <p:cNvPr id="13" name="Текстово поле 12">
                <a:extLst>
                  <a:ext uri="{FF2B5EF4-FFF2-40B4-BE49-F238E27FC236}">
                    <a16:creationId xmlns:a16="http://schemas.microsoft.com/office/drawing/2014/main" id="{FA78CCE4-F793-2565-6E31-E0B5A8BE1B74}"/>
                  </a:ext>
                </a:extLst>
              </p:cNvPr>
              <p:cNvSpPr txBox="1">
                <a:spLocks noRot="1" noChangeAspect="1" noMove="1" noResize="1" noEditPoints="1" noAdjustHandles="1" noChangeArrowheads="1" noChangeShapeType="1" noTextEdit="1"/>
              </p:cNvSpPr>
              <p:nvPr/>
            </p:nvSpPr>
            <p:spPr>
              <a:xfrm>
                <a:off x="883254" y="5295826"/>
                <a:ext cx="7914148" cy="985719"/>
              </a:xfrm>
              <a:prstGeom prst="rect">
                <a:avLst/>
              </a:prstGeom>
              <a:blipFill>
                <a:blip r:embed="rId11"/>
                <a:stretch>
                  <a:fillRect t="-37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Текстово поле 13">
                <a:extLst>
                  <a:ext uri="{FF2B5EF4-FFF2-40B4-BE49-F238E27FC236}">
                    <a16:creationId xmlns:a16="http://schemas.microsoft.com/office/drawing/2014/main" id="{1AB3075E-000D-ADA2-1B3D-6801A93BD49F}"/>
                  </a:ext>
                </a:extLst>
              </p:cNvPr>
              <p:cNvSpPr txBox="1"/>
              <p:nvPr/>
            </p:nvSpPr>
            <p:spPr>
              <a:xfrm>
                <a:off x="648009" y="885411"/>
                <a:ext cx="3686210" cy="972702"/>
              </a:xfrm>
              <a:prstGeom prst="rect">
                <a:avLst/>
              </a:prstGeom>
              <a:noFill/>
            </p:spPr>
            <p:txBody>
              <a:bodyPr wrap="square">
                <a:spAutoFit/>
              </a:bodyPr>
              <a:lstStyle/>
              <a:p>
                <a14:m>
                  <m:oMath xmlns:m="http://schemas.openxmlformats.org/officeDocument/2006/math">
                    <m:sSub>
                      <m:sSubPr>
                        <m:ctrlPr>
                          <a:rPr lang="en-GB" sz="1800" i="1" dirty="0" smtClean="0">
                            <a:solidFill>
                              <a:schemeClr val="tx1"/>
                            </a:solidFill>
                            <a:latin typeface="Cambria Math" panose="02040503050406030204" pitchFamily="18" charset="0"/>
                          </a:rPr>
                        </m:ctrlPr>
                      </m:sSubPr>
                      <m:e>
                        <m:r>
                          <a:rPr lang="en-GB" i="1" dirty="0">
                            <a:solidFill>
                              <a:schemeClr val="tx1"/>
                            </a:solidFill>
                            <a:latin typeface="Cambria Math" panose="02040503050406030204" pitchFamily="18" charset="0"/>
                          </a:rPr>
                          <m:t>𝐶</m:t>
                        </m:r>
                      </m:e>
                      <m:sub>
                        <m:r>
                          <a:rPr lang="en-US" sz="1800" b="0" i="1" dirty="0" smtClean="0">
                            <a:solidFill>
                              <a:schemeClr val="tx1"/>
                            </a:solidFill>
                            <a:latin typeface="Cambria Math" panose="02040503050406030204" pitchFamily="18" charset="0"/>
                          </a:rPr>
                          <m:t>𝑡</m:t>
                        </m:r>
                      </m:sub>
                    </m:sSub>
                  </m:oMath>
                </a14:m>
                <a:r>
                  <a:rPr lang="en-GB" sz="1800" dirty="0">
                    <a:solidFill>
                      <a:schemeClr val="tx1"/>
                    </a:solidFill>
                  </a:rPr>
                  <a:t>=</a:t>
                </a:r>
                <a14:m>
                  <m:oMath xmlns:m="http://schemas.openxmlformats.org/officeDocument/2006/math">
                    <m:f>
                      <m:fPr>
                        <m:ctrlPr>
                          <a:rPr lang="en-GB" sz="1800" i="1">
                            <a:solidFill>
                              <a:schemeClr val="tx1"/>
                            </a:solidFill>
                            <a:latin typeface="Cambria Math" panose="02040503050406030204" pitchFamily="18" charset="0"/>
                          </a:rPr>
                        </m:ctrlPr>
                      </m:fPr>
                      <m:num>
                        <m:r>
                          <a:rPr lang="en-GB" sz="1800" i="1">
                            <a:solidFill>
                              <a:schemeClr val="tx1"/>
                            </a:solidFill>
                            <a:latin typeface="Cambria Math" panose="02040503050406030204" pitchFamily="18" charset="0"/>
                          </a:rPr>
                          <m:t>1</m:t>
                        </m:r>
                      </m:num>
                      <m:den>
                        <m:rad>
                          <m:radPr>
                            <m:degHide m:val="on"/>
                            <m:ctrlPr>
                              <a:rPr lang="en-GB" sz="1800" i="1">
                                <a:solidFill>
                                  <a:schemeClr val="tx1"/>
                                </a:solidFill>
                                <a:latin typeface="Cambria Math" panose="02040503050406030204" pitchFamily="18" charset="0"/>
                              </a:rPr>
                            </m:ctrlPr>
                          </m:radPr>
                          <m:deg/>
                          <m:e>
                            <m:r>
                              <a:rPr lang="en-GB" sz="1800" i="1">
                                <a:solidFill>
                                  <a:schemeClr val="tx1"/>
                                </a:solidFill>
                                <a:latin typeface="Cambria Math" panose="02040503050406030204" pitchFamily="18" charset="0"/>
                              </a:rPr>
                              <m:t>2</m:t>
                            </m:r>
                          </m:e>
                        </m:rad>
                      </m:den>
                    </m:f>
                    <m:d>
                      <m:dPr>
                        <m:begChr m:val="["/>
                        <m:endChr m:val="]"/>
                        <m:ctrlPr>
                          <a:rPr lang="en-GB" sz="1800" i="1">
                            <a:solidFill>
                              <a:schemeClr val="tx1"/>
                            </a:solidFill>
                            <a:latin typeface="Cambria Math" panose="02040503050406030204" pitchFamily="18" charset="0"/>
                          </a:rPr>
                        </m:ctrlPr>
                      </m:dPr>
                      <m:e>
                        <m:m>
                          <m:mPr>
                            <m:plcHide m:val="on"/>
                            <m:mcs>
                              <m:mc>
                                <m:mcPr>
                                  <m:count m:val="2"/>
                                  <m:mcJc m:val="center"/>
                                </m:mcPr>
                              </m:mc>
                            </m:mcs>
                            <m:ctrlPr>
                              <a:rPr lang="en-GB" sz="1800" i="1">
                                <a:solidFill>
                                  <a:schemeClr val="tx1"/>
                                </a:solidFill>
                                <a:latin typeface="Cambria Math" panose="02040503050406030204" pitchFamily="18" charset="0"/>
                              </a:rPr>
                            </m:ctrlPr>
                          </m:mPr>
                          <m:mr>
                            <m:e>
                              <m:r>
                                <a:rPr lang="en-US" sz="1800" b="0" i="1" smtClean="0">
                                  <a:solidFill>
                                    <a:schemeClr val="tx1"/>
                                  </a:solidFill>
                                  <a:latin typeface="Cambria Math" panose="02040503050406030204" pitchFamily="18" charset="0"/>
                                </a:rPr>
                                <m:t>𝑐𝑜𝑠</m:t>
                              </m:r>
                              <m:r>
                                <a:rPr lang="en-US" sz="1800" b="0" i="1" smtClean="0">
                                  <a:solidFill>
                                    <a:schemeClr val="tx1"/>
                                  </a:solidFill>
                                  <a:latin typeface="Cambria Math" panose="02040503050406030204" pitchFamily="18" charset="0"/>
                                </a:rPr>
                                <m:t>(2</m:t>
                              </m:r>
                              <m:r>
                                <a:rPr lang="en-US" sz="1800" b="0" i="1" smtClean="0">
                                  <a:solidFill>
                                    <a:schemeClr val="tx1"/>
                                  </a:solidFill>
                                  <a:latin typeface="Cambria Math" panose="02040503050406030204" pitchFamily="18" charset="0"/>
                                  <a:ea typeface="Cambria Math" panose="02040503050406030204" pitchFamily="18" charset="0"/>
                                </a:rPr>
                                <m:t>𝜋</m:t>
                              </m:r>
                              <m:f>
                                <m:fPr>
                                  <m:ctrlPr>
                                    <a:rPr lang="en-US" sz="1800" b="0" i="1" smtClean="0">
                                      <a:solidFill>
                                        <a:schemeClr val="tx1"/>
                                      </a:solidFill>
                                      <a:latin typeface="Cambria Math" panose="02040503050406030204" pitchFamily="18" charset="0"/>
                                      <a:ea typeface="Cambria Math" panose="02040503050406030204" pitchFamily="18" charset="0"/>
                                    </a:rPr>
                                  </m:ctrlPr>
                                </m:fPr>
                                <m:num>
                                  <m:r>
                                    <a:rPr lang="en-US" sz="1800" b="0" i="1" smtClean="0">
                                      <a:solidFill>
                                        <a:schemeClr val="tx1"/>
                                      </a:solidFill>
                                      <a:latin typeface="Cambria Math" panose="02040503050406030204" pitchFamily="18" charset="0"/>
                                      <a:ea typeface="Cambria Math" panose="02040503050406030204" pitchFamily="18" charset="0"/>
                                    </a:rPr>
                                    <m:t>𝑡</m:t>
                                  </m:r>
                                </m:num>
                                <m:den>
                                  <m:r>
                                    <a:rPr lang="en-US" sz="1800" b="0" i="1" smtClean="0">
                                      <a:solidFill>
                                        <a:schemeClr val="tx1"/>
                                      </a:solidFill>
                                      <a:latin typeface="Cambria Math" panose="02040503050406030204" pitchFamily="18" charset="0"/>
                                      <a:ea typeface="Cambria Math" panose="02040503050406030204" pitchFamily="18" charset="0"/>
                                    </a:rPr>
                                    <m:t>36</m:t>
                                  </m:r>
                                </m:den>
                              </m:f>
                              <m:r>
                                <a:rPr lang="en-US" sz="1800" b="0" i="1" smtClean="0">
                                  <a:solidFill>
                                    <a:schemeClr val="tx1"/>
                                  </a:solidFill>
                                  <a:latin typeface="Cambria Math" panose="02040503050406030204" pitchFamily="18" charset="0"/>
                                </a:rPr>
                                <m:t>)</m:t>
                              </m:r>
                            </m:e>
                            <m:e>
                              <m:r>
                                <a:rPr lang="en-US" sz="1800" b="0" i="1" smtClean="0">
                                  <a:solidFill>
                                    <a:schemeClr val="tx1"/>
                                  </a:solidFill>
                                  <a:latin typeface="Cambria Math" panose="02040503050406030204" pitchFamily="18" charset="0"/>
                                </a:rPr>
                                <m:t>𝑠</m:t>
                              </m:r>
                              <m:r>
                                <a:rPr lang="en-US" b="0" i="1" smtClean="0">
                                  <a:solidFill>
                                    <a:schemeClr val="tx1"/>
                                  </a:solidFill>
                                  <a:latin typeface="Cambria Math" panose="02040503050406030204" pitchFamily="18" charset="0"/>
                                </a:rPr>
                                <m:t>𝑖𝑛</m:t>
                              </m:r>
                              <m:r>
                                <a:rPr lang="en-US" i="1">
                                  <a:solidFill>
                                    <a:schemeClr val="tx1"/>
                                  </a:solidFill>
                                  <a:latin typeface="Cambria Math" panose="02040503050406030204" pitchFamily="18" charset="0"/>
                                </a:rPr>
                                <m:t>(</m:t>
                              </m:r>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𝑡</m:t>
                                  </m:r>
                                </m:num>
                                <m:den>
                                  <m:r>
                                    <a:rPr lang="en-US" i="1">
                                      <a:latin typeface="Cambria Math" panose="02040503050406030204" pitchFamily="18" charset="0"/>
                                      <a:ea typeface="Cambria Math" panose="02040503050406030204" pitchFamily="18" charset="0"/>
                                    </a:rPr>
                                    <m:t>36</m:t>
                                  </m:r>
                                </m:den>
                              </m:f>
                              <m:r>
                                <a:rPr lang="en-US" i="1">
                                  <a:solidFill>
                                    <a:schemeClr val="tx1"/>
                                  </a:solidFill>
                                  <a:latin typeface="Cambria Math" panose="02040503050406030204" pitchFamily="18" charset="0"/>
                                </a:rPr>
                                <m:t>)</m:t>
                              </m:r>
                            </m:e>
                          </m:mr>
                          <m:mr>
                            <m:e>
                              <m:r>
                                <a:rPr lang="en-US" i="1">
                                  <a:solidFill>
                                    <a:schemeClr val="tx1"/>
                                  </a:solidFill>
                                  <a:latin typeface="Cambria Math" panose="02040503050406030204" pitchFamily="18" charset="0"/>
                                </a:rPr>
                                <m:t>𝑠𝑖𝑛</m:t>
                              </m:r>
                              <m:r>
                                <a:rPr lang="en-US" i="1">
                                  <a:solidFill>
                                    <a:schemeClr val="tx1"/>
                                  </a:solidFill>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𝑡</m:t>
                                  </m:r>
                                </m:num>
                                <m:den>
                                  <m:r>
                                    <a:rPr lang="en-US" i="1">
                                      <a:latin typeface="Cambria Math" panose="02040503050406030204" pitchFamily="18" charset="0"/>
                                      <a:ea typeface="Cambria Math" panose="02040503050406030204" pitchFamily="18" charset="0"/>
                                    </a:rPr>
                                    <m:t>36</m:t>
                                  </m:r>
                                </m:den>
                              </m:f>
                              <m:r>
                                <a:rPr lang="en-US" i="1">
                                  <a:solidFill>
                                    <a:schemeClr val="tx1"/>
                                  </a:solidFill>
                                  <a:latin typeface="Cambria Math" panose="02040503050406030204" pitchFamily="18" charset="0"/>
                                </a:rPr>
                                <m:t>)</m:t>
                              </m:r>
                            </m:e>
                            <m:e>
                              <m:r>
                                <a:rPr lang="en-US" i="1">
                                  <a:solidFill>
                                    <a:schemeClr val="tx1"/>
                                  </a:solidFill>
                                  <a:latin typeface="Cambria Math" panose="02040503050406030204" pitchFamily="18" charset="0"/>
                                </a:rPr>
                                <m:t>𝑐𝑜𝑠</m:t>
                              </m:r>
                              <m:r>
                                <a:rPr lang="en-US" i="1">
                                  <a:solidFill>
                                    <a:schemeClr val="tx1"/>
                                  </a:solidFill>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𝑡</m:t>
                                  </m:r>
                                </m:num>
                                <m:den>
                                  <m:r>
                                    <a:rPr lang="en-US" i="1">
                                      <a:latin typeface="Cambria Math" panose="02040503050406030204" pitchFamily="18" charset="0"/>
                                      <a:ea typeface="Cambria Math" panose="02040503050406030204" pitchFamily="18" charset="0"/>
                                    </a:rPr>
                                    <m:t>36</m:t>
                                  </m:r>
                                </m:den>
                              </m:f>
                              <m:r>
                                <a:rPr lang="en-US" i="1">
                                  <a:solidFill>
                                    <a:schemeClr val="tx1"/>
                                  </a:solidFill>
                                  <a:latin typeface="Cambria Math" panose="02040503050406030204" pitchFamily="18" charset="0"/>
                                </a:rPr>
                                <m:t>)</m:t>
                              </m:r>
                            </m:e>
                          </m:mr>
                        </m:m>
                      </m:e>
                    </m:d>
                  </m:oMath>
                </a14:m>
                <a:endParaRPr lang="en-US" sz="1800" dirty="0">
                  <a:solidFill>
                    <a:schemeClr val="tx1"/>
                  </a:solidFill>
                  <a:latin typeface="Arial" pitchFamily="34" charset="0"/>
                  <a:cs typeface="Arial" pitchFamily="34" charset="0"/>
                </a:endParaRPr>
              </a:p>
            </p:txBody>
          </p:sp>
        </mc:Choice>
        <mc:Fallback xmlns="">
          <p:sp>
            <p:nvSpPr>
              <p:cNvPr id="14" name="Текстово поле 13">
                <a:extLst>
                  <a:ext uri="{FF2B5EF4-FFF2-40B4-BE49-F238E27FC236}">
                    <a16:creationId xmlns:a16="http://schemas.microsoft.com/office/drawing/2014/main" id="{1AB3075E-000D-ADA2-1B3D-6801A93BD49F}"/>
                  </a:ext>
                </a:extLst>
              </p:cNvPr>
              <p:cNvSpPr txBox="1">
                <a:spLocks noRot="1" noChangeAspect="1" noMove="1" noResize="1" noEditPoints="1" noAdjustHandles="1" noChangeArrowheads="1" noChangeShapeType="1" noTextEdit="1"/>
              </p:cNvSpPr>
              <p:nvPr/>
            </p:nvSpPr>
            <p:spPr>
              <a:xfrm>
                <a:off x="648009" y="885411"/>
                <a:ext cx="3686210" cy="97270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Текстово поле 14">
                <a:extLst>
                  <a:ext uri="{FF2B5EF4-FFF2-40B4-BE49-F238E27FC236}">
                    <a16:creationId xmlns:a16="http://schemas.microsoft.com/office/drawing/2014/main" id="{2D4A092E-7818-0F1D-E19C-EF4065E3E16D}"/>
                  </a:ext>
                </a:extLst>
              </p:cNvPr>
              <p:cNvSpPr txBox="1"/>
              <p:nvPr/>
            </p:nvSpPr>
            <p:spPr>
              <a:xfrm>
                <a:off x="4283968" y="808531"/>
                <a:ext cx="5180556" cy="1029834"/>
              </a:xfrm>
              <a:prstGeom prst="rect">
                <a:avLst/>
              </a:prstGeom>
              <a:noFill/>
            </p:spPr>
            <p:txBody>
              <a:bodyPr wrap="square">
                <a:spAutoFit/>
              </a:bodyPr>
              <a:lstStyle/>
              <a:p>
                <a14:m>
                  <m:oMath xmlns:m="http://schemas.openxmlformats.org/officeDocument/2006/math">
                    <m:sSub>
                      <m:sSubPr>
                        <m:ctrlPr>
                          <a:rPr lang="en-GB" i="1" dirty="0" smtClean="0">
                            <a:solidFill>
                              <a:schemeClr val="tx1"/>
                            </a:solidFill>
                            <a:latin typeface="Cambria Math" panose="02040503050406030204" pitchFamily="18" charset="0"/>
                          </a:rPr>
                        </m:ctrlPr>
                      </m:sSubPr>
                      <m:e>
                        <m:r>
                          <a:rPr lang="en-GB" i="1" dirty="0">
                            <a:solidFill>
                              <a:schemeClr val="tx1"/>
                            </a:solidFill>
                            <a:latin typeface="Cambria Math" panose="02040503050406030204" pitchFamily="18" charset="0"/>
                          </a:rPr>
                          <m:t>𝐶</m:t>
                        </m:r>
                      </m:e>
                      <m:sub>
                        <m:r>
                          <a:rPr lang="en-US" b="0" i="1" dirty="0" smtClean="0">
                            <a:solidFill>
                              <a:schemeClr val="tx1"/>
                            </a:solidFill>
                            <a:latin typeface="Cambria Math" panose="02040503050406030204" pitchFamily="18" charset="0"/>
                          </a:rPr>
                          <m:t>𝑡</m:t>
                        </m:r>
                      </m:sub>
                    </m:sSub>
                  </m:oMath>
                </a14:m>
                <a:r>
                  <a:rPr lang="en-GB" dirty="0">
                    <a:solidFill>
                      <a:schemeClr val="tx1"/>
                    </a:solidFill>
                  </a:rPr>
                  <a:t>=</a:t>
                </a:r>
                <a14:m>
                  <m:oMath xmlns:m="http://schemas.openxmlformats.org/officeDocument/2006/math">
                    <m:f>
                      <m:fPr>
                        <m:ctrlPr>
                          <a:rPr lang="en-GB" i="1">
                            <a:solidFill>
                              <a:schemeClr val="tx1"/>
                            </a:solidFill>
                            <a:latin typeface="Cambria Math" panose="02040503050406030204" pitchFamily="18" charset="0"/>
                          </a:rPr>
                        </m:ctrlPr>
                      </m:fPr>
                      <m:num>
                        <m:r>
                          <a:rPr lang="en-GB" i="1">
                            <a:solidFill>
                              <a:schemeClr val="tx1"/>
                            </a:solidFill>
                            <a:latin typeface="Cambria Math" panose="02040503050406030204" pitchFamily="18" charset="0"/>
                          </a:rPr>
                          <m:t>1</m:t>
                        </m:r>
                      </m:num>
                      <m:den>
                        <m:rad>
                          <m:radPr>
                            <m:degHide m:val="on"/>
                            <m:ctrlPr>
                              <a:rPr lang="en-GB" i="1">
                                <a:solidFill>
                                  <a:schemeClr val="tx1"/>
                                </a:solidFill>
                                <a:latin typeface="Cambria Math" panose="02040503050406030204" pitchFamily="18" charset="0"/>
                              </a:rPr>
                            </m:ctrlPr>
                          </m:radPr>
                          <m:deg/>
                          <m:e>
                            <m:r>
                              <a:rPr lang="en-GB" i="1">
                                <a:solidFill>
                                  <a:schemeClr val="tx1"/>
                                </a:solidFill>
                                <a:latin typeface="Cambria Math" panose="02040503050406030204" pitchFamily="18" charset="0"/>
                              </a:rPr>
                              <m:t>2</m:t>
                            </m:r>
                          </m:e>
                        </m:rad>
                      </m:den>
                    </m:f>
                    <m:d>
                      <m:dPr>
                        <m:begChr m:val="["/>
                        <m:endChr m:val="]"/>
                        <m:ctrlPr>
                          <a:rPr lang="en-GB" i="1">
                            <a:solidFill>
                              <a:schemeClr val="tx1"/>
                            </a:solidFill>
                            <a:latin typeface="Cambria Math" panose="02040503050406030204" pitchFamily="18" charset="0"/>
                          </a:rPr>
                        </m:ctrlPr>
                      </m:dPr>
                      <m:e>
                        <m:m>
                          <m:mPr>
                            <m:plcHide m:val="on"/>
                            <m:mcs>
                              <m:mc>
                                <m:mcPr>
                                  <m:count m:val="2"/>
                                  <m:mcJc m:val="center"/>
                                </m:mcPr>
                              </m:mc>
                            </m:mcs>
                            <m:ctrlPr>
                              <a:rPr lang="en-GB" i="1">
                                <a:solidFill>
                                  <a:schemeClr val="tx1"/>
                                </a:solidFill>
                                <a:latin typeface="Cambria Math" panose="02040503050406030204" pitchFamily="18" charset="0"/>
                              </a:rPr>
                            </m:ctrlPr>
                          </m:mPr>
                          <m:mr>
                            <m:e>
                              <m:r>
                                <a:rPr lang="en-US" b="0" i="1" smtClean="0">
                                  <a:solidFill>
                                    <a:schemeClr val="tx1"/>
                                  </a:solidFill>
                                  <a:latin typeface="Cambria Math" panose="02040503050406030204" pitchFamily="18" charset="0"/>
                                </a:rPr>
                                <m:t>𝑐𝑜𝑠</m:t>
                              </m:r>
                              <m:r>
                                <a:rPr lang="en-US" b="0" i="1" smtClean="0">
                                  <a:solidFill>
                                    <a:schemeClr val="tx1"/>
                                  </a:solidFill>
                                  <a:latin typeface="Cambria Math" panose="02040503050406030204" pitchFamily="18" charset="0"/>
                                </a:rPr>
                                <m:t>(2</m:t>
                              </m:r>
                              <m:r>
                                <a:rPr lang="en-US" b="0" i="1" smtClean="0">
                                  <a:solidFill>
                                    <a:schemeClr val="tx1"/>
                                  </a:solidFill>
                                  <a:latin typeface="Cambria Math" panose="02040503050406030204" pitchFamily="18" charset="0"/>
                                  <a:ea typeface="Cambria Math" panose="02040503050406030204" pitchFamily="18" charset="0"/>
                                </a:rPr>
                                <m:t>𝜋</m:t>
                              </m:r>
                              <m:f>
                                <m:fPr>
                                  <m:ctrlPr>
                                    <a:rPr lang="en-US" b="0" i="1" smtClean="0">
                                      <a:solidFill>
                                        <a:schemeClr val="tx1"/>
                                      </a:solidFill>
                                      <a:latin typeface="Cambria Math" panose="02040503050406030204" pitchFamily="18" charset="0"/>
                                      <a:ea typeface="Cambria Math" panose="02040503050406030204" pitchFamily="18" charset="0"/>
                                    </a:rPr>
                                  </m:ctrlPr>
                                </m:fPr>
                                <m:num>
                                  <m:r>
                                    <a:rPr lang="en-US" b="0" i="1" smtClean="0">
                                      <a:solidFill>
                                        <a:schemeClr val="tx1"/>
                                      </a:solidFill>
                                      <a:latin typeface="Cambria Math" panose="02040503050406030204" pitchFamily="18" charset="0"/>
                                      <a:ea typeface="Cambria Math" panose="02040503050406030204" pitchFamily="18" charset="0"/>
                                    </a:rPr>
                                    <m:t>𝑡</m:t>
                                  </m:r>
                                </m:num>
                                <m:den>
                                  <m:r>
                                    <a:rPr lang="en-US" i="1">
                                      <a:latin typeface="Cambria Math" panose="02040503050406030204" pitchFamily="18" charset="0"/>
                                      <a:ea typeface="Cambria Math" panose="02040503050406030204" pitchFamily="18" charset="0"/>
                                    </a:rPr>
                                    <m:t>36</m:t>
                                  </m:r>
                                </m:den>
                              </m:f>
                              <m:r>
                                <a:rPr lang="en-US" b="0" i="1" smtClean="0">
                                  <a:solidFill>
                                    <a:schemeClr val="tx1"/>
                                  </a:solidFill>
                                  <a:latin typeface="Cambria Math" panose="02040503050406030204" pitchFamily="18" charset="0"/>
                                </a:rPr>
                                <m:t>)</m:t>
                              </m:r>
                            </m:e>
                            <m:e>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𝑖</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𝑡</m:t>
                                      </m:r>
                                    </m:num>
                                    <m:den>
                                      <m:r>
                                        <a:rPr lang="en-US" i="1">
                                          <a:latin typeface="Cambria Math" panose="02040503050406030204" pitchFamily="18" charset="0"/>
                                          <a:ea typeface="Cambria Math" panose="02040503050406030204" pitchFamily="18" charset="0"/>
                                        </a:rPr>
                                        <m:t>22</m:t>
                                      </m:r>
                                    </m:den>
                                  </m:f>
                                </m:sup>
                              </m:sSup>
                              <m:r>
                                <a:rPr lang="en-US" b="0" i="1" smtClean="0">
                                  <a:solidFill>
                                    <a:schemeClr val="tx1"/>
                                  </a:solidFill>
                                  <a:latin typeface="Cambria Math" panose="02040503050406030204" pitchFamily="18" charset="0"/>
                                </a:rPr>
                                <m:t>𝑠𝑖𝑛</m:t>
                              </m:r>
                              <m:r>
                                <a:rPr lang="en-US" i="1">
                                  <a:solidFill>
                                    <a:schemeClr val="tx1"/>
                                  </a:solidFill>
                                  <a:latin typeface="Cambria Math" panose="02040503050406030204" pitchFamily="18" charset="0"/>
                                </a:rPr>
                                <m:t>(</m:t>
                              </m:r>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𝑡</m:t>
                                  </m:r>
                                </m:num>
                                <m:den>
                                  <m:r>
                                    <a:rPr lang="en-US" i="1">
                                      <a:latin typeface="Cambria Math" panose="02040503050406030204" pitchFamily="18" charset="0"/>
                                      <a:ea typeface="Cambria Math" panose="02040503050406030204" pitchFamily="18" charset="0"/>
                                    </a:rPr>
                                    <m:t>36</m:t>
                                  </m:r>
                                </m:den>
                              </m:f>
                              <m:r>
                                <a:rPr lang="en-US" i="1">
                                  <a:solidFill>
                                    <a:schemeClr val="tx1"/>
                                  </a:solidFill>
                                  <a:latin typeface="Cambria Math" panose="02040503050406030204" pitchFamily="18" charset="0"/>
                                </a:rPr>
                                <m:t>)</m:t>
                              </m:r>
                            </m:e>
                          </m:mr>
                          <m:mr>
                            <m:e>
                              <m:sSup>
                                <m:sSupPr>
                                  <m:ctrlPr>
                                    <a:rPr lang="en-US" i="1" smtClean="0">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𝑒</m:t>
                                  </m:r>
                                </m:e>
                                <m:sup>
                                  <m:r>
                                    <a:rPr lang="en-US" b="0" i="1" smtClean="0">
                                      <a:solidFill>
                                        <a:schemeClr val="tx1"/>
                                      </a:solidFill>
                                      <a:latin typeface="Cambria Math" panose="02040503050406030204" pitchFamily="18" charset="0"/>
                                    </a:rPr>
                                    <m:t>−</m:t>
                                  </m:r>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𝑖</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𝑡</m:t>
                                      </m:r>
                                    </m:num>
                                    <m:den>
                                      <m:r>
                                        <a:rPr lang="en-US" b="0" i="1" smtClean="0">
                                          <a:latin typeface="Cambria Math" panose="02040503050406030204" pitchFamily="18" charset="0"/>
                                          <a:ea typeface="Cambria Math" panose="02040503050406030204" pitchFamily="18" charset="0"/>
                                        </a:rPr>
                                        <m:t>22</m:t>
                                      </m:r>
                                    </m:den>
                                  </m:f>
                                </m:sup>
                              </m:sSup>
                              <m:r>
                                <a:rPr lang="en-US" i="1">
                                  <a:solidFill>
                                    <a:schemeClr val="tx1"/>
                                  </a:solidFill>
                                  <a:latin typeface="Cambria Math" panose="02040503050406030204" pitchFamily="18" charset="0"/>
                                </a:rPr>
                                <m:t>𝑠𝑖𝑛</m:t>
                              </m:r>
                              <m:r>
                                <a:rPr lang="en-US" i="1">
                                  <a:solidFill>
                                    <a:schemeClr val="tx1"/>
                                  </a:solidFill>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𝑡</m:t>
                                  </m:r>
                                </m:num>
                                <m:den>
                                  <m:r>
                                    <a:rPr lang="en-US" i="1">
                                      <a:latin typeface="Cambria Math" panose="02040503050406030204" pitchFamily="18" charset="0"/>
                                      <a:ea typeface="Cambria Math" panose="02040503050406030204" pitchFamily="18" charset="0"/>
                                    </a:rPr>
                                    <m:t>36</m:t>
                                  </m:r>
                                </m:den>
                              </m:f>
                              <m:r>
                                <a:rPr lang="en-US" i="1">
                                  <a:solidFill>
                                    <a:schemeClr val="tx1"/>
                                  </a:solidFill>
                                  <a:latin typeface="Cambria Math" panose="02040503050406030204" pitchFamily="18" charset="0"/>
                                </a:rPr>
                                <m:t>)</m:t>
                              </m:r>
                            </m:e>
                            <m:e>
                              <m:r>
                                <a:rPr lang="en-US" i="1">
                                  <a:solidFill>
                                    <a:schemeClr val="tx1"/>
                                  </a:solidFill>
                                  <a:latin typeface="Cambria Math" panose="02040503050406030204" pitchFamily="18" charset="0"/>
                                </a:rPr>
                                <m:t>𝑐𝑜𝑠</m:t>
                              </m:r>
                              <m:r>
                                <a:rPr lang="en-US" i="1">
                                  <a:solidFill>
                                    <a:schemeClr val="tx1"/>
                                  </a:solidFill>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𝑡</m:t>
                                  </m:r>
                                </m:num>
                                <m:den>
                                  <m:r>
                                    <a:rPr lang="en-US" i="1">
                                      <a:latin typeface="Cambria Math" panose="02040503050406030204" pitchFamily="18" charset="0"/>
                                      <a:ea typeface="Cambria Math" panose="02040503050406030204" pitchFamily="18" charset="0"/>
                                    </a:rPr>
                                    <m:t>36</m:t>
                                  </m:r>
                                </m:den>
                              </m:f>
                              <m:r>
                                <a:rPr lang="en-US" i="1">
                                  <a:solidFill>
                                    <a:schemeClr val="tx1"/>
                                  </a:solidFill>
                                  <a:latin typeface="Cambria Math" panose="02040503050406030204" pitchFamily="18" charset="0"/>
                                </a:rPr>
                                <m:t>)</m:t>
                              </m:r>
                            </m:e>
                          </m:mr>
                        </m:m>
                      </m:e>
                    </m:d>
                  </m:oMath>
                </a14:m>
                <a:endParaRPr lang="en-US" dirty="0">
                  <a:solidFill>
                    <a:schemeClr val="tx1"/>
                  </a:solidFill>
                  <a:latin typeface="Arial" pitchFamily="34" charset="0"/>
                  <a:cs typeface="Arial" pitchFamily="34" charset="0"/>
                </a:endParaRPr>
              </a:p>
            </p:txBody>
          </p:sp>
        </mc:Choice>
        <mc:Fallback xmlns="">
          <p:sp>
            <p:nvSpPr>
              <p:cNvPr id="15" name="Текстово поле 14">
                <a:extLst>
                  <a:ext uri="{FF2B5EF4-FFF2-40B4-BE49-F238E27FC236}">
                    <a16:creationId xmlns:a16="http://schemas.microsoft.com/office/drawing/2014/main" id="{2D4A092E-7818-0F1D-E19C-EF4065E3E16D}"/>
                  </a:ext>
                </a:extLst>
              </p:cNvPr>
              <p:cNvSpPr txBox="1">
                <a:spLocks noRot="1" noChangeAspect="1" noMove="1" noResize="1" noEditPoints="1" noAdjustHandles="1" noChangeArrowheads="1" noChangeShapeType="1" noTextEdit="1"/>
              </p:cNvSpPr>
              <p:nvPr/>
            </p:nvSpPr>
            <p:spPr>
              <a:xfrm>
                <a:off x="4283968" y="808531"/>
                <a:ext cx="5180556" cy="1029834"/>
              </a:xfrm>
              <a:prstGeom prst="rect">
                <a:avLst/>
              </a:prstGeom>
              <a:blipFill>
                <a:blip r:embed="rId13"/>
                <a:stretch>
                  <a:fillRect/>
                </a:stretch>
              </a:blipFill>
            </p:spPr>
            <p:txBody>
              <a:bodyPr/>
              <a:lstStyle/>
              <a:p>
                <a:r>
                  <a:rPr lang="en-GB">
                    <a:noFill/>
                  </a:rPr>
                  <a:t> </a:t>
                </a:r>
              </a:p>
            </p:txBody>
          </p:sp>
        </mc:Fallback>
      </mc:AlternateContent>
      <p:sp>
        <p:nvSpPr>
          <p:cNvPr id="8" name="Текстово поле 7">
            <a:extLst>
              <a:ext uri="{FF2B5EF4-FFF2-40B4-BE49-F238E27FC236}">
                <a16:creationId xmlns:a16="http://schemas.microsoft.com/office/drawing/2014/main" id="{2B5FCE52-A6D8-E6C3-7079-C37025519109}"/>
              </a:ext>
            </a:extLst>
          </p:cNvPr>
          <p:cNvSpPr txBox="1"/>
          <p:nvPr/>
        </p:nvSpPr>
        <p:spPr>
          <a:xfrm>
            <a:off x="395536" y="3333610"/>
            <a:ext cx="8401866" cy="646331"/>
          </a:xfrm>
          <a:prstGeom prst="rect">
            <a:avLst/>
          </a:prstGeom>
          <a:noFill/>
        </p:spPr>
        <p:txBody>
          <a:bodyPr wrap="square">
            <a:spAutoFit/>
          </a:bodyPr>
          <a:lstStyle/>
          <a:p>
            <a:pPr algn="just"/>
            <a:r>
              <a:rPr lang="en-US" sz="1800" dirty="0">
                <a:solidFill>
                  <a:schemeClr val="tx1"/>
                </a:solidFill>
                <a:latin typeface="Arial" pitchFamily="34" charset="0"/>
                <a:cs typeface="Arial" pitchFamily="34" charset="0"/>
              </a:rPr>
              <a:t>	 </a:t>
            </a:r>
            <a:r>
              <a:rPr lang="en-US" dirty="0">
                <a:latin typeface="Arial" pitchFamily="34" charset="0"/>
                <a:cs typeface="Arial" pitchFamily="34" charset="0"/>
              </a:rPr>
              <a:t>W</a:t>
            </a:r>
            <a:r>
              <a:rPr lang="en-US" sz="1800" dirty="0">
                <a:solidFill>
                  <a:schemeClr val="tx1"/>
                </a:solidFill>
                <a:latin typeface="Arial" pitchFamily="34" charset="0"/>
                <a:cs typeface="Arial" pitchFamily="34" charset="0"/>
              </a:rPr>
              <a:t>hen on </a:t>
            </a:r>
            <a:r>
              <a:rPr lang="en-US" dirty="0">
                <a:latin typeface="Arial" pitchFamily="34" charset="0"/>
                <a:cs typeface="Arial" pitchFamily="34" charset="0"/>
              </a:rPr>
              <a:t>odd position is </a:t>
            </a:r>
            <a:r>
              <a:rPr lang="en-US" sz="1800" dirty="0">
                <a:solidFill>
                  <a:schemeClr val="tx1"/>
                </a:solidFill>
                <a:latin typeface="Arial" pitchFamily="34" charset="0"/>
                <a:cs typeface="Arial" pitchFamily="34" charset="0"/>
              </a:rPr>
              <a:t>used the one coin and on even the other:</a:t>
            </a:r>
          </a:p>
          <a:p>
            <a:endParaRPr lang="en-US" sz="1800" dirty="0">
              <a:solidFill>
                <a:schemeClr val="tx1"/>
              </a:solidFill>
              <a:latin typeface="Arial" pitchFamily="34" charset="0"/>
              <a:cs typeface="Arial" pitchFamily="34" charset="0"/>
            </a:endParaRPr>
          </a:p>
        </p:txBody>
      </p:sp>
      <p:pic>
        <p:nvPicPr>
          <p:cNvPr id="2" name="New video">
            <a:hlinkClick r:id="" action="ppaction://media"/>
            <a:extLst>
              <a:ext uri="{FF2B5EF4-FFF2-40B4-BE49-F238E27FC236}">
                <a16:creationId xmlns:a16="http://schemas.microsoft.com/office/drawing/2014/main" id="{AABE328A-7CBD-B112-69C0-63565108B6E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t="4867" b="6201"/>
          <a:stretch/>
        </p:blipFill>
        <p:spPr>
          <a:xfrm>
            <a:off x="1025613" y="3709256"/>
            <a:ext cx="2760142" cy="1380744"/>
          </a:xfrm>
          <a:prstGeom prst="rect">
            <a:avLst/>
          </a:prstGeom>
        </p:spPr>
      </p:pic>
      <p:pic>
        <p:nvPicPr>
          <p:cNvPr id="3" name="New video">
            <a:hlinkClick r:id="" action="ppaction://media"/>
            <a:extLst>
              <a:ext uri="{FF2B5EF4-FFF2-40B4-BE49-F238E27FC236}">
                <a16:creationId xmlns:a16="http://schemas.microsoft.com/office/drawing/2014/main" id="{1702CC74-B6A5-C233-389D-BF36C669102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5"/>
          <a:srcRect t="5463" b="6201"/>
          <a:stretch/>
        </p:blipFill>
        <p:spPr>
          <a:xfrm>
            <a:off x="4997946" y="3708928"/>
            <a:ext cx="2778737" cy="1380744"/>
          </a:xfrm>
          <a:prstGeom prst="rect">
            <a:avLst/>
          </a:prstGeom>
        </p:spPr>
      </p:pic>
      <p:pic>
        <p:nvPicPr>
          <p:cNvPr id="5" name="New video">
            <a:hlinkClick r:id="" action="ppaction://media"/>
            <a:extLst>
              <a:ext uri="{FF2B5EF4-FFF2-40B4-BE49-F238E27FC236}">
                <a16:creationId xmlns:a16="http://schemas.microsoft.com/office/drawing/2014/main" id="{7EC8C25B-D4C8-3926-3A28-2819F5F55C5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6"/>
          <a:srcRect t="6295" b="5506"/>
          <a:stretch/>
        </p:blipFill>
        <p:spPr>
          <a:xfrm>
            <a:off x="1027046" y="1938788"/>
            <a:ext cx="2764664" cy="1371600"/>
          </a:xfrm>
          <a:prstGeom prst="rect">
            <a:avLst/>
          </a:prstGeom>
        </p:spPr>
      </p:pic>
      <p:pic>
        <p:nvPicPr>
          <p:cNvPr id="6" name="New video">
            <a:hlinkClick r:id="" action="ppaction://media"/>
            <a:extLst>
              <a:ext uri="{FF2B5EF4-FFF2-40B4-BE49-F238E27FC236}">
                <a16:creationId xmlns:a16="http://schemas.microsoft.com/office/drawing/2014/main" id="{F62CCF81-2B77-20D5-6DDB-A2FB3526AE0A}"/>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17"/>
          <a:srcRect t="6077" b="5724"/>
          <a:stretch/>
        </p:blipFill>
        <p:spPr>
          <a:xfrm>
            <a:off x="4997946" y="1938788"/>
            <a:ext cx="2764664" cy="1371600"/>
          </a:xfrm>
          <a:prstGeom prst="rect">
            <a:avLst/>
          </a:prstGeom>
        </p:spPr>
      </p:pic>
      <mc:AlternateContent xmlns:mc="http://schemas.openxmlformats.org/markup-compatibility/2006" xmlns:a14="http://schemas.microsoft.com/office/drawing/2010/main">
        <mc:Choice Requires="a14">
          <p:sp>
            <p:nvSpPr>
              <p:cNvPr id="16" name="Текстово поле 15">
                <a:extLst>
                  <a:ext uri="{FF2B5EF4-FFF2-40B4-BE49-F238E27FC236}">
                    <a16:creationId xmlns:a16="http://schemas.microsoft.com/office/drawing/2014/main" id="{21EF2DB3-CB3E-4A25-0F30-B8EE4D3C14D2}"/>
                  </a:ext>
                </a:extLst>
              </p:cNvPr>
              <p:cNvSpPr txBox="1"/>
              <p:nvPr/>
            </p:nvSpPr>
            <p:spPr>
              <a:xfrm>
                <a:off x="1149229" y="179348"/>
                <a:ext cx="7321107" cy="950325"/>
              </a:xfrm>
              <a:prstGeom prst="rect">
                <a:avLst/>
              </a:prstGeom>
              <a:noFill/>
            </p:spPr>
            <p:txBody>
              <a:bodyPr wrap="square">
                <a:spAutoFit/>
              </a:bodyPr>
              <a:lstStyle/>
              <a:p>
                <a:pPr algn="just"/>
                <a:r>
                  <a:rPr lang="en-US" sz="1800" dirty="0">
                    <a:solidFill>
                      <a:schemeClr val="tx1"/>
                    </a:solidFill>
                    <a:latin typeface="Arial" pitchFamily="34" charset="0"/>
                    <a:cs typeface="Arial" pitchFamily="34" charset="0"/>
                  </a:rPr>
                  <a:t>	Examples when a one coin is used, and it dependent of the iteration is shown below. Initial state of </a:t>
                </a:r>
                <a:r>
                  <a:rPr lang="en-US" dirty="0">
                    <a:latin typeface="Arial" pitchFamily="34" charset="0"/>
                    <a:cs typeface="Arial" pitchFamily="34" charset="0"/>
                  </a:rPr>
                  <a:t>c</a:t>
                </a:r>
                <a:r>
                  <a:rPr lang="en-US" sz="1800" dirty="0">
                    <a:latin typeface="Arial" pitchFamily="34" charset="0"/>
                    <a:cs typeface="Arial" pitchFamily="34" charset="0"/>
                  </a:rPr>
                  <a:t>oin register </a:t>
                </a:r>
                <a:r>
                  <a:rPr lang="en-US" dirty="0">
                    <a:latin typeface="Arial" pitchFamily="34" charset="0"/>
                    <a:cs typeface="Arial" pitchFamily="34" charset="0"/>
                  </a:rPr>
                  <a:t>is </a:t>
                </a:r>
                <a14:m>
                  <m:oMath xmlns:m="http://schemas.openxmlformats.org/officeDocument/2006/math">
                    <m:d>
                      <m:dPr>
                        <m:ctrlPr>
                          <a:rPr lang="en-GB" sz="1800" i="1" smtClean="0">
                            <a:latin typeface="Cambria Math" panose="02040503050406030204" pitchFamily="18" charset="0"/>
                            <a:cs typeface="Arial" pitchFamily="34" charset="0"/>
                          </a:rPr>
                        </m:ctrlPr>
                      </m:dPr>
                      <m:e>
                        <m:d>
                          <m:dPr>
                            <m:begChr m:val="|"/>
                            <m:endChr m:val=""/>
                            <m:ctrlPr>
                              <a:rPr lang="en-GB" sz="1800" i="1">
                                <a:latin typeface="Cambria Math" panose="02040503050406030204" pitchFamily="18" charset="0"/>
                                <a:cs typeface="Arial" pitchFamily="34" charset="0"/>
                              </a:rPr>
                            </m:ctrlPr>
                          </m:dPr>
                          <m:e>
                            <m:d>
                              <m:dPr>
                                <m:begChr m:val=""/>
                                <m:endChr m:val="⟩"/>
                                <m:ctrlPr>
                                  <a:rPr lang="en-GB" sz="1800" i="1">
                                    <a:latin typeface="Cambria Math" panose="02040503050406030204" pitchFamily="18" charset="0"/>
                                    <a:cs typeface="Arial" pitchFamily="34" charset="0"/>
                                  </a:rPr>
                                </m:ctrlPr>
                              </m:dPr>
                              <m:e>
                                <m:r>
                                  <a:rPr lang="en-US" sz="1800">
                                    <a:latin typeface="Cambria Math" panose="02040503050406030204" pitchFamily="18" charset="0"/>
                                    <a:cs typeface="Arial" pitchFamily="34" charset="0"/>
                                  </a:rPr>
                                  <m:t>0</m:t>
                                </m:r>
                              </m:e>
                            </m:d>
                          </m:e>
                        </m:d>
                        <m:r>
                          <a:rPr lang="en-US" sz="1800">
                            <a:latin typeface="Cambria Math" panose="02040503050406030204" pitchFamily="18" charset="0"/>
                            <a:cs typeface="Arial" pitchFamily="34" charset="0"/>
                          </a:rPr>
                          <m:t>+</m:t>
                        </m:r>
                        <m:d>
                          <m:dPr>
                            <m:begChr m:val="|"/>
                            <m:endChr m:val=""/>
                            <m:ctrlPr>
                              <a:rPr lang="en-GB" sz="1800" i="1">
                                <a:latin typeface="Cambria Math" panose="02040503050406030204" pitchFamily="18" charset="0"/>
                                <a:cs typeface="Arial" pitchFamily="34" charset="0"/>
                              </a:rPr>
                            </m:ctrlPr>
                          </m:dPr>
                          <m:e>
                            <m:d>
                              <m:dPr>
                                <m:begChr m:val=""/>
                                <m:endChr m:val="⟩"/>
                                <m:ctrlPr>
                                  <a:rPr lang="en-GB" sz="1800" i="1">
                                    <a:latin typeface="Cambria Math" panose="02040503050406030204" pitchFamily="18" charset="0"/>
                                    <a:cs typeface="Arial" pitchFamily="34" charset="0"/>
                                  </a:rPr>
                                </m:ctrlPr>
                              </m:dPr>
                              <m:e>
                                <m:r>
                                  <a:rPr lang="en-US" sz="1800">
                                    <a:latin typeface="Cambria Math" panose="02040503050406030204" pitchFamily="18" charset="0"/>
                                    <a:cs typeface="Arial" pitchFamily="34" charset="0"/>
                                  </a:rPr>
                                  <m:t>1</m:t>
                                </m:r>
                              </m:e>
                            </m:d>
                          </m:e>
                        </m:d>
                      </m:e>
                    </m:d>
                    <m:r>
                      <a:rPr lang="en-US" sz="1800">
                        <a:latin typeface="Cambria Math" panose="02040503050406030204" pitchFamily="18" charset="0"/>
                        <a:cs typeface="Arial" pitchFamily="34" charset="0"/>
                      </a:rPr>
                      <m:t>/</m:t>
                    </m:r>
                    <m:rad>
                      <m:radPr>
                        <m:degHide m:val="on"/>
                        <m:ctrlPr>
                          <a:rPr lang="en-US" sz="1800" i="1">
                            <a:latin typeface="Cambria Math" panose="02040503050406030204" pitchFamily="18" charset="0"/>
                            <a:cs typeface="Arial" pitchFamily="34" charset="0"/>
                          </a:rPr>
                        </m:ctrlPr>
                      </m:radPr>
                      <m:deg/>
                      <m:e>
                        <m:r>
                          <a:rPr lang="en-US" sz="1800">
                            <a:latin typeface="Cambria Math" panose="02040503050406030204" pitchFamily="18" charset="0"/>
                            <a:cs typeface="Arial" pitchFamily="34" charset="0"/>
                          </a:rPr>
                          <m:t>2</m:t>
                        </m:r>
                      </m:e>
                    </m:rad>
                  </m:oMath>
                </a14:m>
                <a:endParaRPr lang="en-US" sz="1800" dirty="0">
                  <a:solidFill>
                    <a:schemeClr val="tx1"/>
                  </a:solidFill>
                  <a:latin typeface="Arial" pitchFamily="34" charset="0"/>
                  <a:cs typeface="Arial" pitchFamily="34" charset="0"/>
                </a:endParaRPr>
              </a:p>
              <a:p>
                <a:endParaRPr lang="en-US" sz="1800" dirty="0">
                  <a:solidFill>
                    <a:schemeClr val="tx1"/>
                  </a:solidFill>
                  <a:latin typeface="Arial" pitchFamily="34" charset="0"/>
                  <a:cs typeface="Arial" pitchFamily="34" charset="0"/>
                </a:endParaRPr>
              </a:p>
            </p:txBody>
          </p:sp>
        </mc:Choice>
        <mc:Fallback xmlns="">
          <p:sp>
            <p:nvSpPr>
              <p:cNvPr id="16" name="Текстово поле 15">
                <a:extLst>
                  <a:ext uri="{FF2B5EF4-FFF2-40B4-BE49-F238E27FC236}">
                    <a16:creationId xmlns:a16="http://schemas.microsoft.com/office/drawing/2014/main" id="{21EF2DB3-CB3E-4A25-0F30-B8EE4D3C14D2}"/>
                  </a:ext>
                </a:extLst>
              </p:cNvPr>
              <p:cNvSpPr txBox="1">
                <a:spLocks noRot="1" noChangeAspect="1" noMove="1" noResize="1" noEditPoints="1" noAdjustHandles="1" noChangeArrowheads="1" noChangeShapeType="1" noTextEdit="1"/>
              </p:cNvSpPr>
              <p:nvPr/>
            </p:nvSpPr>
            <p:spPr>
              <a:xfrm>
                <a:off x="1149229" y="179348"/>
                <a:ext cx="7321107" cy="950325"/>
              </a:xfrm>
              <a:prstGeom prst="rect">
                <a:avLst/>
              </a:prstGeom>
              <a:blipFill>
                <a:blip r:embed="rId18"/>
                <a:stretch>
                  <a:fillRect l="-750" t="-14103" r="-750" b="-43590"/>
                </a:stretch>
              </a:blipFill>
            </p:spPr>
            <p:txBody>
              <a:bodyPr/>
              <a:lstStyle/>
              <a:p>
                <a:r>
                  <a:rPr lang="en-GB">
                    <a:noFill/>
                  </a:rPr>
                  <a:t> </a:t>
                </a:r>
              </a:p>
            </p:txBody>
          </p:sp>
        </mc:Fallback>
      </mc:AlternateContent>
      <p:sp>
        <p:nvSpPr>
          <p:cNvPr id="7" name="Правоъгълник 6">
            <a:extLst>
              <a:ext uri="{FF2B5EF4-FFF2-40B4-BE49-F238E27FC236}">
                <a16:creationId xmlns:a16="http://schemas.microsoft.com/office/drawing/2014/main" id="{EA4937D9-74FF-C56A-0A3F-6A966AC0AC3C}"/>
              </a:ext>
            </a:extLst>
          </p:cNvPr>
          <p:cNvSpPr/>
          <p:nvPr/>
        </p:nvSpPr>
        <p:spPr>
          <a:xfrm>
            <a:off x="4071296" y="861008"/>
            <a:ext cx="262923" cy="25692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622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458" fill="hold"/>
                                        <p:tgtEl>
                                          <p:spTgt spid="2"/>
                                        </p:tgtEl>
                                      </p:cBhvr>
                                    </p:cmd>
                                  </p:childTnLst>
                                </p:cTn>
                              </p:par>
                              <p:par>
                                <p:cTn id="7" presetID="1" presetClass="mediacall" presetSubtype="0" fill="hold" nodeType="withEffect">
                                  <p:stCondLst>
                                    <p:cond delay="0"/>
                                  </p:stCondLst>
                                  <p:childTnLst>
                                    <p:cmd type="call" cmd="playFrom(0.0)">
                                      <p:cBhvr>
                                        <p:cTn id="8" dur="36458" fill="hold"/>
                                        <p:tgtEl>
                                          <p:spTgt spid="3"/>
                                        </p:tgtEl>
                                      </p:cBhvr>
                                    </p:cmd>
                                  </p:childTnLst>
                                </p:cTn>
                              </p:par>
                              <p:par>
                                <p:cTn id="9" presetID="1" presetClass="mediacall" presetSubtype="0" fill="hold" nodeType="withEffect">
                                  <p:stCondLst>
                                    <p:cond delay="0"/>
                                  </p:stCondLst>
                                  <p:childTnLst>
                                    <p:cmd type="call" cmd="playFrom(0.0)">
                                      <p:cBhvr>
                                        <p:cTn id="10" dur="36458" fill="hold"/>
                                        <p:tgtEl>
                                          <p:spTgt spid="5"/>
                                        </p:tgtEl>
                                      </p:cBhvr>
                                    </p:cmd>
                                  </p:childTnLst>
                                </p:cTn>
                              </p:par>
                              <p:par>
                                <p:cTn id="11" presetID="1" presetClass="mediacall" presetSubtype="0" fill="hold" nodeType="withEffect">
                                  <p:stCondLst>
                                    <p:cond delay="0"/>
                                  </p:stCondLst>
                                  <p:childTnLst>
                                    <p:cmd type="call" cmd="playFrom(0.0)">
                                      <p:cBhvr>
                                        <p:cTn id="12" dur="364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withEffect">
                                  <p:stCondLst>
                                    <p:cond delay="0"/>
                                  </p:stCondLst>
                                  <p:childTnLst>
                                    <p:cmd type="call" cmd="togglePause">
                                      <p:cBhvr>
                                        <p:cTn id="30" dur="1" fill="hold"/>
                                        <p:tgtEl>
                                          <p:spTgt spid="5"/>
                                        </p:tgtEl>
                                      </p:cBhvr>
                                    </p:cmd>
                                  </p:childTnLst>
                                </p:cTn>
                              </p:par>
                            </p:childTnLst>
                          </p:cTn>
                        </p:par>
                      </p:childTnLst>
                    </p:cTn>
                  </p:par>
                </p:childTnLst>
              </p:cTn>
              <p:nextCondLst>
                <p:cond evt="onClick" delay="0">
                  <p:tgtEl>
                    <p:spTgt spid="5"/>
                  </p:tgtEl>
                </p:cond>
              </p:nextCondLst>
            </p:seq>
            <p:video>
              <p:cMediaNode vol="80000">
                <p:cTn id="31" fill="hold" display="0">
                  <p:stCondLst>
                    <p:cond delay="indefinite"/>
                  </p:stCondLst>
                </p:cTn>
                <p:tgtEl>
                  <p:spTgt spid="6"/>
                </p:tgtEl>
              </p:cMediaNode>
            </p:vide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withEffect">
                                  <p:stCondLst>
                                    <p:cond delay="0"/>
                                  </p:stCondLst>
                                  <p:childTnLst>
                                    <p:cmd type="call" cmd="togglePause">
                                      <p:cBhvr>
                                        <p:cTn id="36"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3C20-DBA2-405D-9DC7-0F51039B864D}"/>
              </a:ext>
            </a:extLst>
          </p:cNvPr>
          <p:cNvSpPr>
            <a:spLocks noGrp="1"/>
          </p:cNvSpPr>
          <p:nvPr>
            <p:ph type="title"/>
          </p:nvPr>
        </p:nvSpPr>
        <p:spPr>
          <a:xfrm>
            <a:off x="448548" y="2420888"/>
            <a:ext cx="8229600" cy="1143000"/>
          </a:xfrm>
        </p:spPr>
        <p:txBody>
          <a:bodyPr/>
          <a:lstStyle/>
          <a:p>
            <a:pPr algn="ctr"/>
            <a:r>
              <a:rPr lang="en-GB" b="1" dirty="0">
                <a:solidFill>
                  <a:srgbClr val="FF0000"/>
                </a:solidFill>
                <a:latin typeface="Times New Roman Cyr" pitchFamily="18" charset="0"/>
                <a:cs typeface="Times New Roman Cyr" pitchFamily="18" charset="0"/>
              </a:rPr>
              <a:t>Applications of</a:t>
            </a:r>
            <a:r>
              <a:rPr lang="bg-BG" b="1" dirty="0">
                <a:solidFill>
                  <a:srgbClr val="FF0000"/>
                </a:solidFill>
                <a:latin typeface="Times New Roman Cyr" pitchFamily="18" charset="0"/>
                <a:cs typeface="Times New Roman Cyr" pitchFamily="18" charset="0"/>
              </a:rPr>
              <a:t> </a:t>
            </a:r>
            <a:r>
              <a:rPr lang="en-US" b="1" dirty="0">
                <a:solidFill>
                  <a:srgbClr val="FF0000"/>
                </a:solidFill>
                <a:latin typeface="Times New Roman Cyr" pitchFamily="18" charset="0"/>
                <a:cs typeface="Times New Roman Cyr" pitchFamily="18" charset="0"/>
              </a:rPr>
              <a:t>Quantum </a:t>
            </a:r>
            <a:r>
              <a:rPr lang="en-US" sz="3600" b="1" dirty="0">
                <a:solidFill>
                  <a:srgbClr val="FF0000"/>
                </a:solidFill>
                <a:latin typeface="Times New Roman Cyr" pitchFamily="18" charset="0"/>
                <a:cs typeface="Times New Roman Cyr" pitchFamily="18" charset="0"/>
              </a:rPr>
              <a:t>walks</a:t>
            </a:r>
            <a:endParaRPr lang="en-US" dirty="0">
              <a:solidFill>
                <a:srgbClr val="FF0000"/>
              </a:solidFill>
            </a:endParaRPr>
          </a:p>
        </p:txBody>
      </p:sp>
      <p:sp>
        <p:nvSpPr>
          <p:cNvPr id="6" name="Slide Number Placeholder 5">
            <a:extLst>
              <a:ext uri="{FF2B5EF4-FFF2-40B4-BE49-F238E27FC236}">
                <a16:creationId xmlns:a16="http://schemas.microsoft.com/office/drawing/2014/main" id="{E3DFE911-3B17-455A-9D50-99D6364A3C3D}"/>
              </a:ext>
            </a:extLst>
          </p:cNvPr>
          <p:cNvSpPr>
            <a:spLocks noGrp="1"/>
          </p:cNvSpPr>
          <p:nvPr>
            <p:ph type="sldNum" sz="quarter" idx="12"/>
          </p:nvPr>
        </p:nvSpPr>
        <p:spPr>
          <a:xfrm>
            <a:off x="7812360" y="6380161"/>
            <a:ext cx="578317" cy="365125"/>
          </a:xfrm>
        </p:spPr>
        <p:txBody>
          <a:bodyPr/>
          <a:lstStyle/>
          <a:p>
            <a:fld id="{666D7441-A661-464A-8616-59533B53E3BB}" type="slidenum">
              <a:rPr lang="bg-BG" sz="2000" smtClean="0"/>
              <a:pPr/>
              <a:t>17</a:t>
            </a:fld>
            <a:endParaRPr lang="bg-BG" sz="2000" dirty="0"/>
          </a:p>
        </p:txBody>
      </p:sp>
      <p:sp>
        <p:nvSpPr>
          <p:cNvPr id="5" name="Date Placeholder 12">
            <a:extLst>
              <a:ext uri="{FF2B5EF4-FFF2-40B4-BE49-F238E27FC236}">
                <a16:creationId xmlns:a16="http://schemas.microsoft.com/office/drawing/2014/main" id="{849F0CF1-FD1F-CB15-3567-947E3C491942}"/>
              </a:ext>
            </a:extLst>
          </p:cNvPr>
          <p:cNvSpPr txBox="1">
            <a:spLocks/>
          </p:cNvSpPr>
          <p:nvPr/>
        </p:nvSpPr>
        <p:spPr>
          <a:xfrm>
            <a:off x="976208" y="6450988"/>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8" name="Текстово поле 7">
            <a:extLst>
              <a:ext uri="{FF2B5EF4-FFF2-40B4-BE49-F238E27FC236}">
                <a16:creationId xmlns:a16="http://schemas.microsoft.com/office/drawing/2014/main" id="{481B454E-B761-1018-5D50-03B802DBF6F6}"/>
              </a:ext>
            </a:extLst>
          </p:cNvPr>
          <p:cNvSpPr txBox="1"/>
          <p:nvPr/>
        </p:nvSpPr>
        <p:spPr>
          <a:xfrm>
            <a:off x="2913980" y="641520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Tree>
    <p:extLst>
      <p:ext uri="{BB962C8B-B14F-4D97-AF65-F5344CB8AC3E}">
        <p14:creationId xmlns:p14="http://schemas.microsoft.com/office/powerpoint/2010/main" val="2547072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3323" y="637527"/>
            <a:ext cx="7821929" cy="5940069"/>
          </a:xfrm>
          <a:prstGeom prst="rect">
            <a:avLst/>
          </a:prstGeom>
        </p:spPr>
        <p:txBody>
          <a:bodyPr wrap="square" lIns="91422" tIns="45711" rIns="91422" bIns="45711">
            <a:spAutoFit/>
          </a:bodyPr>
          <a:lstStyle/>
          <a:p>
            <a:pPr algn="just"/>
            <a:r>
              <a:rPr lang="en-US" sz="2000" dirty="0">
                <a:latin typeface="Arial" pitchFamily="34" charset="0"/>
                <a:cs typeface="Arial" pitchFamily="34" charset="0"/>
              </a:rPr>
              <a:t>	Quantum walks on line can be used to obtain an arbitrary superposition of states in the quantum register by performing a quantum walk with coins with appropriate parameters. This framework can also be used to make arbitrary </a:t>
            </a:r>
            <a:r>
              <a:rPr lang="en-US" sz="2000" dirty="0" err="1">
                <a:latin typeface="Arial" pitchFamily="34" charset="0"/>
                <a:cs typeface="Arial" pitchFamily="34" charset="0"/>
              </a:rPr>
              <a:t>qudit</a:t>
            </a:r>
            <a:r>
              <a:rPr lang="en-US" sz="2000" dirty="0">
                <a:latin typeface="Arial" pitchFamily="34" charset="0"/>
                <a:cs typeface="Arial" pitchFamily="34" charset="0"/>
              </a:rPr>
              <a:t> state.</a:t>
            </a:r>
          </a:p>
          <a:p>
            <a:pPr algn="just"/>
            <a:r>
              <a:rPr lang="en-US" sz="2000" dirty="0">
                <a:latin typeface="Arial" pitchFamily="34" charset="0"/>
                <a:cs typeface="Arial" pitchFamily="34" charset="0"/>
              </a:rPr>
              <a:t>	Any single and multiqubit operation applied on quantum register can be simulated by discrete time quantum walk. At the beginning of the walk the state is the same as the one on which qubit operation should be applied. Walk </a:t>
            </a:r>
            <a:r>
              <a:rPr lang="en-GB" sz="2000" dirty="0">
                <a:latin typeface="Arial" pitchFamily="34" charset="0"/>
                <a:cs typeface="Arial" pitchFamily="34" charset="0"/>
              </a:rPr>
              <a:t>changes this state to an one which would result if the corresponding single or multiqubit operator is applied</a:t>
            </a:r>
            <a:r>
              <a:rPr lang="en-US" sz="2000" dirty="0">
                <a:latin typeface="Arial" pitchFamily="34" charset="0"/>
                <a:cs typeface="Arial" pitchFamily="34" charset="0"/>
              </a:rPr>
              <a:t>. This model can be used as alternative of circuit model, and also for building quantum processor based on quantum walk. In this way, both quantum circuit and DTQRW models are computationally equivalent to quantum Turing Machine. </a:t>
            </a:r>
          </a:p>
          <a:p>
            <a:pPr algn="just"/>
            <a:r>
              <a:rPr lang="en-US" sz="2000" dirty="0">
                <a:latin typeface="Arial" pitchFamily="34" charset="0"/>
                <a:cs typeface="Arial" pitchFamily="34" charset="0"/>
              </a:rPr>
              <a:t>	</a:t>
            </a:r>
            <a:r>
              <a:rPr lang="en-US" sz="2000" dirty="0">
                <a:solidFill>
                  <a:schemeClr val="tx2">
                    <a:lumMod val="60000"/>
                    <a:lumOff val="40000"/>
                  </a:schemeClr>
                </a:solidFill>
                <a:latin typeface="Arial" pitchFamily="34" charset="0"/>
                <a:cs typeface="Arial" pitchFamily="34" charset="0"/>
              </a:rPr>
              <a:t>Quantum walk can be implemented efficiently in various quantum systems like ion trap, quantum dots array, superconducting circuit and nitrogen-vacancy centers in diamond. This property makes the quantum walk very</a:t>
            </a:r>
            <a:r>
              <a:rPr lang="bg-BG" sz="2000" dirty="0">
                <a:solidFill>
                  <a:schemeClr val="tx2">
                    <a:lumMod val="60000"/>
                    <a:lumOff val="40000"/>
                  </a:schemeClr>
                </a:solidFill>
                <a:latin typeface="Arial" pitchFamily="34" charset="0"/>
                <a:cs typeface="Arial" pitchFamily="34" charset="0"/>
              </a:rPr>
              <a:t> </a:t>
            </a:r>
            <a:r>
              <a:rPr lang="en-US" sz="2000" dirty="0">
                <a:solidFill>
                  <a:schemeClr val="tx2">
                    <a:lumMod val="60000"/>
                    <a:lumOff val="40000"/>
                  </a:schemeClr>
                </a:solidFill>
                <a:latin typeface="Arial" pitchFamily="34" charset="0"/>
                <a:cs typeface="Arial" pitchFamily="34" charset="0"/>
              </a:rPr>
              <a:t>perspective method for making universal quantum computer.</a:t>
            </a:r>
          </a:p>
          <a:p>
            <a:endParaRPr lang="en-US" sz="2000" dirty="0">
              <a:latin typeface="Arial" pitchFamily="34" charset="0"/>
              <a:cs typeface="Arial" pitchFamily="34" charset="0"/>
            </a:endParaRPr>
          </a:p>
        </p:txBody>
      </p:sp>
      <p:sp>
        <p:nvSpPr>
          <p:cNvPr id="9" name="Slide Number Placeholder 5">
            <a:extLst>
              <a:ext uri="{FF2B5EF4-FFF2-40B4-BE49-F238E27FC236}">
                <a16:creationId xmlns:a16="http://schemas.microsoft.com/office/drawing/2014/main" id="{990F684E-C726-4658-9E33-FA9A61CEE9A7}"/>
              </a:ext>
            </a:extLst>
          </p:cNvPr>
          <p:cNvSpPr>
            <a:spLocks noGrp="1"/>
          </p:cNvSpPr>
          <p:nvPr>
            <p:ph type="sldNum" sz="quarter" idx="12"/>
          </p:nvPr>
        </p:nvSpPr>
        <p:spPr>
          <a:xfrm>
            <a:off x="7812360" y="6380161"/>
            <a:ext cx="578317" cy="365125"/>
          </a:xfrm>
        </p:spPr>
        <p:txBody>
          <a:bodyPr/>
          <a:lstStyle/>
          <a:p>
            <a:fld id="{666D7441-A661-464A-8616-59533B53E3BB}" type="slidenum">
              <a:rPr lang="bg-BG" sz="2000" smtClean="0"/>
              <a:pPr/>
              <a:t>18</a:t>
            </a:fld>
            <a:endParaRPr lang="bg-BG" sz="2000" dirty="0"/>
          </a:p>
        </p:txBody>
      </p:sp>
      <p:sp>
        <p:nvSpPr>
          <p:cNvPr id="7" name="Title 1">
            <a:extLst>
              <a:ext uri="{FF2B5EF4-FFF2-40B4-BE49-F238E27FC236}">
                <a16:creationId xmlns:a16="http://schemas.microsoft.com/office/drawing/2014/main" id="{2D0598E7-B45F-2C8D-6AC7-5B0682254169}"/>
              </a:ext>
            </a:extLst>
          </p:cNvPr>
          <p:cNvSpPr txBox="1">
            <a:spLocks/>
          </p:cNvSpPr>
          <p:nvPr/>
        </p:nvSpPr>
        <p:spPr>
          <a:xfrm>
            <a:off x="500786" y="-30765"/>
            <a:ext cx="8351911" cy="602913"/>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accent2">
                    <a:lumMod val="50000"/>
                  </a:schemeClr>
                </a:solidFill>
                <a:latin typeface="Times New Roman Cyr" pitchFamily="18" charset="0"/>
                <a:cs typeface="Times New Roman Cyr" pitchFamily="18" charset="0"/>
              </a:rPr>
              <a:t>Programable quantum computer</a:t>
            </a:r>
            <a:endParaRPr lang="bg-BG" sz="3400" b="1" dirty="0">
              <a:solidFill>
                <a:schemeClr val="accent2">
                  <a:lumMod val="50000"/>
                </a:schemeClr>
              </a:solidFill>
              <a:latin typeface="Times New Roman Cyr" pitchFamily="18" charset="0"/>
              <a:cs typeface="Times New Roman Cyr" pitchFamily="18" charset="0"/>
            </a:endParaRPr>
          </a:p>
        </p:txBody>
      </p:sp>
      <p:sp>
        <p:nvSpPr>
          <p:cNvPr id="11" name="Date Placeholder 12">
            <a:extLst>
              <a:ext uri="{FF2B5EF4-FFF2-40B4-BE49-F238E27FC236}">
                <a16:creationId xmlns:a16="http://schemas.microsoft.com/office/drawing/2014/main" id="{96D4480D-3789-7CBD-3427-531FC311F40D}"/>
              </a:ext>
            </a:extLst>
          </p:cNvPr>
          <p:cNvSpPr txBox="1">
            <a:spLocks/>
          </p:cNvSpPr>
          <p:nvPr/>
        </p:nvSpPr>
        <p:spPr>
          <a:xfrm>
            <a:off x="971600" y="6345831"/>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2" name="Текстово поле 11">
            <a:extLst>
              <a:ext uri="{FF2B5EF4-FFF2-40B4-BE49-F238E27FC236}">
                <a16:creationId xmlns:a16="http://schemas.microsoft.com/office/drawing/2014/main" id="{D12DD2F4-0A04-7885-CAE5-B5C16E38E407}"/>
              </a:ext>
            </a:extLst>
          </p:cNvPr>
          <p:cNvSpPr txBox="1"/>
          <p:nvPr/>
        </p:nvSpPr>
        <p:spPr>
          <a:xfrm>
            <a:off x="2913980" y="641520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Tree>
    <p:extLst>
      <p:ext uri="{BB962C8B-B14F-4D97-AF65-F5344CB8AC3E}">
        <p14:creationId xmlns:p14="http://schemas.microsoft.com/office/powerpoint/2010/main" val="2530476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4">
                <a:extLst>
                  <a:ext uri="{FF2B5EF4-FFF2-40B4-BE49-F238E27FC236}">
                    <a16:creationId xmlns:a16="http://schemas.microsoft.com/office/drawing/2014/main" id="{299A86EA-F991-9A97-3E50-DC3A78ED4AE6}"/>
                  </a:ext>
                </a:extLst>
              </p:cNvPr>
              <p:cNvSpPr/>
              <p:nvPr/>
            </p:nvSpPr>
            <p:spPr>
              <a:xfrm>
                <a:off x="539552" y="507186"/>
                <a:ext cx="8352928" cy="5234620"/>
              </a:xfrm>
              <a:prstGeom prst="rect">
                <a:avLst/>
              </a:prstGeom>
            </p:spPr>
            <p:txBody>
              <a:bodyPr wrap="square" lIns="91422" tIns="45711" rIns="91422" bIns="45711">
                <a:spAutoFit/>
              </a:bodyPr>
              <a:lstStyle/>
              <a:p>
                <a:r>
                  <a:rPr lang="en-US" sz="2200" dirty="0">
                    <a:latin typeface="Arial" pitchFamily="34" charset="0"/>
                    <a:cs typeface="Arial" pitchFamily="34" charset="0"/>
                  </a:rPr>
                  <a:t>	Discrete time Quantum random walk search (DTQRWS) – Quantum algorithm designed to search in unordered data base structured as graph (graph can be arbitrary connected). It uses oracle and two coins. First coin for the walk, and second one to mark the solutions. The algorithm is probabilistic and quadratically faster (</a:t>
                </a:r>
                <a14:m>
                  <m:oMath xmlns:m="http://schemas.openxmlformats.org/officeDocument/2006/math">
                    <m:r>
                      <a:rPr lang="en-US" sz="2200" b="0" i="1" smtClean="0">
                        <a:latin typeface="Cambria Math" panose="02040503050406030204" pitchFamily="18" charset="0"/>
                        <a:cs typeface="Arial" pitchFamily="34" charset="0"/>
                      </a:rPr>
                      <m:t>𝑂</m:t>
                    </m:r>
                    <m:r>
                      <a:rPr lang="en-US" sz="2200" b="0" i="1" smtClean="0">
                        <a:latin typeface="Cambria Math" panose="02040503050406030204" pitchFamily="18" charset="0"/>
                        <a:cs typeface="Arial" pitchFamily="34" charset="0"/>
                      </a:rPr>
                      <m:t>(</m:t>
                    </m:r>
                    <m:rad>
                      <m:radPr>
                        <m:degHide m:val="on"/>
                        <m:ctrlPr>
                          <a:rPr lang="en-US" sz="2200" b="0" i="1" smtClean="0">
                            <a:latin typeface="Cambria Math" panose="02040503050406030204" pitchFamily="18" charset="0"/>
                            <a:cs typeface="Arial" pitchFamily="34" charset="0"/>
                          </a:rPr>
                        </m:ctrlPr>
                      </m:radPr>
                      <m:deg/>
                      <m:e>
                        <m:r>
                          <a:rPr lang="en-US" sz="2200" b="0" i="1" smtClean="0">
                            <a:latin typeface="Cambria Math" panose="02040503050406030204" pitchFamily="18" charset="0"/>
                            <a:cs typeface="Arial" pitchFamily="34" charset="0"/>
                          </a:rPr>
                          <m:t>𝑁</m:t>
                        </m:r>
                      </m:e>
                    </m:rad>
                    <m:r>
                      <a:rPr lang="en-US" sz="2200" b="0" i="1" smtClean="0">
                        <a:latin typeface="Cambria Math" panose="02040503050406030204" pitchFamily="18" charset="0"/>
                        <a:cs typeface="Arial" pitchFamily="34" charset="0"/>
                      </a:rPr>
                      <m:t>)</m:t>
                    </m:r>
                  </m:oMath>
                </a14:m>
                <a:r>
                  <a:rPr lang="en-US" sz="2200" dirty="0">
                    <a:latin typeface="Arial" pitchFamily="34" charset="0"/>
                    <a:cs typeface="Arial" pitchFamily="34" charset="0"/>
                  </a:rPr>
                  <a:t> oracle queries) than its classical counterpart </a:t>
                </a:r>
                <a14:m>
                  <m:oMath xmlns:m="http://schemas.openxmlformats.org/officeDocument/2006/math">
                    <m:r>
                      <a:rPr lang="en-US" sz="2200" b="0" i="0" smtClean="0">
                        <a:latin typeface="Cambria Math" panose="02040503050406030204" pitchFamily="18" charset="0"/>
                        <a:cs typeface="Arial" pitchFamily="34" charset="0"/>
                      </a:rPr>
                      <m:t>(</m:t>
                    </m:r>
                    <m:r>
                      <a:rPr lang="en-US" sz="2200" i="1">
                        <a:latin typeface="Cambria Math" panose="02040503050406030204" pitchFamily="18" charset="0"/>
                        <a:cs typeface="Arial" pitchFamily="34" charset="0"/>
                      </a:rPr>
                      <m:t>𝑂</m:t>
                    </m:r>
                    <m:r>
                      <a:rPr lang="en-US" sz="2200" i="1">
                        <a:latin typeface="Cambria Math" panose="02040503050406030204" pitchFamily="18" charset="0"/>
                        <a:cs typeface="Arial" pitchFamily="34" charset="0"/>
                      </a:rPr>
                      <m:t>(</m:t>
                    </m:r>
                    <m:r>
                      <a:rPr lang="en-US" sz="2200" b="0" i="1" smtClean="0">
                        <a:latin typeface="Cambria Math" panose="02040503050406030204" pitchFamily="18" charset="0"/>
                        <a:cs typeface="Arial" pitchFamily="34" charset="0"/>
                      </a:rPr>
                      <m:t>𝑁</m:t>
                    </m:r>
                    <m:r>
                      <a:rPr lang="en-US" sz="2200" i="1">
                        <a:latin typeface="Cambria Math" panose="02040503050406030204" pitchFamily="18" charset="0"/>
                        <a:cs typeface="Arial" pitchFamily="34" charset="0"/>
                      </a:rPr>
                      <m:t>)</m:t>
                    </m:r>
                    <m:r>
                      <a:rPr lang="en-US" sz="2200" b="0" i="0" smtClean="0">
                        <a:latin typeface="Cambria Math" panose="02040503050406030204" pitchFamily="18" charset="0"/>
                        <a:cs typeface="Arial" pitchFamily="34" charset="0"/>
                      </a:rPr>
                      <m:t>)</m:t>
                    </m:r>
                  </m:oMath>
                </a14:m>
                <a:r>
                  <a:rPr lang="en-US" sz="2200" dirty="0">
                    <a:latin typeface="Arial" pitchFamily="34" charset="0"/>
                    <a:cs typeface="Arial" pitchFamily="34" charset="0"/>
                  </a:rPr>
                  <a:t>. The original algorithm has probability to find solution ½, however for </a:t>
                </a:r>
                <a:r>
                  <a:rPr lang="en-GB" sz="2200" dirty="0">
                    <a:latin typeface="Arial" pitchFamily="34" charset="0"/>
                    <a:cs typeface="Arial" pitchFamily="34" charset="0"/>
                  </a:rPr>
                  <a:t>given</a:t>
                </a:r>
                <a:r>
                  <a:rPr lang="en-US" sz="2200" dirty="0">
                    <a:latin typeface="Arial" pitchFamily="34" charset="0"/>
                    <a:cs typeface="Arial" pitchFamily="34" charset="0"/>
                  </a:rPr>
                  <a:t> topologies some modifications exists where probability to find solution can be increased. For example, after modifications for hypercube probability reaches approximately </a:t>
                </a:r>
                <a14:m>
                  <m:oMath xmlns:m="http://schemas.openxmlformats.org/officeDocument/2006/math">
                    <m:r>
                      <a:rPr lang="en-US" sz="2200" i="1" dirty="0" smtClean="0">
                        <a:latin typeface="Cambria Math" panose="02040503050406030204" pitchFamily="18" charset="0"/>
                        <a:cs typeface="Arial" pitchFamily="34" charset="0"/>
                      </a:rPr>
                      <m:t>1−</m:t>
                    </m:r>
                    <m:r>
                      <a:rPr lang="en-US" sz="2200" i="1" dirty="0" smtClean="0">
                        <a:latin typeface="Cambria Math" panose="02040503050406030204" pitchFamily="18" charset="0"/>
                        <a:cs typeface="Arial" pitchFamily="34" charset="0"/>
                      </a:rPr>
                      <m:t>𝑂</m:t>
                    </m:r>
                    <m:r>
                      <a:rPr lang="en-US" sz="2200" i="1" dirty="0" smtClean="0">
                        <a:latin typeface="Cambria Math" panose="02040503050406030204" pitchFamily="18" charset="0"/>
                        <a:cs typeface="Arial" pitchFamily="34" charset="0"/>
                      </a:rPr>
                      <m:t>(1/</m:t>
                    </m:r>
                    <m:r>
                      <a:rPr lang="en-US" sz="2200" i="1" dirty="0" smtClean="0">
                        <a:latin typeface="Cambria Math" panose="02040503050406030204" pitchFamily="18" charset="0"/>
                        <a:cs typeface="Arial" pitchFamily="34" charset="0"/>
                      </a:rPr>
                      <m:t>𝑛</m:t>
                    </m:r>
                    <m:r>
                      <a:rPr lang="en-US" sz="2200" i="1" dirty="0" smtClean="0">
                        <a:latin typeface="Cambria Math" panose="02040503050406030204" pitchFamily="18" charset="0"/>
                        <a:cs typeface="Arial" pitchFamily="34" charset="0"/>
                      </a:rPr>
                      <m:t>)</m:t>
                    </m:r>
                  </m:oMath>
                </a14:m>
                <a:r>
                  <a:rPr lang="en-US" sz="2200" dirty="0">
                    <a:latin typeface="Arial" pitchFamily="34" charset="0"/>
                    <a:cs typeface="Arial" pitchFamily="34" charset="0"/>
                  </a:rPr>
                  <a:t>. </a:t>
                </a:r>
              </a:p>
              <a:p>
                <a:r>
                  <a:rPr lang="en-US" sz="2200" dirty="0">
                    <a:latin typeface="Arial" pitchFamily="34" charset="0"/>
                    <a:cs typeface="Arial" pitchFamily="34" charset="0"/>
                  </a:rPr>
                  <a:t>	</a:t>
                </a:r>
                <a:r>
                  <a:rPr lang="en-US" sz="2200" dirty="0">
                    <a:solidFill>
                      <a:schemeClr val="tx2">
                        <a:lumMod val="60000"/>
                        <a:lumOff val="40000"/>
                      </a:schemeClr>
                    </a:solidFill>
                    <a:latin typeface="Arial" pitchFamily="34" charset="0"/>
                    <a:cs typeface="Arial" pitchFamily="34" charset="0"/>
                  </a:rPr>
                  <a:t> Evaluating Boolean Formula algorithm – uses combination of quantum phase estimation and QRWS algorithms to a weighted tree. Algorithm is probabilistic with probability to find solution approximately 75% and requires </a:t>
                </a:r>
                <a14:m>
                  <m:oMath xmlns:m="http://schemas.openxmlformats.org/officeDocument/2006/math">
                    <m:r>
                      <a:rPr lang="en-US" sz="2200" b="0" i="1" smtClean="0">
                        <a:solidFill>
                          <a:schemeClr val="tx2">
                            <a:lumMod val="60000"/>
                            <a:lumOff val="40000"/>
                          </a:schemeClr>
                        </a:solidFill>
                        <a:latin typeface="Cambria Math" panose="02040503050406030204" pitchFamily="18" charset="0"/>
                        <a:cs typeface="Arial" pitchFamily="34" charset="0"/>
                      </a:rPr>
                      <m:t>𝑂</m:t>
                    </m:r>
                    <m:r>
                      <a:rPr lang="en-US" sz="2200" b="0" i="1" smtClean="0">
                        <a:solidFill>
                          <a:schemeClr val="tx2">
                            <a:lumMod val="60000"/>
                            <a:lumOff val="40000"/>
                          </a:schemeClr>
                        </a:solidFill>
                        <a:latin typeface="Cambria Math" panose="02040503050406030204" pitchFamily="18" charset="0"/>
                        <a:cs typeface="Arial" pitchFamily="34" charset="0"/>
                      </a:rPr>
                      <m:t>(</m:t>
                    </m:r>
                    <m:rad>
                      <m:radPr>
                        <m:degHide m:val="on"/>
                        <m:ctrlPr>
                          <a:rPr lang="en-US" sz="2200" b="0" i="1" smtClean="0">
                            <a:solidFill>
                              <a:schemeClr val="tx2">
                                <a:lumMod val="60000"/>
                                <a:lumOff val="40000"/>
                              </a:schemeClr>
                            </a:solidFill>
                            <a:latin typeface="Cambria Math" panose="02040503050406030204" pitchFamily="18" charset="0"/>
                            <a:cs typeface="Arial" pitchFamily="34" charset="0"/>
                          </a:rPr>
                        </m:ctrlPr>
                      </m:radPr>
                      <m:deg/>
                      <m:e>
                        <m:r>
                          <a:rPr lang="en-US" sz="2200" b="0" i="1" smtClean="0">
                            <a:solidFill>
                              <a:schemeClr val="tx2">
                                <a:lumMod val="60000"/>
                                <a:lumOff val="40000"/>
                              </a:schemeClr>
                            </a:solidFill>
                            <a:latin typeface="Cambria Math" panose="02040503050406030204" pitchFamily="18" charset="0"/>
                            <a:cs typeface="Arial" pitchFamily="34" charset="0"/>
                          </a:rPr>
                          <m:t>𝑁</m:t>
                        </m:r>
                      </m:e>
                    </m:rad>
                    <m:r>
                      <a:rPr lang="en-US" sz="2200" b="0" i="1" smtClean="0">
                        <a:solidFill>
                          <a:schemeClr val="tx2">
                            <a:lumMod val="60000"/>
                            <a:lumOff val="40000"/>
                          </a:schemeClr>
                        </a:solidFill>
                        <a:latin typeface="Cambria Math" panose="02040503050406030204" pitchFamily="18" charset="0"/>
                        <a:cs typeface="Arial" pitchFamily="34" charset="0"/>
                      </a:rPr>
                      <m:t>)</m:t>
                    </m:r>
                  </m:oMath>
                </a14:m>
                <a:r>
                  <a:rPr lang="en-US" sz="2200" dirty="0">
                    <a:solidFill>
                      <a:schemeClr val="tx2">
                        <a:lumMod val="60000"/>
                        <a:lumOff val="40000"/>
                      </a:schemeClr>
                    </a:solidFill>
                    <a:latin typeface="Arial" pitchFamily="34" charset="0"/>
                    <a:cs typeface="Arial" pitchFamily="34" charset="0"/>
                  </a:rPr>
                  <a:t> oracle queries.</a:t>
                </a:r>
                <a:endParaRPr lang="en-US" sz="2200" dirty="0">
                  <a:latin typeface="Arial" pitchFamily="34" charset="0"/>
                  <a:cs typeface="Arial" pitchFamily="34" charset="0"/>
                </a:endParaRPr>
              </a:p>
            </p:txBody>
          </p:sp>
        </mc:Choice>
        <mc:Fallback xmlns="">
          <p:sp>
            <p:nvSpPr>
              <p:cNvPr id="7" name="Rectangle 4">
                <a:extLst>
                  <a:ext uri="{FF2B5EF4-FFF2-40B4-BE49-F238E27FC236}">
                    <a16:creationId xmlns:a16="http://schemas.microsoft.com/office/drawing/2014/main" id="{299A86EA-F991-9A97-3E50-DC3A78ED4AE6}"/>
                  </a:ext>
                </a:extLst>
              </p:cNvPr>
              <p:cNvSpPr>
                <a:spLocks noRot="1" noChangeAspect="1" noMove="1" noResize="1" noEditPoints="1" noAdjustHandles="1" noChangeArrowheads="1" noChangeShapeType="1" noTextEdit="1"/>
              </p:cNvSpPr>
              <p:nvPr/>
            </p:nvSpPr>
            <p:spPr>
              <a:xfrm>
                <a:off x="539552" y="507186"/>
                <a:ext cx="8352928" cy="5234620"/>
              </a:xfrm>
              <a:prstGeom prst="rect">
                <a:avLst/>
              </a:prstGeom>
              <a:blipFill>
                <a:blip r:embed="rId3"/>
                <a:stretch>
                  <a:fillRect l="-949" t="-698" r="-1679" b="-1513"/>
                </a:stretch>
              </a:blipFill>
            </p:spPr>
            <p:txBody>
              <a:bodyPr/>
              <a:lstStyle/>
              <a:p>
                <a:r>
                  <a:rPr lang="en-GB">
                    <a:noFill/>
                  </a:rPr>
                  <a:t> </a:t>
                </a:r>
              </a:p>
            </p:txBody>
          </p:sp>
        </mc:Fallback>
      </mc:AlternateContent>
      <p:sp>
        <p:nvSpPr>
          <p:cNvPr id="8" name="Slide Number Placeholder 5">
            <a:extLst>
              <a:ext uri="{FF2B5EF4-FFF2-40B4-BE49-F238E27FC236}">
                <a16:creationId xmlns:a16="http://schemas.microsoft.com/office/drawing/2014/main" id="{F21DFEA9-62E8-F1DD-605A-873BA829BF66}"/>
              </a:ext>
            </a:extLst>
          </p:cNvPr>
          <p:cNvSpPr>
            <a:spLocks noGrp="1"/>
          </p:cNvSpPr>
          <p:nvPr>
            <p:ph type="sldNum" sz="quarter" idx="12"/>
          </p:nvPr>
        </p:nvSpPr>
        <p:spPr>
          <a:xfrm>
            <a:off x="7812360" y="6380161"/>
            <a:ext cx="578317" cy="365125"/>
          </a:xfrm>
        </p:spPr>
        <p:txBody>
          <a:bodyPr/>
          <a:lstStyle/>
          <a:p>
            <a:fld id="{666D7441-A661-464A-8616-59533B53E3BB}" type="slidenum">
              <a:rPr lang="bg-BG" sz="2000" smtClean="0"/>
              <a:pPr/>
              <a:t>19</a:t>
            </a:fld>
            <a:endParaRPr lang="bg-BG" sz="2000" dirty="0"/>
          </a:p>
        </p:txBody>
      </p:sp>
      <p:sp>
        <p:nvSpPr>
          <p:cNvPr id="9" name="Date Placeholder 12">
            <a:extLst>
              <a:ext uri="{FF2B5EF4-FFF2-40B4-BE49-F238E27FC236}">
                <a16:creationId xmlns:a16="http://schemas.microsoft.com/office/drawing/2014/main" id="{6AF569BE-DFD9-3DCE-D432-7BFE73DE8B7D}"/>
              </a:ext>
            </a:extLst>
          </p:cNvPr>
          <p:cNvSpPr txBox="1">
            <a:spLocks/>
          </p:cNvSpPr>
          <p:nvPr/>
        </p:nvSpPr>
        <p:spPr>
          <a:xfrm>
            <a:off x="971600" y="6345831"/>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0" name="Текстово поле 9">
            <a:extLst>
              <a:ext uri="{FF2B5EF4-FFF2-40B4-BE49-F238E27FC236}">
                <a16:creationId xmlns:a16="http://schemas.microsoft.com/office/drawing/2014/main" id="{633C37BC-EAC7-053E-BFE8-0A45DF8A880C}"/>
              </a:ext>
            </a:extLst>
          </p:cNvPr>
          <p:cNvSpPr txBox="1"/>
          <p:nvPr/>
        </p:nvSpPr>
        <p:spPr>
          <a:xfrm>
            <a:off x="2913980" y="641520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
        <p:nvSpPr>
          <p:cNvPr id="14" name="Title 1">
            <a:extLst>
              <a:ext uri="{FF2B5EF4-FFF2-40B4-BE49-F238E27FC236}">
                <a16:creationId xmlns:a16="http://schemas.microsoft.com/office/drawing/2014/main" id="{247E1F9E-6C76-9098-5B1E-0C7450C1B4BC}"/>
              </a:ext>
            </a:extLst>
          </p:cNvPr>
          <p:cNvSpPr txBox="1">
            <a:spLocks/>
          </p:cNvSpPr>
          <p:nvPr/>
        </p:nvSpPr>
        <p:spPr>
          <a:xfrm>
            <a:off x="0" y="-33474"/>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accent2">
                    <a:lumMod val="50000"/>
                  </a:schemeClr>
                </a:solidFill>
                <a:latin typeface="Times New Roman Cyr" pitchFamily="18" charset="0"/>
                <a:cs typeface="Times New Roman Cyr" pitchFamily="18" charset="0"/>
              </a:rPr>
              <a:t>Algorithms</a:t>
            </a:r>
            <a:endParaRPr lang="bg-BG" sz="3400" b="1" dirty="0">
              <a:solidFill>
                <a:schemeClr val="accent2">
                  <a:lumMod val="50000"/>
                </a:schemeClr>
              </a:solidFill>
              <a:latin typeface="Times New Roman Cyr" pitchFamily="18" charset="0"/>
              <a:cs typeface="Times New Roman Cyr" pitchFamily="18" charset="0"/>
            </a:endParaRPr>
          </a:p>
        </p:txBody>
      </p:sp>
    </p:spTree>
    <p:extLst>
      <p:ext uri="{BB962C8B-B14F-4D97-AF65-F5344CB8AC3E}">
        <p14:creationId xmlns:p14="http://schemas.microsoft.com/office/powerpoint/2010/main" val="3469278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3C20-DBA2-405D-9DC7-0F51039B864D}"/>
              </a:ext>
            </a:extLst>
          </p:cNvPr>
          <p:cNvSpPr>
            <a:spLocks noGrp="1"/>
          </p:cNvSpPr>
          <p:nvPr>
            <p:ph type="title"/>
          </p:nvPr>
        </p:nvSpPr>
        <p:spPr>
          <a:xfrm>
            <a:off x="161077" y="2060848"/>
            <a:ext cx="8229600" cy="1143000"/>
          </a:xfrm>
        </p:spPr>
        <p:txBody>
          <a:bodyPr/>
          <a:lstStyle/>
          <a:p>
            <a:pPr algn="ctr"/>
            <a:r>
              <a:rPr lang="en-US" b="1" dirty="0">
                <a:solidFill>
                  <a:srgbClr val="FF0000"/>
                </a:solidFill>
                <a:latin typeface="Times New Roman Cyr" pitchFamily="18" charset="0"/>
                <a:cs typeface="Times New Roman Cyr" pitchFamily="18" charset="0"/>
              </a:rPr>
              <a:t>	Quantum random walks</a:t>
            </a:r>
            <a:endParaRPr lang="en-US" dirty="0">
              <a:solidFill>
                <a:srgbClr val="FF0000"/>
              </a:solidFill>
            </a:endParaRPr>
          </a:p>
        </p:txBody>
      </p:sp>
      <p:sp>
        <p:nvSpPr>
          <p:cNvPr id="7" name="Slide Number Placeholder 5">
            <a:extLst>
              <a:ext uri="{FF2B5EF4-FFF2-40B4-BE49-F238E27FC236}">
                <a16:creationId xmlns:a16="http://schemas.microsoft.com/office/drawing/2014/main" id="{CA2A4C72-943D-6779-0ED8-95FEA5CFD5FE}"/>
              </a:ext>
            </a:extLst>
          </p:cNvPr>
          <p:cNvSpPr txBox="1">
            <a:spLocks/>
          </p:cNvSpPr>
          <p:nvPr/>
        </p:nvSpPr>
        <p:spPr>
          <a:xfrm>
            <a:off x="7668344" y="6309320"/>
            <a:ext cx="578317"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6D7441-A661-464A-8616-59533B53E3BB}" type="slidenum">
              <a:rPr lang="bg-BG" sz="2400" smtClean="0"/>
              <a:pPr/>
              <a:t>2</a:t>
            </a:fld>
            <a:endParaRPr lang="bg-BG" sz="2400"/>
          </a:p>
        </p:txBody>
      </p:sp>
      <p:sp>
        <p:nvSpPr>
          <p:cNvPr id="9" name="Date Placeholder 12">
            <a:extLst>
              <a:ext uri="{FF2B5EF4-FFF2-40B4-BE49-F238E27FC236}">
                <a16:creationId xmlns:a16="http://schemas.microsoft.com/office/drawing/2014/main" id="{B2B4442D-359C-3E91-0D86-32039A881AA7}"/>
              </a:ext>
            </a:extLst>
          </p:cNvPr>
          <p:cNvSpPr txBox="1">
            <a:spLocks/>
          </p:cNvSpPr>
          <p:nvPr/>
        </p:nvSpPr>
        <p:spPr>
          <a:xfrm>
            <a:off x="973436" y="6309073"/>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0" name="Текстово поле 9">
            <a:extLst>
              <a:ext uri="{FF2B5EF4-FFF2-40B4-BE49-F238E27FC236}">
                <a16:creationId xmlns:a16="http://schemas.microsoft.com/office/drawing/2014/main" id="{73A08DBE-B934-6350-4FB0-D2680D4C9C96}"/>
              </a:ext>
            </a:extLst>
          </p:cNvPr>
          <p:cNvSpPr txBox="1"/>
          <p:nvPr/>
        </p:nvSpPr>
        <p:spPr>
          <a:xfrm>
            <a:off x="3491880" y="630932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Tree>
    <p:extLst>
      <p:ext uri="{BB962C8B-B14F-4D97-AF65-F5344CB8AC3E}">
        <p14:creationId xmlns:p14="http://schemas.microsoft.com/office/powerpoint/2010/main" val="3281068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4">
                <a:extLst>
                  <a:ext uri="{FF2B5EF4-FFF2-40B4-BE49-F238E27FC236}">
                    <a16:creationId xmlns:a16="http://schemas.microsoft.com/office/drawing/2014/main" id="{9559DF80-21DF-4C2D-0744-E384C160877E}"/>
                  </a:ext>
                </a:extLst>
              </p:cNvPr>
              <p:cNvSpPr/>
              <p:nvPr/>
            </p:nvSpPr>
            <p:spPr>
              <a:xfrm>
                <a:off x="1115616" y="267791"/>
                <a:ext cx="7473907" cy="6213093"/>
              </a:xfrm>
              <a:prstGeom prst="rect">
                <a:avLst/>
              </a:prstGeom>
            </p:spPr>
            <p:txBody>
              <a:bodyPr wrap="square" lIns="91422" tIns="45711" rIns="91422" bIns="45711">
                <a:spAutoFit/>
              </a:bodyPr>
              <a:lstStyle/>
              <a:p>
                <a:r>
                  <a:rPr lang="en-US" sz="2200" dirty="0">
                    <a:latin typeface="Arial" pitchFamily="34" charset="0"/>
                    <a:cs typeface="Arial" pitchFamily="34" charset="0"/>
                  </a:rPr>
                  <a:t>Element Distinctness algorithm – If there is a list of elements written as binary numbers, this probabilistic quantum algorithm (approximately </a:t>
                </a:r>
                <a14:m>
                  <m:oMath xmlns:m="http://schemas.openxmlformats.org/officeDocument/2006/math">
                    <m:r>
                      <a:rPr lang="pt-BR" sz="2200" i="1" dirty="0" smtClean="0">
                        <a:latin typeface="Cambria Math" panose="02040503050406030204" pitchFamily="18" charset="0"/>
                      </a:rPr>
                      <m:t>1 − </m:t>
                    </m:r>
                    <m:r>
                      <a:rPr lang="pt-BR" sz="2200" i="1" dirty="0" smtClean="0">
                        <a:latin typeface="Cambria Math" panose="02040503050406030204" pitchFamily="18" charset="0"/>
                      </a:rPr>
                      <m:t>𝑂</m:t>
                    </m:r>
                    <m:r>
                      <a:rPr lang="pt-BR" sz="2200" i="1" dirty="0" smtClean="0">
                        <a:latin typeface="Cambria Math" panose="02040503050406030204" pitchFamily="18" charset="0"/>
                      </a:rPr>
                      <m:t>(</m:t>
                    </m:r>
                    <m:sSup>
                      <m:sSupPr>
                        <m:ctrlPr>
                          <a:rPr lang="pt-BR" sz="2200" i="1" dirty="0" smtClean="0">
                            <a:latin typeface="Cambria Math" panose="02040503050406030204" pitchFamily="18" charset="0"/>
                          </a:rPr>
                        </m:ctrlPr>
                      </m:sSupPr>
                      <m:e>
                        <m:r>
                          <a:rPr lang="pt-BR" sz="2200" i="1" dirty="0">
                            <a:latin typeface="Cambria Math" panose="02040503050406030204" pitchFamily="18" charset="0"/>
                          </a:rPr>
                          <m:t>𝑁</m:t>
                        </m:r>
                      </m:e>
                      <m:sup>
                        <m:r>
                          <a:rPr lang="pt-BR" sz="2200" i="1" dirty="0">
                            <a:latin typeface="Cambria Math" panose="02040503050406030204" pitchFamily="18" charset="0"/>
                          </a:rPr>
                          <m:t>1/(</m:t>
                        </m:r>
                        <m:r>
                          <a:rPr lang="pt-BR" sz="2200" i="1" dirty="0">
                            <a:latin typeface="Cambria Math" panose="02040503050406030204" pitchFamily="18" charset="0"/>
                          </a:rPr>
                          <m:t>𝑘</m:t>
                        </m:r>
                        <m:r>
                          <a:rPr lang="pt-BR" sz="2200" i="1" dirty="0">
                            <a:latin typeface="Cambria Math" panose="02040503050406030204" pitchFamily="18" charset="0"/>
                          </a:rPr>
                          <m:t>+1)</m:t>
                        </m:r>
                      </m:sup>
                    </m:sSup>
                    <m:r>
                      <a:rPr lang="en-US" sz="2200" i="1" dirty="0">
                        <a:latin typeface="Cambria Math" panose="02040503050406030204" pitchFamily="18" charset="0"/>
                        <a:cs typeface="Arial" pitchFamily="34" charset="0"/>
                      </a:rPr>
                      <m:t>)</m:t>
                    </m:r>
                  </m:oMath>
                </a14:m>
                <a:r>
                  <a:rPr lang="en-US" sz="2200" dirty="0">
                    <a:latin typeface="Arial" pitchFamily="34" charset="0"/>
                    <a:cs typeface="Arial" pitchFamily="34" charset="0"/>
                  </a:rPr>
                  <a:t> </a:t>
                </a:r>
                <a:r>
                  <a:rPr lang="en-GB" sz="2200" dirty="0">
                    <a:latin typeface="Arial" pitchFamily="34" charset="0"/>
                    <a:cs typeface="Arial" pitchFamily="34" charset="0"/>
                  </a:rPr>
                  <a:t>checks if</a:t>
                </a:r>
                <a:r>
                  <a:rPr lang="en-US" sz="2200" dirty="0">
                    <a:latin typeface="Arial" pitchFamily="34" charset="0"/>
                    <a:cs typeface="Arial" pitchFamily="34" charset="0"/>
                  </a:rPr>
                  <a:t> all elements are different, or there are repetitive</a:t>
                </a:r>
                <a:r>
                  <a:rPr lang="bg-BG" sz="2200" dirty="0">
                    <a:latin typeface="Arial" pitchFamily="34" charset="0"/>
                    <a:cs typeface="Arial" pitchFamily="34" charset="0"/>
                  </a:rPr>
                  <a:t> </a:t>
                </a:r>
                <a:r>
                  <a:rPr lang="en-US" sz="2200" dirty="0">
                    <a:latin typeface="Arial" pitchFamily="34" charset="0"/>
                    <a:cs typeface="Arial" pitchFamily="34" charset="0"/>
                  </a:rPr>
                  <a:t>elements.</a:t>
                </a:r>
                <a:r>
                  <a:rPr lang="bg-BG" sz="2200" dirty="0">
                    <a:latin typeface="Arial" pitchFamily="34" charset="0"/>
                    <a:cs typeface="Arial" pitchFamily="34" charset="0"/>
                  </a:rPr>
                  <a:t> </a:t>
                </a:r>
                <a:r>
                  <a:rPr lang="en-US" sz="2200" dirty="0">
                    <a:latin typeface="Arial" pitchFamily="34" charset="0"/>
                    <a:cs typeface="Arial" pitchFamily="34" charset="0"/>
                  </a:rPr>
                  <a:t>In the expression N is the number of elements and k of them have repetition. This task is solved by transforming the list into a graph, and DTQRWS is used. Element Distinctness solves this task for </a:t>
                </a:r>
                <a14:m>
                  <m:oMath xmlns:m="http://schemas.openxmlformats.org/officeDocument/2006/math">
                    <m:r>
                      <a:rPr lang="en-US" sz="2200" i="1" smtClean="0">
                        <a:latin typeface="Cambria Math" panose="02040503050406030204" pitchFamily="18" charset="0"/>
                        <a:ea typeface="Cambria Math" panose="02040503050406030204" pitchFamily="18" charset="0"/>
                        <a:cs typeface="Arial" pitchFamily="34" charset="0"/>
                      </a:rPr>
                      <m:t>~</m:t>
                    </m:r>
                    <m:sSup>
                      <m:sSupPr>
                        <m:ctrlPr>
                          <a:rPr lang="en-US" sz="2200" i="1" smtClean="0">
                            <a:latin typeface="Cambria Math" panose="02040503050406030204" pitchFamily="18" charset="0"/>
                            <a:ea typeface="Cambria Math" panose="02040503050406030204" pitchFamily="18" charset="0"/>
                            <a:cs typeface="Arial" pitchFamily="34" charset="0"/>
                          </a:rPr>
                        </m:ctrlPr>
                      </m:sSupPr>
                      <m:e>
                        <m:r>
                          <a:rPr lang="en-US" sz="2200" b="0" i="1" smtClean="0">
                            <a:latin typeface="Cambria Math" panose="02040503050406030204" pitchFamily="18" charset="0"/>
                            <a:ea typeface="Cambria Math" panose="02040503050406030204" pitchFamily="18" charset="0"/>
                            <a:cs typeface="Arial" pitchFamily="34" charset="0"/>
                          </a:rPr>
                          <m:t>𝑂</m:t>
                        </m:r>
                        <m:r>
                          <a:rPr lang="en-US" sz="2200" b="0" i="1" smtClean="0">
                            <a:latin typeface="Cambria Math" panose="02040503050406030204" pitchFamily="18" charset="0"/>
                            <a:ea typeface="Cambria Math" panose="02040503050406030204" pitchFamily="18" charset="0"/>
                            <a:cs typeface="Arial" pitchFamily="34" charset="0"/>
                          </a:rPr>
                          <m:t>(</m:t>
                        </m:r>
                        <m:r>
                          <a:rPr lang="en-US" sz="2200" b="0" i="1" smtClean="0">
                            <a:latin typeface="Cambria Math" panose="02040503050406030204" pitchFamily="18" charset="0"/>
                            <a:ea typeface="Cambria Math" panose="02040503050406030204" pitchFamily="18" charset="0"/>
                            <a:cs typeface="Arial" pitchFamily="34" charset="0"/>
                          </a:rPr>
                          <m:t>𝑁</m:t>
                        </m:r>
                      </m:e>
                      <m:sup>
                        <m:r>
                          <a:rPr lang="en-US" sz="2200" b="0" i="1" smtClean="0">
                            <a:latin typeface="Cambria Math" panose="02040503050406030204" pitchFamily="18" charset="0"/>
                            <a:ea typeface="Cambria Math" panose="02040503050406030204" pitchFamily="18" charset="0"/>
                            <a:cs typeface="Arial" pitchFamily="34" charset="0"/>
                          </a:rPr>
                          <m:t>3/4</m:t>
                        </m:r>
                      </m:sup>
                    </m:sSup>
                    <m:r>
                      <a:rPr lang="en-US" sz="2200" b="0" i="1" smtClean="0">
                        <a:latin typeface="Cambria Math" panose="02040503050406030204" pitchFamily="18" charset="0"/>
                        <a:ea typeface="Cambria Math" panose="02040503050406030204" pitchFamily="18" charset="0"/>
                        <a:cs typeface="Arial" pitchFamily="34" charset="0"/>
                      </a:rPr>
                      <m:t>)</m:t>
                    </m:r>
                  </m:oMath>
                </a14:m>
                <a:r>
                  <a:rPr lang="en-US" sz="2200" dirty="0">
                    <a:latin typeface="Arial" pitchFamily="34" charset="0"/>
                    <a:cs typeface="Arial" pitchFamily="34" charset="0"/>
                  </a:rPr>
                  <a:t> oracle queries and its classical counterpart for </a:t>
                </a:r>
                <a14:m>
                  <m:oMath xmlns:m="http://schemas.openxmlformats.org/officeDocument/2006/math">
                    <m:r>
                      <a:rPr lang="en-US" sz="2200" i="1">
                        <a:latin typeface="Cambria Math" panose="02040503050406030204" pitchFamily="18" charset="0"/>
                        <a:ea typeface="Cambria Math" panose="02040503050406030204" pitchFamily="18" charset="0"/>
                        <a:cs typeface="Arial" pitchFamily="34" charset="0"/>
                      </a:rPr>
                      <m:t>~</m:t>
                    </m:r>
                    <m:r>
                      <a:rPr lang="en-US" sz="2200" b="0" i="1" smtClean="0">
                        <a:latin typeface="Cambria Math" panose="02040503050406030204" pitchFamily="18" charset="0"/>
                        <a:ea typeface="Cambria Math" panose="02040503050406030204" pitchFamily="18" charset="0"/>
                        <a:cs typeface="Arial" pitchFamily="34" charset="0"/>
                      </a:rPr>
                      <m:t>𝑂</m:t>
                    </m:r>
                    <m:r>
                      <a:rPr lang="en-US" sz="2200" b="0" i="1" smtClean="0">
                        <a:latin typeface="Cambria Math" panose="02040503050406030204" pitchFamily="18" charset="0"/>
                        <a:ea typeface="Cambria Math" panose="02040503050406030204" pitchFamily="18" charset="0"/>
                        <a:cs typeface="Arial" pitchFamily="34" charset="0"/>
                      </a:rPr>
                      <m:t>(</m:t>
                    </m:r>
                    <m:r>
                      <a:rPr lang="en-US" sz="2200" i="1">
                        <a:latin typeface="Cambria Math" panose="02040503050406030204" pitchFamily="18" charset="0"/>
                        <a:ea typeface="Cambria Math" panose="02040503050406030204" pitchFamily="18" charset="0"/>
                        <a:cs typeface="Arial" pitchFamily="34" charset="0"/>
                      </a:rPr>
                      <m:t>𝑁</m:t>
                    </m:r>
                    <m:r>
                      <a:rPr lang="en-US" sz="2200" b="0" i="1" smtClean="0">
                        <a:latin typeface="Cambria Math" panose="02040503050406030204" pitchFamily="18" charset="0"/>
                        <a:ea typeface="Cambria Math" panose="02040503050406030204" pitchFamily="18" charset="0"/>
                        <a:cs typeface="Arial" pitchFamily="34" charset="0"/>
                      </a:rPr>
                      <m:t>)</m:t>
                    </m:r>
                  </m:oMath>
                </a14:m>
                <a:r>
                  <a:rPr lang="en-US" sz="2200" dirty="0">
                    <a:latin typeface="Arial" pitchFamily="34" charset="0"/>
                    <a:cs typeface="Arial" pitchFamily="34" charset="0"/>
                  </a:rPr>
                  <a:t>.</a:t>
                </a:r>
              </a:p>
              <a:p>
                <a:r>
                  <a:rPr lang="en-US" sz="2200" dirty="0">
                    <a:latin typeface="Arial" pitchFamily="34" charset="0"/>
                    <a:cs typeface="Arial" pitchFamily="34" charset="0"/>
                  </a:rPr>
                  <a:t>	There are many other quantum algorithms based on quantum walks, examples of such algorithms are:</a:t>
                </a:r>
              </a:p>
              <a:p>
                <a:pPr marL="457200" indent="-457200">
                  <a:buFont typeface="Webdings" panose="05030102010509060703" pitchFamily="18" charset="2"/>
                  <a:buChar char=""/>
                </a:pPr>
                <a:r>
                  <a:rPr lang="en-US" sz="2200" dirty="0">
                    <a:latin typeface="Arial" pitchFamily="34" charset="0"/>
                    <a:cs typeface="Arial" pitchFamily="34" charset="0"/>
                  </a:rPr>
                  <a:t>Quantum algorithms for finding subgraphs in graph. Examples are quantum algorithms for finding a triangle and star subgraphs in graph </a:t>
                </a:r>
              </a:p>
              <a:p>
                <a:pPr marL="457200" indent="-457200">
                  <a:buFont typeface="Webdings" panose="05030102010509060703" pitchFamily="18" charset="2"/>
                  <a:buChar char=""/>
                </a:pPr>
                <a:r>
                  <a:rPr lang="en-US" sz="2200" dirty="0">
                    <a:solidFill>
                      <a:schemeClr val="tx2">
                        <a:lumMod val="60000"/>
                        <a:lumOff val="40000"/>
                      </a:schemeClr>
                    </a:solidFill>
                    <a:latin typeface="Arial" pitchFamily="34" charset="0"/>
                    <a:cs typeface="Arial" pitchFamily="34" charset="0"/>
                  </a:rPr>
                  <a:t>Quantum algorithm for graph isomorphism (check if two graphs are isomorphic)</a:t>
                </a:r>
              </a:p>
              <a:p>
                <a:pPr marL="457200" indent="-457200">
                  <a:buFont typeface="Webdings" panose="05030102010509060703" pitchFamily="18" charset="2"/>
                  <a:buChar char=""/>
                </a:pPr>
                <a:r>
                  <a:rPr lang="en-GB" sz="2200" dirty="0">
                    <a:solidFill>
                      <a:schemeClr val="tx2">
                        <a:lumMod val="60000"/>
                        <a:lumOff val="40000"/>
                      </a:schemeClr>
                    </a:solidFill>
                    <a:latin typeface="Arial" pitchFamily="34" charset="0"/>
                    <a:cs typeface="Arial" pitchFamily="34" charset="0"/>
                  </a:rPr>
                  <a:t>Quantum Simulated Annealing</a:t>
                </a:r>
                <a:r>
                  <a:rPr lang="en-US" sz="2200" dirty="0">
                    <a:solidFill>
                      <a:schemeClr val="tx2">
                        <a:lumMod val="60000"/>
                        <a:lumOff val="40000"/>
                      </a:schemeClr>
                    </a:solidFill>
                    <a:latin typeface="Arial" pitchFamily="34" charset="0"/>
                    <a:cs typeface="Arial" pitchFamily="34" charset="0"/>
                  </a:rPr>
                  <a:t> (it solves combinatorial problems)</a:t>
                </a:r>
              </a:p>
            </p:txBody>
          </p:sp>
        </mc:Choice>
        <mc:Fallback xmlns="">
          <p:sp>
            <p:nvSpPr>
              <p:cNvPr id="6" name="Rectangle 4">
                <a:extLst>
                  <a:ext uri="{FF2B5EF4-FFF2-40B4-BE49-F238E27FC236}">
                    <a16:creationId xmlns:a16="http://schemas.microsoft.com/office/drawing/2014/main" id="{9559DF80-21DF-4C2D-0744-E384C160877E}"/>
                  </a:ext>
                </a:extLst>
              </p:cNvPr>
              <p:cNvSpPr>
                <a:spLocks noRot="1" noChangeAspect="1" noMove="1" noResize="1" noEditPoints="1" noAdjustHandles="1" noChangeArrowheads="1" noChangeShapeType="1" noTextEdit="1"/>
              </p:cNvSpPr>
              <p:nvPr/>
            </p:nvSpPr>
            <p:spPr>
              <a:xfrm>
                <a:off x="1115616" y="267791"/>
                <a:ext cx="7473907" cy="6213093"/>
              </a:xfrm>
              <a:prstGeom prst="rect">
                <a:avLst/>
              </a:prstGeom>
              <a:blipFill>
                <a:blip r:embed="rId2"/>
                <a:stretch>
                  <a:fillRect l="-1060" t="-589" r="-1387" b="-1079"/>
                </a:stretch>
              </a:blipFill>
            </p:spPr>
            <p:txBody>
              <a:bodyPr/>
              <a:lstStyle/>
              <a:p>
                <a:r>
                  <a:rPr lang="en-GB">
                    <a:noFill/>
                  </a:rPr>
                  <a:t> </a:t>
                </a:r>
              </a:p>
            </p:txBody>
          </p:sp>
        </mc:Fallback>
      </mc:AlternateContent>
      <p:sp>
        <p:nvSpPr>
          <p:cNvPr id="11" name="Slide Number Placeholder 5">
            <a:extLst>
              <a:ext uri="{FF2B5EF4-FFF2-40B4-BE49-F238E27FC236}">
                <a16:creationId xmlns:a16="http://schemas.microsoft.com/office/drawing/2014/main" id="{C058F520-86F9-3F8F-E358-8B363986E883}"/>
              </a:ext>
            </a:extLst>
          </p:cNvPr>
          <p:cNvSpPr>
            <a:spLocks noGrp="1"/>
          </p:cNvSpPr>
          <p:nvPr>
            <p:ph type="sldNum" sz="quarter" idx="12"/>
          </p:nvPr>
        </p:nvSpPr>
        <p:spPr>
          <a:xfrm>
            <a:off x="7812360" y="6380161"/>
            <a:ext cx="578317" cy="365125"/>
          </a:xfrm>
        </p:spPr>
        <p:txBody>
          <a:bodyPr/>
          <a:lstStyle/>
          <a:p>
            <a:fld id="{666D7441-A661-464A-8616-59533B53E3BB}" type="slidenum">
              <a:rPr lang="bg-BG" sz="2000" smtClean="0"/>
              <a:pPr/>
              <a:t>20</a:t>
            </a:fld>
            <a:endParaRPr lang="bg-BG" sz="2000" dirty="0"/>
          </a:p>
        </p:txBody>
      </p:sp>
      <p:sp>
        <p:nvSpPr>
          <p:cNvPr id="12" name="Date Placeholder 12">
            <a:extLst>
              <a:ext uri="{FF2B5EF4-FFF2-40B4-BE49-F238E27FC236}">
                <a16:creationId xmlns:a16="http://schemas.microsoft.com/office/drawing/2014/main" id="{D23BAFC9-298A-DEFB-6A41-AF56644288A3}"/>
              </a:ext>
            </a:extLst>
          </p:cNvPr>
          <p:cNvSpPr txBox="1">
            <a:spLocks/>
          </p:cNvSpPr>
          <p:nvPr/>
        </p:nvSpPr>
        <p:spPr>
          <a:xfrm>
            <a:off x="971600" y="6345831"/>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3" name="Текстово поле 12">
            <a:extLst>
              <a:ext uri="{FF2B5EF4-FFF2-40B4-BE49-F238E27FC236}">
                <a16:creationId xmlns:a16="http://schemas.microsoft.com/office/drawing/2014/main" id="{D0A93225-6864-6CD2-63AF-B3369C84A3C8}"/>
              </a:ext>
            </a:extLst>
          </p:cNvPr>
          <p:cNvSpPr txBox="1"/>
          <p:nvPr/>
        </p:nvSpPr>
        <p:spPr>
          <a:xfrm>
            <a:off x="2913980" y="641520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Tree>
    <p:extLst>
      <p:ext uri="{BB962C8B-B14F-4D97-AF65-F5344CB8AC3E}">
        <p14:creationId xmlns:p14="http://schemas.microsoft.com/office/powerpoint/2010/main" val="91518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5999" y="532424"/>
            <a:ext cx="8099995" cy="4708963"/>
          </a:xfrm>
          <a:prstGeom prst="rect">
            <a:avLst/>
          </a:prstGeom>
        </p:spPr>
        <p:txBody>
          <a:bodyPr wrap="square" lIns="91422" tIns="45711" rIns="91422" bIns="45711">
            <a:spAutoFit/>
          </a:bodyPr>
          <a:lstStyle/>
          <a:p>
            <a:r>
              <a:rPr lang="en-US" sz="2000" dirty="0">
                <a:latin typeface="Arial" pitchFamily="34" charset="0"/>
                <a:cs typeface="Arial" pitchFamily="34" charset="0"/>
              </a:rPr>
              <a:t>	</a:t>
            </a:r>
            <a:r>
              <a:rPr lang="en-GB" sz="2000" dirty="0">
                <a:latin typeface="Arial" pitchFamily="34" charset="0"/>
                <a:cs typeface="Arial" pitchFamily="34" charset="0"/>
              </a:rPr>
              <a:t>Fermionic and bosonic quantum field theories can be derived by using quantum random walk and quantum cellular automata.</a:t>
            </a:r>
            <a:endParaRPr lang="en-US" sz="2000" dirty="0">
              <a:latin typeface="Arial" pitchFamily="34" charset="0"/>
              <a:cs typeface="Arial" pitchFamily="34" charset="0"/>
            </a:endParaRPr>
          </a:p>
          <a:p>
            <a:r>
              <a:rPr lang="en-US" sz="2000" dirty="0">
                <a:latin typeface="Arial" pitchFamily="34" charset="0"/>
                <a:cs typeface="Arial" pitchFamily="34" charset="0"/>
              </a:rPr>
              <a:t>	Bose-Einstein model of dark matter with three particle repulsive interaction. According to this model</a:t>
            </a:r>
            <a:r>
              <a:rPr lang="en-GB" sz="2000" dirty="0">
                <a:latin typeface="Arial" pitchFamily="34" charset="0"/>
                <a:cs typeface="Arial" pitchFamily="34" charset="0"/>
              </a:rPr>
              <a:t> few-particle correlations imply a first-order phase transition. </a:t>
            </a:r>
            <a:r>
              <a:rPr lang="en-US" sz="2000" dirty="0">
                <a:latin typeface="Arial" pitchFamily="34" charset="0"/>
                <a:cs typeface="Arial" pitchFamily="34" charset="0"/>
              </a:rPr>
              <a:t>This will lead to dark matter with properties of ideal gas with temperature determined by the quantum fluctuations. Oscillations between bound and unbound states of three particles are studied by classical and quantum walks.</a:t>
            </a:r>
          </a:p>
          <a:p>
            <a:r>
              <a:rPr lang="en-US" sz="2000" dirty="0">
                <a:latin typeface="Arial" pitchFamily="34" charset="0"/>
                <a:cs typeface="Arial" pitchFamily="34" charset="0"/>
              </a:rPr>
              <a:t>	QW is used to simulate Lattice Boltzmann methods model in computational fluid dynamics. </a:t>
            </a:r>
          </a:p>
          <a:p>
            <a:r>
              <a:rPr lang="en-US" sz="2000" dirty="0">
                <a:latin typeface="Arial" pitchFamily="34" charset="0"/>
                <a:cs typeface="Arial" pitchFamily="34" charset="0"/>
              </a:rPr>
              <a:t>	Design of new lasers and materials in </a:t>
            </a:r>
            <a:r>
              <a:rPr lang="en-GB" sz="2000" dirty="0">
                <a:latin typeface="Arial" pitchFamily="34" charset="0"/>
                <a:cs typeface="Arial" pitchFamily="34" charset="0"/>
              </a:rPr>
              <a:t>condensed matter physics </a:t>
            </a:r>
            <a:r>
              <a:rPr lang="en-US" sz="2000" dirty="0">
                <a:latin typeface="Arial" pitchFamily="34" charset="0"/>
                <a:cs typeface="Arial" pitchFamily="34" charset="0"/>
              </a:rPr>
              <a:t>by </a:t>
            </a:r>
            <a:r>
              <a:rPr lang="en-US" sz="2000" dirty="0" err="1">
                <a:latin typeface="Arial" pitchFamily="34" charset="0"/>
                <a:cs typeface="Arial" pitchFamily="34" charset="0"/>
              </a:rPr>
              <a:t>Floquet</a:t>
            </a:r>
            <a:r>
              <a:rPr lang="en-US" sz="2000" dirty="0">
                <a:latin typeface="Arial" pitchFamily="34" charset="0"/>
                <a:cs typeface="Arial" pitchFamily="34" charset="0"/>
              </a:rPr>
              <a:t> Engineering with quantum walks. </a:t>
            </a:r>
          </a:p>
          <a:p>
            <a:r>
              <a:rPr lang="en-US" sz="2000" dirty="0">
                <a:latin typeface="Arial" pitchFamily="34" charset="0"/>
                <a:cs typeface="Arial" pitchFamily="34" charset="0"/>
              </a:rPr>
              <a:t>	QW can be used to entangle particles (like photons). </a:t>
            </a:r>
          </a:p>
          <a:p>
            <a:r>
              <a:rPr lang="en-US" sz="2000" dirty="0">
                <a:solidFill>
                  <a:schemeClr val="tx2">
                    <a:lumMod val="60000"/>
                    <a:lumOff val="40000"/>
                  </a:schemeClr>
                </a:solidFill>
                <a:latin typeface="Arial" pitchFamily="34" charset="0"/>
                <a:cs typeface="Arial" pitchFamily="34" charset="0"/>
              </a:rPr>
              <a:t>	Also, continuous walks are used for finding the ground state of spin glasses. </a:t>
            </a:r>
          </a:p>
        </p:txBody>
      </p:sp>
      <p:sp>
        <p:nvSpPr>
          <p:cNvPr id="50" name="Title 1">
            <a:extLst>
              <a:ext uri="{FF2B5EF4-FFF2-40B4-BE49-F238E27FC236}">
                <a16:creationId xmlns:a16="http://schemas.microsoft.com/office/drawing/2014/main" id="{E7ECFB7B-1133-4484-A926-8DE06F52B05D}"/>
              </a:ext>
            </a:extLst>
          </p:cNvPr>
          <p:cNvSpPr txBox="1">
            <a:spLocks/>
          </p:cNvSpPr>
          <p:nvPr/>
        </p:nvSpPr>
        <p:spPr>
          <a:xfrm>
            <a:off x="0" y="-41835"/>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accent2">
                    <a:lumMod val="50000"/>
                  </a:schemeClr>
                </a:solidFill>
                <a:latin typeface="Times New Roman Cyr" pitchFamily="18" charset="0"/>
                <a:cs typeface="Times New Roman Cyr" pitchFamily="18" charset="0"/>
              </a:rPr>
              <a:t>Quantum simulations in Physics</a:t>
            </a:r>
            <a:endParaRPr lang="bg-BG" sz="3400" b="1" dirty="0">
              <a:solidFill>
                <a:schemeClr val="accent2">
                  <a:lumMod val="50000"/>
                </a:schemeClr>
              </a:solidFill>
              <a:latin typeface="Times New Roman Cyr" pitchFamily="18" charset="0"/>
              <a:cs typeface="Times New Roman Cyr" pitchFamily="18" charset="0"/>
            </a:endParaRPr>
          </a:p>
        </p:txBody>
      </p:sp>
      <p:sp>
        <p:nvSpPr>
          <p:cNvPr id="6" name="Slide Number Placeholder 5">
            <a:extLst>
              <a:ext uri="{FF2B5EF4-FFF2-40B4-BE49-F238E27FC236}">
                <a16:creationId xmlns:a16="http://schemas.microsoft.com/office/drawing/2014/main" id="{273AA794-D32C-9AFE-E5CC-519FC9F4F7BF}"/>
              </a:ext>
            </a:extLst>
          </p:cNvPr>
          <p:cNvSpPr>
            <a:spLocks noGrp="1"/>
          </p:cNvSpPr>
          <p:nvPr>
            <p:ph type="sldNum" sz="quarter" idx="12"/>
          </p:nvPr>
        </p:nvSpPr>
        <p:spPr>
          <a:xfrm>
            <a:off x="7812360" y="6380161"/>
            <a:ext cx="578317" cy="365125"/>
          </a:xfrm>
        </p:spPr>
        <p:txBody>
          <a:bodyPr/>
          <a:lstStyle/>
          <a:p>
            <a:fld id="{666D7441-A661-464A-8616-59533B53E3BB}" type="slidenum">
              <a:rPr lang="bg-BG" sz="2000" smtClean="0"/>
              <a:pPr/>
              <a:t>21</a:t>
            </a:fld>
            <a:endParaRPr lang="bg-BG" sz="2000" dirty="0"/>
          </a:p>
        </p:txBody>
      </p:sp>
      <p:sp>
        <p:nvSpPr>
          <p:cNvPr id="7" name="Date Placeholder 12">
            <a:extLst>
              <a:ext uri="{FF2B5EF4-FFF2-40B4-BE49-F238E27FC236}">
                <a16:creationId xmlns:a16="http://schemas.microsoft.com/office/drawing/2014/main" id="{5DB569D8-C8EE-81E5-4EBE-3DD8E2D50841}"/>
              </a:ext>
            </a:extLst>
          </p:cNvPr>
          <p:cNvSpPr txBox="1">
            <a:spLocks/>
          </p:cNvSpPr>
          <p:nvPr/>
        </p:nvSpPr>
        <p:spPr>
          <a:xfrm>
            <a:off x="971600" y="6345831"/>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0" name="Текстово поле 9">
            <a:extLst>
              <a:ext uri="{FF2B5EF4-FFF2-40B4-BE49-F238E27FC236}">
                <a16:creationId xmlns:a16="http://schemas.microsoft.com/office/drawing/2014/main" id="{744B6B5D-D701-F3DC-18A5-EBC45E2038F9}"/>
              </a:ext>
            </a:extLst>
          </p:cNvPr>
          <p:cNvSpPr txBox="1"/>
          <p:nvPr/>
        </p:nvSpPr>
        <p:spPr>
          <a:xfrm>
            <a:off x="2913980" y="641520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Tree>
    <p:extLst>
      <p:ext uri="{BB962C8B-B14F-4D97-AF65-F5344CB8AC3E}">
        <p14:creationId xmlns:p14="http://schemas.microsoft.com/office/powerpoint/2010/main" val="1326867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2053" y="529294"/>
            <a:ext cx="8076411" cy="6278624"/>
          </a:xfrm>
          <a:prstGeom prst="rect">
            <a:avLst/>
          </a:prstGeom>
        </p:spPr>
        <p:txBody>
          <a:bodyPr wrap="square" lIns="91422" tIns="45711" rIns="91422" bIns="45711">
            <a:spAutoFit/>
          </a:bodyPr>
          <a:lstStyle/>
          <a:p>
            <a:r>
              <a:rPr lang="en-US" sz="2200" dirty="0">
                <a:latin typeface="Arial" pitchFamily="34" charset="0"/>
                <a:cs typeface="Arial" pitchFamily="34" charset="0"/>
              </a:rPr>
              <a:t>		</a:t>
            </a:r>
            <a:r>
              <a:rPr lang="en-US" sz="2000" dirty="0">
                <a:latin typeface="Arial" pitchFamily="34" charset="0"/>
                <a:cs typeface="Arial" pitchFamily="34" charset="0"/>
              </a:rPr>
              <a:t>Quantum walks are used for simulations of Non-Commutative Geometry.</a:t>
            </a:r>
          </a:p>
          <a:p>
            <a:r>
              <a:rPr lang="en-US" sz="2000" dirty="0">
                <a:latin typeface="Arial" pitchFamily="34" charset="0"/>
                <a:cs typeface="Arial" pitchFamily="34" charset="0"/>
              </a:rPr>
              <a:t>	There is quantum Heuristic algorithm checking if the value satisfies k-sat equation. It is based on continuous time quantum walk on Hypercube. An additional potential barrier is added in the graph that increases tunneling and scattering trough the cube. Algorithm uses not only operator based quantum computations but also uses multiple measurements during the implementation of the algorithm. Probability to success is 2/3 and number of iterations is equal to the number of the Boolean variables. </a:t>
            </a:r>
          </a:p>
          <a:p>
            <a:r>
              <a:rPr lang="en-US" sz="2000" dirty="0">
                <a:latin typeface="Arial" pitchFamily="34" charset="0"/>
                <a:cs typeface="Arial" pitchFamily="34" charset="0"/>
              </a:rPr>
              <a:t>	2-sat satisfiability problems can also be checked with directional quantum random walks.</a:t>
            </a:r>
          </a:p>
          <a:p>
            <a:r>
              <a:rPr lang="en-US" sz="2000" dirty="0">
                <a:solidFill>
                  <a:schemeClr val="tx2">
                    <a:lumMod val="60000"/>
                    <a:lumOff val="40000"/>
                  </a:schemeClr>
                </a:solidFill>
                <a:latin typeface="Arial" pitchFamily="34" charset="0"/>
                <a:cs typeface="Arial" pitchFamily="34" charset="0"/>
              </a:rPr>
              <a:t>	Optimization problems can be solved efficiently by using quantum walk. Example for such problems are: </a:t>
            </a:r>
          </a:p>
          <a:p>
            <a:r>
              <a:rPr lang="en-US" sz="2000" dirty="0">
                <a:solidFill>
                  <a:schemeClr val="tx2">
                    <a:lumMod val="60000"/>
                    <a:lumOff val="40000"/>
                  </a:schemeClr>
                </a:solidFill>
                <a:latin typeface="Arial" pitchFamily="34" charset="0"/>
                <a:cs typeface="Arial" pitchFamily="34" charset="0"/>
              </a:rPr>
              <a:t>Traveling Salesman – to visit all points of graph just once with minimal possible total path.</a:t>
            </a:r>
          </a:p>
          <a:p>
            <a:r>
              <a:rPr lang="en-US" sz="2000" dirty="0">
                <a:solidFill>
                  <a:schemeClr val="tx2">
                    <a:lumMod val="60000"/>
                    <a:lumOff val="40000"/>
                  </a:schemeClr>
                </a:solidFill>
                <a:latin typeface="Arial" pitchFamily="34" charset="0"/>
                <a:cs typeface="Arial" pitchFamily="34" charset="0"/>
              </a:rPr>
              <a:t>Vehicle routing problem (generalized case of Traveling salesman) – Finds optimal set of routes for M </a:t>
            </a:r>
            <a:r>
              <a:rPr lang="en-GB" sz="2000" dirty="0">
                <a:solidFill>
                  <a:schemeClr val="tx2">
                    <a:lumMod val="60000"/>
                    <a:lumOff val="40000"/>
                  </a:schemeClr>
                </a:solidFill>
              </a:rPr>
              <a:t>vehicles</a:t>
            </a:r>
            <a:r>
              <a:rPr lang="en-US" sz="2000" dirty="0">
                <a:solidFill>
                  <a:schemeClr val="tx2">
                    <a:lumMod val="60000"/>
                    <a:lumOff val="40000"/>
                  </a:schemeClr>
                </a:solidFill>
                <a:latin typeface="Arial" pitchFamily="34" charset="0"/>
                <a:cs typeface="Arial" pitchFamily="34" charset="0"/>
              </a:rPr>
              <a:t> to traverse in order to deliver to L customers.	</a:t>
            </a:r>
          </a:p>
          <a:p>
            <a:endParaRPr lang="en-US" sz="2000" dirty="0">
              <a:solidFill>
                <a:schemeClr val="tx2">
                  <a:lumMod val="60000"/>
                  <a:lumOff val="40000"/>
                </a:schemeClr>
              </a:solidFill>
              <a:latin typeface="Arial" pitchFamily="34" charset="0"/>
              <a:cs typeface="Arial" pitchFamily="34" charset="0"/>
            </a:endParaRPr>
          </a:p>
        </p:txBody>
      </p:sp>
      <p:sp>
        <p:nvSpPr>
          <p:cNvPr id="50" name="Title 1">
            <a:extLst>
              <a:ext uri="{FF2B5EF4-FFF2-40B4-BE49-F238E27FC236}">
                <a16:creationId xmlns:a16="http://schemas.microsoft.com/office/drawing/2014/main" id="{E7ECFB7B-1133-4484-A926-8DE06F52B05D}"/>
              </a:ext>
            </a:extLst>
          </p:cNvPr>
          <p:cNvSpPr txBox="1">
            <a:spLocks/>
          </p:cNvSpPr>
          <p:nvPr/>
        </p:nvSpPr>
        <p:spPr>
          <a:xfrm>
            <a:off x="1187624" y="73468"/>
            <a:ext cx="7105765" cy="561578"/>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accent2">
                    <a:lumMod val="50000"/>
                  </a:schemeClr>
                </a:solidFill>
                <a:latin typeface="Times New Roman Cyr" pitchFamily="18" charset="0"/>
                <a:cs typeface="Times New Roman Cyr" pitchFamily="18" charset="0"/>
              </a:rPr>
              <a:t>QS in Mathematics</a:t>
            </a:r>
            <a:endParaRPr lang="bg-BG" sz="3400" b="1" dirty="0">
              <a:solidFill>
                <a:schemeClr val="accent2">
                  <a:lumMod val="50000"/>
                </a:schemeClr>
              </a:solidFill>
              <a:latin typeface="Times New Roman Cyr" pitchFamily="18" charset="0"/>
              <a:cs typeface="Times New Roman Cyr" pitchFamily="18" charset="0"/>
            </a:endParaRPr>
          </a:p>
        </p:txBody>
      </p:sp>
      <p:sp>
        <p:nvSpPr>
          <p:cNvPr id="6" name="Slide Number Placeholder 5">
            <a:extLst>
              <a:ext uri="{FF2B5EF4-FFF2-40B4-BE49-F238E27FC236}">
                <a16:creationId xmlns:a16="http://schemas.microsoft.com/office/drawing/2014/main" id="{273AA794-D32C-9AFE-E5CC-519FC9F4F7BF}"/>
              </a:ext>
            </a:extLst>
          </p:cNvPr>
          <p:cNvSpPr>
            <a:spLocks noGrp="1"/>
          </p:cNvSpPr>
          <p:nvPr>
            <p:ph type="sldNum" sz="quarter" idx="12"/>
          </p:nvPr>
        </p:nvSpPr>
        <p:spPr>
          <a:xfrm>
            <a:off x="7812360" y="6380161"/>
            <a:ext cx="578317" cy="365125"/>
          </a:xfrm>
        </p:spPr>
        <p:txBody>
          <a:bodyPr/>
          <a:lstStyle/>
          <a:p>
            <a:fld id="{666D7441-A661-464A-8616-59533B53E3BB}" type="slidenum">
              <a:rPr lang="bg-BG" sz="2000" smtClean="0"/>
              <a:pPr/>
              <a:t>22</a:t>
            </a:fld>
            <a:endParaRPr lang="bg-BG" sz="2000" dirty="0"/>
          </a:p>
        </p:txBody>
      </p:sp>
      <p:sp>
        <p:nvSpPr>
          <p:cNvPr id="7" name="Date Placeholder 12">
            <a:extLst>
              <a:ext uri="{FF2B5EF4-FFF2-40B4-BE49-F238E27FC236}">
                <a16:creationId xmlns:a16="http://schemas.microsoft.com/office/drawing/2014/main" id="{5DB569D8-C8EE-81E5-4EBE-3DD8E2D50841}"/>
              </a:ext>
            </a:extLst>
          </p:cNvPr>
          <p:cNvSpPr txBox="1">
            <a:spLocks/>
          </p:cNvSpPr>
          <p:nvPr/>
        </p:nvSpPr>
        <p:spPr>
          <a:xfrm>
            <a:off x="971600" y="6345831"/>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0" name="Текстово поле 9">
            <a:extLst>
              <a:ext uri="{FF2B5EF4-FFF2-40B4-BE49-F238E27FC236}">
                <a16:creationId xmlns:a16="http://schemas.microsoft.com/office/drawing/2014/main" id="{744B6B5D-D701-F3DC-18A5-EBC45E2038F9}"/>
              </a:ext>
            </a:extLst>
          </p:cNvPr>
          <p:cNvSpPr txBox="1"/>
          <p:nvPr/>
        </p:nvSpPr>
        <p:spPr>
          <a:xfrm>
            <a:off x="2913980" y="641520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Tree>
    <p:extLst>
      <p:ext uri="{BB962C8B-B14F-4D97-AF65-F5344CB8AC3E}">
        <p14:creationId xmlns:p14="http://schemas.microsoft.com/office/powerpoint/2010/main" val="2590112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2050" y="499059"/>
            <a:ext cx="8004405" cy="5909292"/>
          </a:xfrm>
          <a:prstGeom prst="rect">
            <a:avLst/>
          </a:prstGeom>
        </p:spPr>
        <p:txBody>
          <a:bodyPr wrap="square" lIns="91422" tIns="45711" rIns="91422" bIns="45711">
            <a:spAutoFit/>
          </a:bodyPr>
          <a:lstStyle/>
          <a:p>
            <a:r>
              <a:rPr lang="en-US" sz="2100" dirty="0">
                <a:latin typeface="Arial" pitchFamily="34" charset="0"/>
                <a:cs typeface="Arial" pitchFamily="34" charset="0"/>
              </a:rPr>
              <a:t>	</a:t>
            </a:r>
            <a:r>
              <a:rPr lang="en-GB" sz="2100" dirty="0">
                <a:latin typeface="Arial" pitchFamily="34" charset="0"/>
                <a:cs typeface="Arial" pitchFamily="34" charset="0"/>
              </a:rPr>
              <a:t>	A taxon is group of one or more populations of organisms  that a grouped based on shared characteristic. </a:t>
            </a:r>
            <a:r>
              <a:rPr lang="en-US" sz="2100" dirty="0">
                <a:latin typeface="Arial" pitchFamily="34" charset="0"/>
                <a:cs typeface="Arial" pitchFamily="34" charset="0"/>
              </a:rPr>
              <a:t>T</a:t>
            </a:r>
            <a:r>
              <a:rPr lang="en-GB" sz="2100" dirty="0">
                <a:latin typeface="Arial" pitchFamily="34" charset="0"/>
                <a:cs typeface="Arial" pitchFamily="34" charset="0"/>
              </a:rPr>
              <a:t>axon</a:t>
            </a:r>
            <a:r>
              <a:rPr lang="en-US" sz="2100" dirty="0">
                <a:latin typeface="Arial" pitchFamily="34" charset="0"/>
                <a:cs typeface="Arial" pitchFamily="34" charset="0"/>
              </a:rPr>
              <a:t>s</a:t>
            </a:r>
            <a:r>
              <a:rPr lang="en-GB" sz="2100" dirty="0">
                <a:latin typeface="Arial" pitchFamily="34" charset="0"/>
                <a:cs typeface="Arial" pitchFamily="34" charset="0"/>
              </a:rPr>
              <a:t> have taxonomy rank – lower rank taxa are ordered into higher order one. Example of such taxa are class, order, family, genus, and species. A probability tensor that give which </a:t>
            </a:r>
            <a:r>
              <a:rPr lang="en-US" sz="2100" dirty="0">
                <a:latin typeface="Arial" pitchFamily="34" charset="0"/>
                <a:cs typeface="Arial" pitchFamily="34" charset="0"/>
              </a:rPr>
              <a:t>multi-taxa can evolve from one taxon are made by using multi-walker quantum walk with entangled coins applied on tree graphs. Interferences between walkers during the walk gives the probability a such multi-taxon to exist.</a:t>
            </a:r>
          </a:p>
          <a:p>
            <a:r>
              <a:rPr lang="en-US" sz="2100" dirty="0">
                <a:latin typeface="Arial" pitchFamily="34" charset="0"/>
                <a:cs typeface="Arial" pitchFamily="34" charset="0"/>
              </a:rPr>
              <a:t>	Proteins binds to a specific targets (a given sequence of DNA nucleotides). A quantum walks with coin position entanglement is used for simulation of the electron in pi orbital. A binding process that forms can form a pi-pi connection (the two orbitals overlaps side by side by valence bound theory) with a dimer in the sequence. Such model gives better results than diffusion models that have a errors in order of magnitude.</a:t>
            </a:r>
          </a:p>
          <a:p>
            <a:r>
              <a:rPr lang="en-US" sz="2100" dirty="0">
                <a:latin typeface="Arial" pitchFamily="34" charset="0"/>
                <a:cs typeface="Arial" pitchFamily="34" charset="0"/>
              </a:rPr>
              <a:t>	</a:t>
            </a:r>
            <a:r>
              <a:rPr lang="en-US" sz="2100" dirty="0">
                <a:solidFill>
                  <a:schemeClr val="tx2">
                    <a:lumMod val="60000"/>
                    <a:lumOff val="40000"/>
                  </a:schemeClr>
                </a:solidFill>
                <a:latin typeface="Arial" pitchFamily="34" charset="0"/>
                <a:cs typeface="Arial" pitchFamily="34" charset="0"/>
              </a:rPr>
              <a:t>Simulation of other systems exists, including protein folding and photosynthesis. </a:t>
            </a:r>
          </a:p>
        </p:txBody>
      </p:sp>
      <p:sp>
        <p:nvSpPr>
          <p:cNvPr id="50" name="Title 1">
            <a:extLst>
              <a:ext uri="{FF2B5EF4-FFF2-40B4-BE49-F238E27FC236}">
                <a16:creationId xmlns:a16="http://schemas.microsoft.com/office/drawing/2014/main" id="{E7ECFB7B-1133-4484-A926-8DE06F52B05D}"/>
              </a:ext>
            </a:extLst>
          </p:cNvPr>
          <p:cNvSpPr txBox="1">
            <a:spLocks/>
          </p:cNvSpPr>
          <p:nvPr/>
        </p:nvSpPr>
        <p:spPr>
          <a:xfrm>
            <a:off x="1121371" y="0"/>
            <a:ext cx="7105765" cy="561578"/>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accent2">
                    <a:lumMod val="50000"/>
                  </a:schemeClr>
                </a:solidFill>
                <a:latin typeface="Times New Roman Cyr" pitchFamily="18" charset="0"/>
                <a:cs typeface="Times New Roman Cyr" pitchFamily="18" charset="0"/>
              </a:rPr>
              <a:t>QS in Biology and Molecular Biology</a:t>
            </a:r>
            <a:endParaRPr lang="bg-BG" sz="3400" b="1" dirty="0">
              <a:solidFill>
                <a:schemeClr val="accent2">
                  <a:lumMod val="50000"/>
                </a:schemeClr>
              </a:solidFill>
              <a:latin typeface="Times New Roman Cyr" pitchFamily="18" charset="0"/>
              <a:cs typeface="Times New Roman Cyr" pitchFamily="18" charset="0"/>
            </a:endParaRPr>
          </a:p>
        </p:txBody>
      </p:sp>
      <p:sp>
        <p:nvSpPr>
          <p:cNvPr id="6" name="Slide Number Placeholder 5">
            <a:extLst>
              <a:ext uri="{FF2B5EF4-FFF2-40B4-BE49-F238E27FC236}">
                <a16:creationId xmlns:a16="http://schemas.microsoft.com/office/drawing/2014/main" id="{273AA794-D32C-9AFE-E5CC-519FC9F4F7BF}"/>
              </a:ext>
            </a:extLst>
          </p:cNvPr>
          <p:cNvSpPr>
            <a:spLocks noGrp="1"/>
          </p:cNvSpPr>
          <p:nvPr>
            <p:ph type="sldNum" sz="quarter" idx="12"/>
          </p:nvPr>
        </p:nvSpPr>
        <p:spPr>
          <a:xfrm>
            <a:off x="7812360" y="6380161"/>
            <a:ext cx="578317" cy="365125"/>
          </a:xfrm>
        </p:spPr>
        <p:txBody>
          <a:bodyPr/>
          <a:lstStyle/>
          <a:p>
            <a:fld id="{666D7441-A661-464A-8616-59533B53E3BB}" type="slidenum">
              <a:rPr lang="bg-BG" sz="2000" smtClean="0"/>
              <a:pPr/>
              <a:t>23</a:t>
            </a:fld>
            <a:endParaRPr lang="bg-BG" sz="2000" dirty="0"/>
          </a:p>
        </p:txBody>
      </p:sp>
      <p:sp>
        <p:nvSpPr>
          <p:cNvPr id="7" name="Date Placeholder 12">
            <a:extLst>
              <a:ext uri="{FF2B5EF4-FFF2-40B4-BE49-F238E27FC236}">
                <a16:creationId xmlns:a16="http://schemas.microsoft.com/office/drawing/2014/main" id="{5DB569D8-C8EE-81E5-4EBE-3DD8E2D50841}"/>
              </a:ext>
            </a:extLst>
          </p:cNvPr>
          <p:cNvSpPr txBox="1">
            <a:spLocks/>
          </p:cNvSpPr>
          <p:nvPr/>
        </p:nvSpPr>
        <p:spPr>
          <a:xfrm>
            <a:off x="971600" y="6345831"/>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0" name="Текстово поле 9">
            <a:extLst>
              <a:ext uri="{FF2B5EF4-FFF2-40B4-BE49-F238E27FC236}">
                <a16:creationId xmlns:a16="http://schemas.microsoft.com/office/drawing/2014/main" id="{744B6B5D-D701-F3DC-18A5-EBC45E2038F9}"/>
              </a:ext>
            </a:extLst>
          </p:cNvPr>
          <p:cNvSpPr txBox="1"/>
          <p:nvPr/>
        </p:nvSpPr>
        <p:spPr>
          <a:xfrm>
            <a:off x="2913980" y="641520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Tree>
    <p:extLst>
      <p:ext uri="{BB962C8B-B14F-4D97-AF65-F5344CB8AC3E}">
        <p14:creationId xmlns:p14="http://schemas.microsoft.com/office/powerpoint/2010/main" val="1368150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1600" y="1012963"/>
            <a:ext cx="7740352" cy="4832074"/>
          </a:xfrm>
          <a:prstGeom prst="rect">
            <a:avLst/>
          </a:prstGeom>
        </p:spPr>
        <p:txBody>
          <a:bodyPr wrap="square" lIns="91422" tIns="45711" rIns="91422" bIns="45711">
            <a:spAutoFit/>
          </a:bodyPr>
          <a:lstStyle/>
          <a:p>
            <a:r>
              <a:rPr lang="en-US" sz="2200" dirty="0">
                <a:latin typeface="Arial" pitchFamily="34" charset="0"/>
                <a:cs typeface="Arial" pitchFamily="34" charset="0"/>
              </a:rPr>
              <a:t>	The unsupervised machine learning task of node clustering can be made more efficiently by QRW.</a:t>
            </a:r>
          </a:p>
          <a:p>
            <a:r>
              <a:rPr lang="en-US" sz="2200" dirty="0">
                <a:latin typeface="Arial" pitchFamily="34" charset="0"/>
                <a:cs typeface="Arial" pitchFamily="34" charset="0"/>
              </a:rPr>
              <a:t>	Training classical Neural Network – Quantum walks can be used for faster determination of node weights of classical NN. Quantum walks also can speedup backtracking in ML algorithm.  </a:t>
            </a:r>
          </a:p>
          <a:p>
            <a:r>
              <a:rPr lang="en-US" sz="2200" dirty="0">
                <a:latin typeface="Arial" pitchFamily="34" charset="0"/>
                <a:cs typeface="Arial" pitchFamily="34" charset="0"/>
              </a:rPr>
              <a:t>	Quantum graph neural network – a quantum analogue of classical graph neural network. Machine learning is based on learning the parameters of the coins used during the walk. Different variants of such NN were studied, including:</a:t>
            </a:r>
          </a:p>
          <a:p>
            <a:pPr marL="457200" indent="-457200">
              <a:buFont typeface="Webdings" panose="05030102010509060703" pitchFamily="18" charset="2"/>
              <a:buChar char="&quot;"/>
            </a:pPr>
            <a:r>
              <a:rPr lang="en-US" sz="2200" dirty="0">
                <a:latin typeface="Arial" pitchFamily="34" charset="0"/>
                <a:cs typeface="Arial" pitchFamily="34" charset="0"/>
              </a:rPr>
              <a:t>Convolutional graph neural network</a:t>
            </a:r>
          </a:p>
          <a:p>
            <a:pPr marL="457200" indent="-457200">
              <a:buFont typeface="Webdings" panose="05030102010509060703" pitchFamily="18" charset="2"/>
              <a:buChar char="&quot;"/>
            </a:pPr>
            <a:r>
              <a:rPr lang="en-US" sz="2200" dirty="0">
                <a:latin typeface="Arial" pitchFamily="34" charset="0"/>
                <a:cs typeface="Arial" pitchFamily="34" charset="0"/>
              </a:rPr>
              <a:t>Recurrent graph Neural Network</a:t>
            </a:r>
          </a:p>
          <a:p>
            <a:r>
              <a:rPr lang="en-US" sz="2200" dirty="0">
                <a:latin typeface="Arial" pitchFamily="34" charset="0"/>
                <a:cs typeface="Arial" pitchFamily="34" charset="0"/>
              </a:rPr>
              <a:t>	</a:t>
            </a:r>
            <a:r>
              <a:rPr lang="en-US" sz="2200" dirty="0">
                <a:solidFill>
                  <a:schemeClr val="tx2">
                    <a:lumMod val="60000"/>
                    <a:lumOff val="40000"/>
                  </a:schemeClr>
                </a:solidFill>
                <a:latin typeface="Arial" pitchFamily="34" charset="0"/>
                <a:cs typeface="Arial" pitchFamily="34" charset="0"/>
              </a:rPr>
              <a:t> Recently, quantum walks are studied for application in language processing.</a:t>
            </a:r>
          </a:p>
        </p:txBody>
      </p:sp>
      <p:sp>
        <p:nvSpPr>
          <p:cNvPr id="50" name="Title 1">
            <a:extLst>
              <a:ext uri="{FF2B5EF4-FFF2-40B4-BE49-F238E27FC236}">
                <a16:creationId xmlns:a16="http://schemas.microsoft.com/office/drawing/2014/main" id="{E7ECFB7B-1133-4484-A926-8DE06F52B05D}"/>
              </a:ext>
            </a:extLst>
          </p:cNvPr>
          <p:cNvSpPr txBox="1">
            <a:spLocks/>
          </p:cNvSpPr>
          <p:nvPr/>
        </p:nvSpPr>
        <p:spPr>
          <a:xfrm>
            <a:off x="701824" y="73468"/>
            <a:ext cx="7740352"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accent2">
                    <a:lumMod val="50000"/>
                  </a:schemeClr>
                </a:solidFill>
                <a:latin typeface="Times New Roman Cyr" pitchFamily="18" charset="0"/>
                <a:cs typeface="Times New Roman Cyr" pitchFamily="18" charset="0"/>
              </a:rPr>
              <a:t>Machine Learning</a:t>
            </a:r>
            <a:endParaRPr lang="bg-BG" sz="3400" b="1" dirty="0">
              <a:solidFill>
                <a:schemeClr val="accent2">
                  <a:lumMod val="50000"/>
                </a:schemeClr>
              </a:solidFill>
              <a:latin typeface="Times New Roman Cyr" pitchFamily="18" charset="0"/>
              <a:cs typeface="Times New Roman Cyr" pitchFamily="18" charset="0"/>
            </a:endParaRPr>
          </a:p>
        </p:txBody>
      </p:sp>
      <p:sp>
        <p:nvSpPr>
          <p:cNvPr id="6" name="Slide Number Placeholder 5">
            <a:extLst>
              <a:ext uri="{FF2B5EF4-FFF2-40B4-BE49-F238E27FC236}">
                <a16:creationId xmlns:a16="http://schemas.microsoft.com/office/drawing/2014/main" id="{03B11D82-8670-184A-DB1E-874FD47ED14A}"/>
              </a:ext>
            </a:extLst>
          </p:cNvPr>
          <p:cNvSpPr>
            <a:spLocks noGrp="1"/>
          </p:cNvSpPr>
          <p:nvPr>
            <p:ph type="sldNum" sz="quarter" idx="12"/>
          </p:nvPr>
        </p:nvSpPr>
        <p:spPr>
          <a:xfrm>
            <a:off x="7812360" y="6380161"/>
            <a:ext cx="578317" cy="365125"/>
          </a:xfrm>
        </p:spPr>
        <p:txBody>
          <a:bodyPr/>
          <a:lstStyle/>
          <a:p>
            <a:fld id="{666D7441-A661-464A-8616-59533B53E3BB}" type="slidenum">
              <a:rPr lang="bg-BG" sz="2000" smtClean="0"/>
              <a:pPr/>
              <a:t>24</a:t>
            </a:fld>
            <a:endParaRPr lang="bg-BG" sz="2000" dirty="0"/>
          </a:p>
        </p:txBody>
      </p:sp>
      <p:sp>
        <p:nvSpPr>
          <p:cNvPr id="7" name="Date Placeholder 12">
            <a:extLst>
              <a:ext uri="{FF2B5EF4-FFF2-40B4-BE49-F238E27FC236}">
                <a16:creationId xmlns:a16="http://schemas.microsoft.com/office/drawing/2014/main" id="{E8C352E1-4209-79CA-137B-6A6534E2E702}"/>
              </a:ext>
            </a:extLst>
          </p:cNvPr>
          <p:cNvSpPr txBox="1">
            <a:spLocks/>
          </p:cNvSpPr>
          <p:nvPr/>
        </p:nvSpPr>
        <p:spPr>
          <a:xfrm>
            <a:off x="971600" y="6345831"/>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0" name="Текстово поле 9">
            <a:extLst>
              <a:ext uri="{FF2B5EF4-FFF2-40B4-BE49-F238E27FC236}">
                <a16:creationId xmlns:a16="http://schemas.microsoft.com/office/drawing/2014/main" id="{AF3BC6EC-C387-7C1D-9BB0-E1DF685A9EEE}"/>
              </a:ext>
            </a:extLst>
          </p:cNvPr>
          <p:cNvSpPr txBox="1"/>
          <p:nvPr/>
        </p:nvSpPr>
        <p:spPr>
          <a:xfrm>
            <a:off x="2913980" y="641520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Tree>
    <p:extLst>
      <p:ext uri="{BB962C8B-B14F-4D97-AF65-F5344CB8AC3E}">
        <p14:creationId xmlns:p14="http://schemas.microsoft.com/office/powerpoint/2010/main" val="832425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E7ECFB7B-1133-4484-A926-8DE06F52B05D}"/>
              </a:ext>
            </a:extLst>
          </p:cNvPr>
          <p:cNvSpPr txBox="1">
            <a:spLocks/>
          </p:cNvSpPr>
          <p:nvPr/>
        </p:nvSpPr>
        <p:spPr>
          <a:xfrm>
            <a:off x="1205626" y="-42259"/>
            <a:ext cx="7056784"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accent2">
                    <a:lumMod val="50000"/>
                  </a:schemeClr>
                </a:solidFill>
                <a:latin typeface="Times New Roman Cyr" pitchFamily="18" charset="0"/>
                <a:cs typeface="Times New Roman Cyr" pitchFamily="18" charset="0"/>
              </a:rPr>
              <a:t>Cryptography</a:t>
            </a:r>
            <a:endParaRPr lang="bg-BG" sz="3400" b="1" dirty="0">
              <a:solidFill>
                <a:schemeClr val="accent2">
                  <a:lumMod val="50000"/>
                </a:schemeClr>
              </a:solidFill>
              <a:latin typeface="Times New Roman Cyr" pitchFamily="18" charset="0"/>
              <a:cs typeface="Times New Roman Cyr" pitchFamily="18" charset="0"/>
            </a:endParaRPr>
          </a:p>
        </p:txBody>
      </p:sp>
      <p:sp>
        <p:nvSpPr>
          <p:cNvPr id="6" name="Slide Number Placeholder 5">
            <a:extLst>
              <a:ext uri="{FF2B5EF4-FFF2-40B4-BE49-F238E27FC236}">
                <a16:creationId xmlns:a16="http://schemas.microsoft.com/office/drawing/2014/main" id="{CE70D97A-6A35-0883-60B3-EE690D167D25}"/>
              </a:ext>
            </a:extLst>
          </p:cNvPr>
          <p:cNvSpPr>
            <a:spLocks noGrp="1"/>
          </p:cNvSpPr>
          <p:nvPr>
            <p:ph type="sldNum" sz="quarter" idx="12"/>
          </p:nvPr>
        </p:nvSpPr>
        <p:spPr>
          <a:xfrm>
            <a:off x="7812360" y="6380161"/>
            <a:ext cx="578317" cy="365125"/>
          </a:xfrm>
        </p:spPr>
        <p:txBody>
          <a:bodyPr/>
          <a:lstStyle/>
          <a:p>
            <a:fld id="{666D7441-A661-464A-8616-59533B53E3BB}" type="slidenum">
              <a:rPr lang="bg-BG" sz="2000" smtClean="0"/>
              <a:pPr/>
              <a:t>25</a:t>
            </a:fld>
            <a:endParaRPr lang="bg-BG" sz="2000" dirty="0"/>
          </a:p>
        </p:txBody>
      </p:sp>
      <p:sp>
        <p:nvSpPr>
          <p:cNvPr id="7" name="Date Placeholder 12">
            <a:extLst>
              <a:ext uri="{FF2B5EF4-FFF2-40B4-BE49-F238E27FC236}">
                <a16:creationId xmlns:a16="http://schemas.microsoft.com/office/drawing/2014/main" id="{892E3A2C-4133-3A23-159A-37D6D1B617AB}"/>
              </a:ext>
            </a:extLst>
          </p:cNvPr>
          <p:cNvSpPr txBox="1">
            <a:spLocks/>
          </p:cNvSpPr>
          <p:nvPr/>
        </p:nvSpPr>
        <p:spPr>
          <a:xfrm>
            <a:off x="971600" y="6345831"/>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0" name="Текстово поле 9">
            <a:extLst>
              <a:ext uri="{FF2B5EF4-FFF2-40B4-BE49-F238E27FC236}">
                <a16:creationId xmlns:a16="http://schemas.microsoft.com/office/drawing/2014/main" id="{BA919C98-FB71-843B-88D9-7E81751B61AE}"/>
              </a:ext>
            </a:extLst>
          </p:cNvPr>
          <p:cNvSpPr txBox="1"/>
          <p:nvPr/>
        </p:nvSpPr>
        <p:spPr>
          <a:xfrm>
            <a:off x="2913980" y="641520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
        <p:nvSpPr>
          <p:cNvPr id="8" name="Текстово поле 7">
            <a:extLst>
              <a:ext uri="{FF2B5EF4-FFF2-40B4-BE49-F238E27FC236}">
                <a16:creationId xmlns:a16="http://schemas.microsoft.com/office/drawing/2014/main" id="{A5283A52-6E5F-FAE6-6E21-9AE038BB9282}"/>
              </a:ext>
            </a:extLst>
          </p:cNvPr>
          <p:cNvSpPr txBox="1"/>
          <p:nvPr/>
        </p:nvSpPr>
        <p:spPr>
          <a:xfrm>
            <a:off x="827584" y="620688"/>
            <a:ext cx="7848872" cy="5170646"/>
          </a:xfrm>
          <a:prstGeom prst="rect">
            <a:avLst/>
          </a:prstGeom>
          <a:noFill/>
        </p:spPr>
        <p:txBody>
          <a:bodyPr wrap="square">
            <a:spAutoFit/>
          </a:bodyPr>
          <a:lstStyle/>
          <a:p>
            <a:r>
              <a:rPr lang="en-US" sz="2200" dirty="0"/>
              <a:t>	The Public Key Cryptographic Protocol for key distribution QKD uses quantum random walk on circle for encryption. </a:t>
            </a:r>
          </a:p>
          <a:p>
            <a:r>
              <a:rPr lang="en-US" sz="2200" dirty="0"/>
              <a:t>	Alice chose one pure state in computational basis. Next she  uses this state as initial state of node register for quantum walk on circle with chosen by her coin initial state. Walk coin is rotation matrix with phase multipliers in the front of each matrix element. She uses as secret key the following parameters: initial state of the node register, number of iteration steps and angle that is used to determine rotation and phases in coin matrix elements. Quantum walk mixes states on the circle, and resulted wave function is send to Bob. States are uniformly mixed.</a:t>
            </a:r>
          </a:p>
          <a:p>
            <a:r>
              <a:rPr lang="en-US" sz="2200" dirty="0"/>
              <a:t>	Bob encodes message by making translation on the circle and sends back resulted wavefunction to Alice. Quantum walk on circle commutates with the translation.</a:t>
            </a:r>
          </a:p>
        </p:txBody>
      </p:sp>
    </p:spTree>
    <p:extLst>
      <p:ext uri="{BB962C8B-B14F-4D97-AF65-F5344CB8AC3E}">
        <p14:creationId xmlns:p14="http://schemas.microsoft.com/office/powerpoint/2010/main" val="1845220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E70D97A-6A35-0883-60B3-EE690D167D25}"/>
              </a:ext>
            </a:extLst>
          </p:cNvPr>
          <p:cNvSpPr>
            <a:spLocks noGrp="1"/>
          </p:cNvSpPr>
          <p:nvPr>
            <p:ph type="sldNum" sz="quarter" idx="12"/>
          </p:nvPr>
        </p:nvSpPr>
        <p:spPr>
          <a:xfrm>
            <a:off x="7812360" y="6380161"/>
            <a:ext cx="578317" cy="365125"/>
          </a:xfrm>
        </p:spPr>
        <p:txBody>
          <a:bodyPr/>
          <a:lstStyle/>
          <a:p>
            <a:fld id="{666D7441-A661-464A-8616-59533B53E3BB}" type="slidenum">
              <a:rPr lang="bg-BG" sz="2000" smtClean="0"/>
              <a:pPr/>
              <a:t>26</a:t>
            </a:fld>
            <a:endParaRPr lang="bg-BG" sz="2000" dirty="0"/>
          </a:p>
        </p:txBody>
      </p:sp>
      <p:sp>
        <p:nvSpPr>
          <p:cNvPr id="7" name="Date Placeholder 12">
            <a:extLst>
              <a:ext uri="{FF2B5EF4-FFF2-40B4-BE49-F238E27FC236}">
                <a16:creationId xmlns:a16="http://schemas.microsoft.com/office/drawing/2014/main" id="{892E3A2C-4133-3A23-159A-37D6D1B617AB}"/>
              </a:ext>
            </a:extLst>
          </p:cNvPr>
          <p:cNvSpPr txBox="1">
            <a:spLocks/>
          </p:cNvSpPr>
          <p:nvPr/>
        </p:nvSpPr>
        <p:spPr>
          <a:xfrm>
            <a:off x="971600" y="6345831"/>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0" name="Текстово поле 9">
            <a:extLst>
              <a:ext uri="{FF2B5EF4-FFF2-40B4-BE49-F238E27FC236}">
                <a16:creationId xmlns:a16="http://schemas.microsoft.com/office/drawing/2014/main" id="{BA919C98-FB71-843B-88D9-7E81751B61AE}"/>
              </a:ext>
            </a:extLst>
          </p:cNvPr>
          <p:cNvSpPr txBox="1"/>
          <p:nvPr/>
        </p:nvSpPr>
        <p:spPr>
          <a:xfrm>
            <a:off x="2913980" y="641520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
        <p:nvSpPr>
          <p:cNvPr id="8" name="Текстово поле 7">
            <a:extLst>
              <a:ext uri="{FF2B5EF4-FFF2-40B4-BE49-F238E27FC236}">
                <a16:creationId xmlns:a16="http://schemas.microsoft.com/office/drawing/2014/main" id="{A5283A52-6E5F-FAE6-6E21-9AE038BB9282}"/>
              </a:ext>
            </a:extLst>
          </p:cNvPr>
          <p:cNvSpPr txBox="1"/>
          <p:nvPr/>
        </p:nvSpPr>
        <p:spPr>
          <a:xfrm>
            <a:off x="755576" y="692696"/>
            <a:ext cx="7956884" cy="4493538"/>
          </a:xfrm>
          <a:prstGeom prst="rect">
            <a:avLst/>
          </a:prstGeom>
          <a:noFill/>
        </p:spPr>
        <p:txBody>
          <a:bodyPr wrap="square">
            <a:spAutoFit/>
          </a:bodyPr>
          <a:lstStyle/>
          <a:p>
            <a:r>
              <a:rPr lang="en-US" sz="2200" dirty="0"/>
              <a:t>	If Eve intercepts the message she can’t implement the walk, without knowing the key. When Alice receives the message by Bob, she can obtain it by just making a reverse quantum walk and subtract initial state of the node register.</a:t>
            </a:r>
          </a:p>
          <a:p>
            <a:r>
              <a:rPr lang="en-US" sz="2200" dirty="0"/>
              <a:t>	QKD itself is used as fundament for other cryptographic protocols, like for example:</a:t>
            </a:r>
          </a:p>
          <a:p>
            <a:r>
              <a:rPr lang="en-US" sz="2200" dirty="0"/>
              <a:t>1) Quantum Secure Direct Communication (QSDC) – allows exchange of multiple messages </a:t>
            </a:r>
          </a:p>
          <a:p>
            <a:r>
              <a:rPr lang="en-US" sz="2200" dirty="0"/>
              <a:t>2) Controlled Quantum Dialogue – middlemen makes communication channel between communicating party without receiving any information of the messages </a:t>
            </a:r>
          </a:p>
          <a:p>
            <a:r>
              <a:rPr lang="en-US" sz="2200" dirty="0">
                <a:effectLst/>
                <a:latin typeface="Arial" panose="020B0604020202020204" pitchFamily="34" charset="0"/>
              </a:rPr>
              <a:t>3) </a:t>
            </a:r>
            <a:r>
              <a:rPr lang="en-GB" sz="2200" dirty="0">
                <a:effectLst/>
                <a:latin typeface="Arial" panose="020B0604020202020204" pitchFamily="34" charset="0"/>
              </a:rPr>
              <a:t>Quantum key distribution protocol – </a:t>
            </a:r>
            <a:r>
              <a:rPr lang="en-US" sz="2200" dirty="0">
                <a:effectLst/>
                <a:latin typeface="Arial" panose="020B0604020202020204" pitchFamily="34" charset="0"/>
              </a:rPr>
              <a:t>generates secure key </a:t>
            </a:r>
            <a:r>
              <a:rPr lang="en-US" sz="2200" dirty="0">
                <a:latin typeface="Arial" panose="020B0604020202020204" pitchFamily="34" charset="0"/>
              </a:rPr>
              <a:t>for communication purpose known by both participants</a:t>
            </a:r>
            <a:endParaRPr lang="en-US" sz="2200" dirty="0"/>
          </a:p>
        </p:txBody>
      </p:sp>
    </p:spTree>
    <p:extLst>
      <p:ext uri="{BB962C8B-B14F-4D97-AF65-F5344CB8AC3E}">
        <p14:creationId xmlns:p14="http://schemas.microsoft.com/office/powerpoint/2010/main" val="2760867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E70D97A-6A35-0883-60B3-EE690D167D25}"/>
              </a:ext>
            </a:extLst>
          </p:cNvPr>
          <p:cNvSpPr>
            <a:spLocks noGrp="1"/>
          </p:cNvSpPr>
          <p:nvPr>
            <p:ph type="sldNum" sz="quarter" idx="12"/>
          </p:nvPr>
        </p:nvSpPr>
        <p:spPr>
          <a:xfrm>
            <a:off x="7812360" y="6380161"/>
            <a:ext cx="578317" cy="365125"/>
          </a:xfrm>
        </p:spPr>
        <p:txBody>
          <a:bodyPr/>
          <a:lstStyle/>
          <a:p>
            <a:fld id="{666D7441-A661-464A-8616-59533B53E3BB}" type="slidenum">
              <a:rPr lang="bg-BG" sz="2000" smtClean="0"/>
              <a:pPr/>
              <a:t>27</a:t>
            </a:fld>
            <a:endParaRPr lang="bg-BG" sz="2000" dirty="0"/>
          </a:p>
        </p:txBody>
      </p:sp>
      <p:sp>
        <p:nvSpPr>
          <p:cNvPr id="7" name="Date Placeholder 12">
            <a:extLst>
              <a:ext uri="{FF2B5EF4-FFF2-40B4-BE49-F238E27FC236}">
                <a16:creationId xmlns:a16="http://schemas.microsoft.com/office/drawing/2014/main" id="{892E3A2C-4133-3A23-159A-37D6D1B617AB}"/>
              </a:ext>
            </a:extLst>
          </p:cNvPr>
          <p:cNvSpPr txBox="1">
            <a:spLocks/>
          </p:cNvSpPr>
          <p:nvPr/>
        </p:nvSpPr>
        <p:spPr>
          <a:xfrm>
            <a:off x="971600" y="6345831"/>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0" name="Текстово поле 9">
            <a:extLst>
              <a:ext uri="{FF2B5EF4-FFF2-40B4-BE49-F238E27FC236}">
                <a16:creationId xmlns:a16="http://schemas.microsoft.com/office/drawing/2014/main" id="{BA919C98-FB71-843B-88D9-7E81751B61AE}"/>
              </a:ext>
            </a:extLst>
          </p:cNvPr>
          <p:cNvSpPr txBox="1"/>
          <p:nvPr/>
        </p:nvSpPr>
        <p:spPr>
          <a:xfrm>
            <a:off x="2913980" y="641520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
        <p:nvSpPr>
          <p:cNvPr id="8" name="Текстово поле 7">
            <a:extLst>
              <a:ext uri="{FF2B5EF4-FFF2-40B4-BE49-F238E27FC236}">
                <a16:creationId xmlns:a16="http://schemas.microsoft.com/office/drawing/2014/main" id="{A5283A52-6E5F-FAE6-6E21-9AE038BB9282}"/>
              </a:ext>
            </a:extLst>
          </p:cNvPr>
          <p:cNvSpPr txBox="1"/>
          <p:nvPr/>
        </p:nvSpPr>
        <p:spPr>
          <a:xfrm>
            <a:off x="827584" y="1080956"/>
            <a:ext cx="7696323" cy="5509200"/>
          </a:xfrm>
          <a:prstGeom prst="rect">
            <a:avLst/>
          </a:prstGeom>
          <a:noFill/>
        </p:spPr>
        <p:txBody>
          <a:bodyPr wrap="square">
            <a:spAutoFit/>
          </a:bodyPr>
          <a:lstStyle/>
          <a:p>
            <a:r>
              <a:rPr lang="en-US" sz="2000" dirty="0"/>
              <a:t>	</a:t>
            </a:r>
            <a:r>
              <a:rPr lang="en-US" sz="2200" dirty="0"/>
              <a:t>QKD can be generalized for Quantum Secure Direct Communication (QSDC). 	</a:t>
            </a:r>
          </a:p>
          <a:p>
            <a:r>
              <a:rPr lang="en-US" sz="2200" dirty="0"/>
              <a:t>	Alice generates n walk states by using the generated by her coin on randomly chosen of her state on walk and coin registers as before. She sends all of the states to Bob. </a:t>
            </a:r>
          </a:p>
          <a:p>
            <a:r>
              <a:rPr lang="en-US" sz="2200" dirty="0"/>
              <a:t>	Half of them (n/2) chosen randomly of Bob will be measured. He sends to Alice coordinates of the measured circuit by classical channel. She sends the keys of those messages to Bob. Next Bob reverses quantum walk and measure the states. Alice sends the messages in those states and by the errors he can evaluate eavesdropping.</a:t>
            </a:r>
          </a:p>
          <a:p>
            <a:r>
              <a:rPr lang="en-US" sz="2200" dirty="0">
                <a:solidFill>
                  <a:schemeClr val="tx2">
                    <a:lumMod val="60000"/>
                    <a:lumOff val="40000"/>
                  </a:schemeClr>
                </a:solidFill>
              </a:rPr>
              <a:t>	Bob uses half of the remaining walk states to encode message in the same way as in QKD, and the remaining (decoy) states leaves unchanged. He sends back to Alice all n/2 states.</a:t>
            </a:r>
          </a:p>
          <a:p>
            <a:r>
              <a:rPr lang="en-GB" sz="2200" dirty="0"/>
              <a:t>	</a:t>
            </a:r>
            <a:endParaRPr lang="en-GB" dirty="0"/>
          </a:p>
        </p:txBody>
      </p:sp>
      <p:sp>
        <p:nvSpPr>
          <p:cNvPr id="11" name="Title 1">
            <a:extLst>
              <a:ext uri="{FF2B5EF4-FFF2-40B4-BE49-F238E27FC236}">
                <a16:creationId xmlns:a16="http://schemas.microsoft.com/office/drawing/2014/main" id="{79849130-7DE5-F085-6B20-30474A52DD3F}"/>
              </a:ext>
            </a:extLst>
          </p:cNvPr>
          <p:cNvSpPr txBox="1">
            <a:spLocks/>
          </p:cNvSpPr>
          <p:nvPr/>
        </p:nvSpPr>
        <p:spPr>
          <a:xfrm>
            <a:off x="953927" y="435273"/>
            <a:ext cx="7776864"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accent2">
                    <a:lumMod val="50000"/>
                  </a:schemeClr>
                </a:solidFill>
                <a:latin typeface="Times New Roman Cyr" pitchFamily="18" charset="0"/>
                <a:cs typeface="Times New Roman Cyr" pitchFamily="18" charset="0"/>
              </a:rPr>
              <a:t>Quantum Secure Direct Communication </a:t>
            </a:r>
            <a:endParaRPr lang="bg-BG" sz="3400" b="1" dirty="0">
              <a:solidFill>
                <a:schemeClr val="accent2">
                  <a:lumMod val="50000"/>
                </a:schemeClr>
              </a:solidFill>
              <a:latin typeface="Times New Roman Cyr" pitchFamily="18" charset="0"/>
              <a:cs typeface="Times New Roman Cyr" pitchFamily="18" charset="0"/>
            </a:endParaRPr>
          </a:p>
        </p:txBody>
      </p:sp>
    </p:spTree>
    <p:extLst>
      <p:ext uri="{BB962C8B-B14F-4D97-AF65-F5344CB8AC3E}">
        <p14:creationId xmlns:p14="http://schemas.microsoft.com/office/powerpoint/2010/main" val="670099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E70D97A-6A35-0883-60B3-EE690D167D25}"/>
              </a:ext>
            </a:extLst>
          </p:cNvPr>
          <p:cNvSpPr>
            <a:spLocks noGrp="1"/>
          </p:cNvSpPr>
          <p:nvPr>
            <p:ph type="sldNum" sz="quarter" idx="12"/>
          </p:nvPr>
        </p:nvSpPr>
        <p:spPr>
          <a:xfrm>
            <a:off x="7812360" y="6380161"/>
            <a:ext cx="578317" cy="365125"/>
          </a:xfrm>
        </p:spPr>
        <p:txBody>
          <a:bodyPr/>
          <a:lstStyle/>
          <a:p>
            <a:fld id="{666D7441-A661-464A-8616-59533B53E3BB}" type="slidenum">
              <a:rPr lang="bg-BG" sz="2000" smtClean="0"/>
              <a:pPr/>
              <a:t>28</a:t>
            </a:fld>
            <a:endParaRPr lang="bg-BG" sz="2000" dirty="0"/>
          </a:p>
        </p:txBody>
      </p:sp>
      <p:sp>
        <p:nvSpPr>
          <p:cNvPr id="7" name="Date Placeholder 12">
            <a:extLst>
              <a:ext uri="{FF2B5EF4-FFF2-40B4-BE49-F238E27FC236}">
                <a16:creationId xmlns:a16="http://schemas.microsoft.com/office/drawing/2014/main" id="{892E3A2C-4133-3A23-159A-37D6D1B617AB}"/>
              </a:ext>
            </a:extLst>
          </p:cNvPr>
          <p:cNvSpPr txBox="1">
            <a:spLocks/>
          </p:cNvSpPr>
          <p:nvPr/>
        </p:nvSpPr>
        <p:spPr>
          <a:xfrm>
            <a:off x="971600" y="6345831"/>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0" name="Текстово поле 9">
            <a:extLst>
              <a:ext uri="{FF2B5EF4-FFF2-40B4-BE49-F238E27FC236}">
                <a16:creationId xmlns:a16="http://schemas.microsoft.com/office/drawing/2014/main" id="{BA919C98-FB71-843B-88D9-7E81751B61AE}"/>
              </a:ext>
            </a:extLst>
          </p:cNvPr>
          <p:cNvSpPr txBox="1"/>
          <p:nvPr/>
        </p:nvSpPr>
        <p:spPr>
          <a:xfrm>
            <a:off x="2913980" y="641520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
        <p:nvSpPr>
          <p:cNvPr id="8" name="Текстово поле 7">
            <a:extLst>
              <a:ext uri="{FF2B5EF4-FFF2-40B4-BE49-F238E27FC236}">
                <a16:creationId xmlns:a16="http://schemas.microsoft.com/office/drawing/2014/main" id="{A5283A52-6E5F-FAE6-6E21-9AE038BB9282}"/>
              </a:ext>
            </a:extLst>
          </p:cNvPr>
          <p:cNvSpPr txBox="1"/>
          <p:nvPr/>
        </p:nvSpPr>
        <p:spPr>
          <a:xfrm>
            <a:off x="755576" y="692696"/>
            <a:ext cx="7920880" cy="2062103"/>
          </a:xfrm>
          <a:prstGeom prst="rect">
            <a:avLst/>
          </a:prstGeom>
          <a:noFill/>
        </p:spPr>
        <p:txBody>
          <a:bodyPr wrap="square">
            <a:spAutoFit/>
          </a:bodyPr>
          <a:lstStyle/>
          <a:p>
            <a:r>
              <a:rPr lang="en-GB" sz="2200" dirty="0"/>
              <a:t>	After Alice receives the states, Bob sends her the coordinates of the decoy walks and Alice reverse the walk. She ureses decoys to check for eavesdropping by comparing them with the original message. If there is not eavesdropping, Alice decodes the n/4 walk states that contain the message. </a:t>
            </a:r>
          </a:p>
          <a:p>
            <a:endParaRPr lang="en-GB" dirty="0"/>
          </a:p>
        </p:txBody>
      </p:sp>
    </p:spTree>
    <p:extLst>
      <p:ext uri="{BB962C8B-B14F-4D97-AF65-F5344CB8AC3E}">
        <p14:creationId xmlns:p14="http://schemas.microsoft.com/office/powerpoint/2010/main" val="4133547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66B3F0CE-80CC-C78C-4690-062B17431853}"/>
              </a:ext>
            </a:extLst>
          </p:cNvPr>
          <p:cNvSpPr>
            <a:spLocks noGrp="1"/>
          </p:cNvSpPr>
          <p:nvPr>
            <p:ph type="sldNum" sz="quarter" idx="12"/>
          </p:nvPr>
        </p:nvSpPr>
        <p:spPr>
          <a:xfrm>
            <a:off x="7812360" y="6380161"/>
            <a:ext cx="578317" cy="365125"/>
          </a:xfrm>
        </p:spPr>
        <p:txBody>
          <a:bodyPr/>
          <a:lstStyle/>
          <a:p>
            <a:fld id="{666D7441-A661-464A-8616-59533B53E3BB}" type="slidenum">
              <a:rPr lang="bg-BG" sz="2000" smtClean="0"/>
              <a:pPr/>
              <a:t>29</a:t>
            </a:fld>
            <a:endParaRPr lang="bg-BG" sz="2000" dirty="0"/>
          </a:p>
        </p:txBody>
      </p:sp>
      <p:sp>
        <p:nvSpPr>
          <p:cNvPr id="14" name="Date Placeholder 12">
            <a:extLst>
              <a:ext uri="{FF2B5EF4-FFF2-40B4-BE49-F238E27FC236}">
                <a16:creationId xmlns:a16="http://schemas.microsoft.com/office/drawing/2014/main" id="{D281E5CF-EA25-8116-22EF-CF72EBD1D42B}"/>
              </a:ext>
            </a:extLst>
          </p:cNvPr>
          <p:cNvSpPr txBox="1">
            <a:spLocks/>
          </p:cNvSpPr>
          <p:nvPr/>
        </p:nvSpPr>
        <p:spPr>
          <a:xfrm>
            <a:off x="971600" y="6345831"/>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5" name="Текстово поле 14">
            <a:extLst>
              <a:ext uri="{FF2B5EF4-FFF2-40B4-BE49-F238E27FC236}">
                <a16:creationId xmlns:a16="http://schemas.microsoft.com/office/drawing/2014/main" id="{2B6B0A9B-1EE5-3534-6EB4-C5582059E4CE}"/>
              </a:ext>
            </a:extLst>
          </p:cNvPr>
          <p:cNvSpPr txBox="1"/>
          <p:nvPr/>
        </p:nvSpPr>
        <p:spPr>
          <a:xfrm>
            <a:off x="2913980" y="641520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
        <p:nvSpPr>
          <p:cNvPr id="16" name="Текстово поле 15">
            <a:extLst>
              <a:ext uri="{FF2B5EF4-FFF2-40B4-BE49-F238E27FC236}">
                <a16:creationId xmlns:a16="http://schemas.microsoft.com/office/drawing/2014/main" id="{6902FAEF-143D-DC8C-F00C-CF39EBC09E17}"/>
              </a:ext>
            </a:extLst>
          </p:cNvPr>
          <p:cNvSpPr txBox="1"/>
          <p:nvPr/>
        </p:nvSpPr>
        <p:spPr>
          <a:xfrm>
            <a:off x="647056" y="587501"/>
            <a:ext cx="8136904" cy="5570756"/>
          </a:xfrm>
          <a:prstGeom prst="rect">
            <a:avLst/>
          </a:prstGeom>
          <a:noFill/>
        </p:spPr>
        <p:txBody>
          <a:bodyPr wrap="square">
            <a:spAutoFit/>
          </a:bodyPr>
          <a:lstStyle/>
          <a:p>
            <a:r>
              <a:rPr lang="en-US" dirty="0"/>
              <a:t>	</a:t>
            </a:r>
            <a:r>
              <a:rPr lang="en-US" sz="2200" dirty="0"/>
              <a:t>Circle is not </a:t>
            </a:r>
            <a:r>
              <a:rPr lang="en-GB" sz="2200" dirty="0"/>
              <a:t>the only </a:t>
            </a:r>
            <a:r>
              <a:rPr lang="en-US" sz="2200" dirty="0"/>
              <a:t>topology</a:t>
            </a:r>
            <a:r>
              <a:rPr lang="en-GB" sz="2200" dirty="0"/>
              <a:t> </a:t>
            </a:r>
            <a:r>
              <a:rPr lang="en-US" sz="2200" dirty="0"/>
              <a:t>used in quantum cryptography, examples of encryption based on other topologies are:</a:t>
            </a:r>
          </a:p>
          <a:p>
            <a:r>
              <a:rPr lang="en-US" sz="2200" dirty="0"/>
              <a:t>1) Quantum random walk on simplex is used for building a Hash function</a:t>
            </a:r>
          </a:p>
          <a:p>
            <a:r>
              <a:rPr lang="en-US" sz="2200" dirty="0"/>
              <a:t>2) Image encryption </a:t>
            </a:r>
            <a:r>
              <a:rPr lang="en-GB" sz="2400" dirty="0">
                <a:latin typeface="Arial" panose="020B0604020202020204" pitchFamily="34" charset="0"/>
              </a:rPr>
              <a:t>and</a:t>
            </a:r>
            <a:r>
              <a:rPr lang="en-GB" sz="2400" dirty="0">
                <a:effectLst/>
                <a:latin typeface="Arial" panose="020B0604020202020204" pitchFamily="34" charset="0"/>
              </a:rPr>
              <a:t> steganography (hiding </a:t>
            </a:r>
            <a:r>
              <a:rPr lang="en-GB" sz="2400" dirty="0">
                <a:latin typeface="Arial" panose="020B0604020202020204" pitchFamily="34" charset="0"/>
              </a:rPr>
              <a:t>one image in to other</a:t>
            </a:r>
            <a:r>
              <a:rPr lang="en-GB" sz="2400" dirty="0">
                <a:effectLst/>
                <a:latin typeface="Arial" panose="020B0604020202020204" pitchFamily="34" charset="0"/>
              </a:rPr>
              <a:t>) </a:t>
            </a:r>
            <a:r>
              <a:rPr lang="en-US" sz="2200" dirty="0"/>
              <a:t>protocols are made with key created by alternate quantum walk on square grid and also by using quantum walk on torus.</a:t>
            </a:r>
            <a:endParaRPr lang="en-US" sz="2200" dirty="0">
              <a:latin typeface="Arial" panose="020B0604020202020204" pitchFamily="34" charset="0"/>
            </a:endParaRPr>
          </a:p>
          <a:p>
            <a:r>
              <a:rPr lang="en-GB" sz="2200" dirty="0">
                <a:latin typeface="Arial" panose="020B0604020202020204" pitchFamily="34" charset="0"/>
              </a:rPr>
              <a:t>	</a:t>
            </a:r>
            <a:r>
              <a:rPr lang="en-GB" sz="2200" dirty="0">
                <a:solidFill>
                  <a:schemeClr val="tx2">
                    <a:lumMod val="60000"/>
                    <a:lumOff val="40000"/>
                  </a:schemeClr>
                </a:solidFill>
                <a:latin typeface="Arial" panose="020B0604020202020204" pitchFamily="34" charset="0"/>
              </a:rPr>
              <a:t>Quantum signature schemes of different type are created </a:t>
            </a:r>
            <a:r>
              <a:rPr lang="en-GB" sz="2200" dirty="0">
                <a:solidFill>
                  <a:schemeClr val="tx2">
                    <a:lumMod val="60000"/>
                    <a:lumOff val="40000"/>
                  </a:schemeClr>
                </a:solidFill>
                <a:effectLst/>
                <a:latin typeface="Arial" panose="020B0604020202020204" pitchFamily="34" charset="0"/>
              </a:rPr>
              <a:t>by using quantum walk and quantum teleportation like</a:t>
            </a:r>
            <a:r>
              <a:rPr lang="en-GB" sz="2200" dirty="0">
                <a:solidFill>
                  <a:schemeClr val="tx2">
                    <a:lumMod val="60000"/>
                    <a:lumOff val="40000"/>
                  </a:schemeClr>
                </a:solidFill>
                <a:latin typeface="Arial" panose="020B0604020202020204" pitchFamily="34" charset="0"/>
              </a:rPr>
              <a:t>: </a:t>
            </a:r>
          </a:p>
          <a:p>
            <a:r>
              <a:rPr lang="en-GB" sz="2200" dirty="0">
                <a:solidFill>
                  <a:schemeClr val="tx2">
                    <a:lumMod val="60000"/>
                    <a:lumOff val="40000"/>
                  </a:schemeClr>
                </a:solidFill>
                <a:latin typeface="Arial" panose="020B0604020202020204" pitchFamily="34" charset="0"/>
              </a:rPr>
              <a:t>1) Proxy (</a:t>
            </a:r>
            <a:r>
              <a:rPr lang="en-GB" sz="2200" dirty="0">
                <a:solidFill>
                  <a:schemeClr val="tx2">
                    <a:lumMod val="60000"/>
                    <a:lumOff val="40000"/>
                  </a:schemeClr>
                </a:solidFill>
              </a:rPr>
              <a:t>allows an original signer to delegate his signing right to another</a:t>
            </a:r>
            <a:r>
              <a:rPr lang="en-GB" sz="2200" dirty="0">
                <a:solidFill>
                  <a:schemeClr val="tx2">
                    <a:lumMod val="60000"/>
                    <a:lumOff val="40000"/>
                  </a:schemeClr>
                </a:solidFill>
                <a:latin typeface="Arial" panose="020B0604020202020204" pitchFamily="34" charset="0"/>
              </a:rPr>
              <a:t>)</a:t>
            </a:r>
          </a:p>
          <a:p>
            <a:r>
              <a:rPr lang="en-GB" sz="2200" dirty="0">
                <a:solidFill>
                  <a:schemeClr val="tx2">
                    <a:lumMod val="60000"/>
                    <a:lumOff val="40000"/>
                  </a:schemeClr>
                </a:solidFill>
                <a:latin typeface="Arial" panose="020B0604020202020204" pitchFamily="34" charset="0"/>
              </a:rPr>
              <a:t>2) </a:t>
            </a:r>
            <a:r>
              <a:rPr lang="en-GB" sz="2200" dirty="0">
                <a:solidFill>
                  <a:schemeClr val="tx2">
                    <a:lumMod val="60000"/>
                    <a:lumOff val="40000"/>
                  </a:schemeClr>
                </a:solidFill>
                <a:effectLst/>
                <a:latin typeface="Arial" panose="020B0604020202020204" pitchFamily="34" charset="0"/>
              </a:rPr>
              <a:t>Blind (content of the message is disguised befor</a:t>
            </a:r>
            <a:r>
              <a:rPr lang="en-GB" sz="2200" dirty="0">
                <a:solidFill>
                  <a:schemeClr val="tx2">
                    <a:lumMod val="60000"/>
                    <a:lumOff val="40000"/>
                  </a:schemeClr>
                </a:solidFill>
                <a:latin typeface="Arial" panose="020B0604020202020204" pitchFamily="34" charset="0"/>
              </a:rPr>
              <a:t>e signed</a:t>
            </a:r>
            <a:r>
              <a:rPr lang="en-GB" sz="2200" dirty="0">
                <a:solidFill>
                  <a:schemeClr val="tx2">
                    <a:lumMod val="60000"/>
                    <a:lumOff val="40000"/>
                  </a:schemeClr>
                </a:solidFill>
                <a:effectLst/>
                <a:latin typeface="Arial" panose="020B0604020202020204" pitchFamily="34" charset="0"/>
              </a:rPr>
              <a:t>)</a:t>
            </a:r>
          </a:p>
          <a:p>
            <a:r>
              <a:rPr lang="en-GB" sz="2200" dirty="0">
                <a:solidFill>
                  <a:schemeClr val="tx2">
                    <a:lumMod val="60000"/>
                    <a:lumOff val="40000"/>
                  </a:schemeClr>
                </a:solidFill>
                <a:effectLst/>
                <a:latin typeface="Arial" panose="020B0604020202020204" pitchFamily="34" charset="0"/>
              </a:rPr>
              <a:t>3) Arbitrated (arbiter is needed to the use the scheme by </a:t>
            </a:r>
            <a:r>
              <a:rPr lang="en-GB" sz="2200" dirty="0">
                <a:solidFill>
                  <a:schemeClr val="tx2">
                    <a:lumMod val="60000"/>
                    <a:lumOff val="40000"/>
                  </a:schemeClr>
                </a:solidFill>
              </a:rPr>
              <a:t>signer</a:t>
            </a:r>
            <a:r>
              <a:rPr lang="en-GB" sz="2200" dirty="0">
                <a:solidFill>
                  <a:schemeClr val="tx2">
                    <a:lumMod val="60000"/>
                    <a:lumOff val="40000"/>
                  </a:schemeClr>
                </a:solidFill>
                <a:effectLst/>
                <a:latin typeface="Arial" panose="020B0604020202020204" pitchFamily="34" charset="0"/>
              </a:rPr>
              <a:t>).</a:t>
            </a:r>
            <a:endParaRPr lang="en-US" sz="2200" dirty="0">
              <a:solidFill>
                <a:schemeClr val="tx2">
                  <a:lumMod val="60000"/>
                  <a:lumOff val="40000"/>
                </a:schemeClr>
              </a:solidFill>
            </a:endParaRPr>
          </a:p>
        </p:txBody>
      </p:sp>
      <p:sp>
        <p:nvSpPr>
          <p:cNvPr id="17" name="Title 1">
            <a:extLst>
              <a:ext uri="{FF2B5EF4-FFF2-40B4-BE49-F238E27FC236}">
                <a16:creationId xmlns:a16="http://schemas.microsoft.com/office/drawing/2014/main" id="{0E5285F1-2E9F-D71B-8B19-C47A39815ECE}"/>
              </a:ext>
            </a:extLst>
          </p:cNvPr>
          <p:cNvSpPr txBox="1">
            <a:spLocks/>
          </p:cNvSpPr>
          <p:nvPr/>
        </p:nvSpPr>
        <p:spPr>
          <a:xfrm>
            <a:off x="647056" y="-21771"/>
            <a:ext cx="8496944"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accent2">
                    <a:lumMod val="50000"/>
                  </a:schemeClr>
                </a:solidFill>
                <a:latin typeface="Times New Roman Cyr" pitchFamily="18" charset="0"/>
                <a:cs typeface="Times New Roman Cyr" pitchFamily="18" charset="0"/>
              </a:rPr>
              <a:t>More Topologies in QC</a:t>
            </a:r>
            <a:endParaRPr lang="bg-BG" sz="3400" b="1" dirty="0">
              <a:solidFill>
                <a:schemeClr val="accent2">
                  <a:lumMod val="50000"/>
                </a:schemeClr>
              </a:solidFill>
              <a:latin typeface="Times New Roman Cyr" pitchFamily="18" charset="0"/>
              <a:cs typeface="Times New Roman Cyr" pitchFamily="18" charset="0"/>
            </a:endParaRPr>
          </a:p>
        </p:txBody>
      </p:sp>
    </p:spTree>
    <p:extLst>
      <p:ext uri="{BB962C8B-B14F-4D97-AF65-F5344CB8AC3E}">
        <p14:creationId xmlns:p14="http://schemas.microsoft.com/office/powerpoint/2010/main" val="1626454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0006328-336A-4867-B8CE-77E7D4AF4BE1}"/>
              </a:ext>
            </a:extLst>
          </p:cNvPr>
          <p:cNvSpPr txBox="1"/>
          <p:nvPr/>
        </p:nvSpPr>
        <p:spPr>
          <a:xfrm>
            <a:off x="755576" y="973124"/>
            <a:ext cx="7920880" cy="5262979"/>
          </a:xfrm>
          <a:prstGeom prst="rect">
            <a:avLst/>
          </a:prstGeom>
          <a:noFill/>
        </p:spPr>
        <p:txBody>
          <a:bodyPr wrap="square">
            <a:spAutoFit/>
          </a:bodyPr>
          <a:lstStyle/>
          <a:p>
            <a:pPr algn="just"/>
            <a:r>
              <a:rPr lang="en-US" sz="18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Quantum random walk is a quantum analogue of classical random walk. There is a particle that makes a walk on the graph as in the classical case. However, in contrast with classical walk, the state of quantum walk can be a superposition of states. During the quantum walk interferences occur due to exitance of different ways to reach particular position. It can be constructive that increase probability to be at this particular position and destructive that decreases this probability.</a:t>
            </a:r>
          </a:p>
          <a:p>
            <a:pPr algn="just"/>
            <a:r>
              <a:rPr lang="en-US" sz="2400" dirty="0">
                <a:latin typeface="Arial" panose="020B0604020202020204" pitchFamily="34" charset="0"/>
                <a:cs typeface="Arial" panose="020B0604020202020204" pitchFamily="34" charset="0"/>
              </a:rPr>
              <a:t>	After measurement, the position of quantum walker collapses and it can be found at only one position. If during each step of the quantum walk measurement occurs quantum walk collapses to classical.</a:t>
            </a:r>
          </a:p>
          <a:p>
            <a:endParaRPr lang="en-US" sz="2400" dirty="0">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87976BC4-2D2D-45FB-8B5D-840A687286A6}"/>
              </a:ext>
            </a:extLst>
          </p:cNvPr>
          <p:cNvSpPr txBox="1">
            <a:spLocks/>
          </p:cNvSpPr>
          <p:nvPr/>
        </p:nvSpPr>
        <p:spPr>
          <a:xfrm>
            <a:off x="72008" y="340984"/>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accent2">
                    <a:lumMod val="50000"/>
                  </a:schemeClr>
                </a:solidFill>
                <a:latin typeface="Times New Roman Cyr" pitchFamily="18" charset="0"/>
                <a:cs typeface="Times New Roman Cyr" pitchFamily="18" charset="0"/>
              </a:rPr>
              <a:t>Quantum analogue of random walk</a:t>
            </a:r>
            <a:endParaRPr lang="bg-BG" sz="3400" b="1" dirty="0">
              <a:solidFill>
                <a:schemeClr val="accent2">
                  <a:lumMod val="50000"/>
                </a:schemeClr>
              </a:solidFill>
              <a:latin typeface="Times New Roman Cyr" pitchFamily="18" charset="0"/>
              <a:cs typeface="Times New Roman Cyr" pitchFamily="18" charset="0"/>
            </a:endParaRPr>
          </a:p>
        </p:txBody>
      </p:sp>
      <p:sp>
        <p:nvSpPr>
          <p:cNvPr id="34" name="Slide Number Placeholder 5">
            <a:extLst>
              <a:ext uri="{FF2B5EF4-FFF2-40B4-BE49-F238E27FC236}">
                <a16:creationId xmlns:a16="http://schemas.microsoft.com/office/drawing/2014/main" id="{18BFA59F-C6D6-290A-3620-FCFEC36494F1}"/>
              </a:ext>
            </a:extLst>
          </p:cNvPr>
          <p:cNvSpPr txBox="1">
            <a:spLocks/>
          </p:cNvSpPr>
          <p:nvPr/>
        </p:nvSpPr>
        <p:spPr>
          <a:xfrm>
            <a:off x="7668344" y="6309320"/>
            <a:ext cx="578317"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6D7441-A661-464A-8616-59533B53E3BB}" type="slidenum">
              <a:rPr lang="bg-BG" sz="2400" smtClean="0"/>
              <a:pPr/>
              <a:t>3</a:t>
            </a:fld>
            <a:endParaRPr lang="bg-BG" sz="2400" dirty="0"/>
          </a:p>
        </p:txBody>
      </p:sp>
      <p:sp>
        <p:nvSpPr>
          <p:cNvPr id="35" name="Date Placeholder 12">
            <a:extLst>
              <a:ext uri="{FF2B5EF4-FFF2-40B4-BE49-F238E27FC236}">
                <a16:creationId xmlns:a16="http://schemas.microsoft.com/office/drawing/2014/main" id="{53AF4F1D-555B-1B92-F97B-F34173261D20}"/>
              </a:ext>
            </a:extLst>
          </p:cNvPr>
          <p:cNvSpPr txBox="1">
            <a:spLocks/>
          </p:cNvSpPr>
          <p:nvPr/>
        </p:nvSpPr>
        <p:spPr>
          <a:xfrm>
            <a:off x="897339" y="6411127"/>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36" name="Текстово поле 35">
            <a:extLst>
              <a:ext uri="{FF2B5EF4-FFF2-40B4-BE49-F238E27FC236}">
                <a16:creationId xmlns:a16="http://schemas.microsoft.com/office/drawing/2014/main" id="{EB95BDF3-04E7-2F32-E4BF-7D5A7C3E91DC}"/>
              </a:ext>
            </a:extLst>
          </p:cNvPr>
          <p:cNvSpPr txBox="1"/>
          <p:nvPr/>
        </p:nvSpPr>
        <p:spPr>
          <a:xfrm>
            <a:off x="3030939" y="6398774"/>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Tree>
    <p:extLst>
      <p:ext uri="{BB962C8B-B14F-4D97-AF65-F5344CB8AC3E}">
        <p14:creationId xmlns:p14="http://schemas.microsoft.com/office/powerpoint/2010/main" val="571001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3568" y="2097163"/>
            <a:ext cx="8229600" cy="1112168"/>
          </a:xfrm>
        </p:spPr>
        <p:txBody>
          <a:bodyPr/>
          <a:lstStyle/>
          <a:p>
            <a:pPr algn="ctr"/>
            <a:r>
              <a:rPr lang="en-US" b="1" spc="50" dirty="0">
                <a:ln w="0"/>
                <a:solidFill>
                  <a:schemeClr val="bg2">
                    <a:lumMod val="50000"/>
                  </a:schemeClr>
                </a:solidFill>
                <a:effectLst>
                  <a:outerShdw blurRad="50800" dist="38100" dir="8100000" algn="tr" rotWithShape="0">
                    <a:prstClr val="black">
                      <a:alpha val="40000"/>
                    </a:prstClr>
                  </a:outerShdw>
                </a:effectLst>
              </a:rPr>
              <a:t>Thank you for your attention</a:t>
            </a:r>
            <a:r>
              <a:rPr lang="bg-BG" b="1" spc="50" dirty="0">
                <a:ln w="0"/>
                <a:solidFill>
                  <a:schemeClr val="bg2">
                    <a:lumMod val="50000"/>
                  </a:schemeClr>
                </a:solidFill>
                <a:effectLst>
                  <a:outerShdw blurRad="50800" dist="38100" dir="8100000" algn="tr" rotWithShape="0">
                    <a:prstClr val="black">
                      <a:alpha val="40000"/>
                    </a:prstClr>
                  </a:outerShdw>
                </a:effectLst>
              </a:rPr>
              <a:t>!</a:t>
            </a:r>
          </a:p>
        </p:txBody>
      </p:sp>
      <p:cxnSp>
        <p:nvCxnSpPr>
          <p:cNvPr id="4" name="Straight Connector 3"/>
          <p:cNvCxnSpPr/>
          <p:nvPr/>
        </p:nvCxnSpPr>
        <p:spPr>
          <a:xfrm>
            <a:off x="0" y="0"/>
            <a:ext cx="0" cy="457200"/>
          </a:xfrm>
          <a:prstGeom prst="line">
            <a:avLst/>
          </a:prstGeom>
          <a:ln w="0" cap="flat" cmpd="sng" algn="ctr">
            <a:solidFill>
              <a:srgbClr val="FD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C4076D9-0523-4BBF-AF2F-2F03D2042A9E}"/>
              </a:ext>
            </a:extLst>
          </p:cNvPr>
          <p:cNvSpPr txBox="1">
            <a:spLocks/>
          </p:cNvSpPr>
          <p:nvPr/>
        </p:nvSpPr>
        <p:spPr>
          <a:xfrm>
            <a:off x="1634676" y="4336773"/>
            <a:ext cx="6036227"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000" dirty="0">
                <a:solidFill>
                  <a:srgbClr val="7030A0"/>
                </a:solidFill>
                <a:highlight>
                  <a:srgbClr val="FFFF00"/>
                </a:highlight>
              </a:rPr>
              <a:t>This work was supported by the Bulgarian Science Fund under contract KP-06-M48/2 /26.11.2020.</a:t>
            </a:r>
            <a:endParaRPr lang="bg-BG" sz="2000" b="1" dirty="0">
              <a:solidFill>
                <a:srgbClr val="7030A0"/>
              </a:solidFill>
              <a:highlight>
                <a:srgbClr val="FFFF00"/>
              </a:highlight>
              <a:latin typeface="Times New Roman Cyr" pitchFamily="18" charset="0"/>
              <a:cs typeface="Times New Roman Cyr" pitchFamily="18" charset="0"/>
            </a:endParaRPr>
          </a:p>
        </p:txBody>
      </p:sp>
      <p:pic>
        <p:nvPicPr>
          <p:cNvPr id="13" name="Picture 12">
            <a:extLst>
              <a:ext uri="{FF2B5EF4-FFF2-40B4-BE49-F238E27FC236}">
                <a16:creationId xmlns:a16="http://schemas.microsoft.com/office/drawing/2014/main" id="{467E752D-BF7D-4A0B-B58D-B4B726FF13BF}"/>
              </a:ext>
            </a:extLst>
          </p:cNvPr>
          <p:cNvPicPr>
            <a:picLocks noChangeAspect="1"/>
          </p:cNvPicPr>
          <p:nvPr/>
        </p:nvPicPr>
        <p:blipFill>
          <a:blip r:embed="rId3"/>
          <a:stretch>
            <a:fillRect/>
          </a:stretch>
        </p:blipFill>
        <p:spPr>
          <a:xfrm>
            <a:off x="3347864" y="3648670"/>
            <a:ext cx="2609850" cy="695325"/>
          </a:xfrm>
          <a:prstGeom prst="rect">
            <a:avLst/>
          </a:prstGeom>
        </p:spPr>
      </p:pic>
      <p:sp>
        <p:nvSpPr>
          <p:cNvPr id="10" name="Slide Number Placeholder 5">
            <a:extLst>
              <a:ext uri="{FF2B5EF4-FFF2-40B4-BE49-F238E27FC236}">
                <a16:creationId xmlns:a16="http://schemas.microsoft.com/office/drawing/2014/main" id="{8984D7C1-8367-7330-1D50-BD192C871E13}"/>
              </a:ext>
            </a:extLst>
          </p:cNvPr>
          <p:cNvSpPr>
            <a:spLocks noGrp="1"/>
          </p:cNvSpPr>
          <p:nvPr>
            <p:ph type="sldNum" sz="quarter" idx="12"/>
          </p:nvPr>
        </p:nvSpPr>
        <p:spPr>
          <a:xfrm>
            <a:off x="7812360" y="6380161"/>
            <a:ext cx="578317" cy="365125"/>
          </a:xfrm>
        </p:spPr>
        <p:txBody>
          <a:bodyPr/>
          <a:lstStyle/>
          <a:p>
            <a:fld id="{666D7441-A661-464A-8616-59533B53E3BB}" type="slidenum">
              <a:rPr lang="bg-BG" sz="2000" smtClean="0"/>
              <a:pPr/>
              <a:t>30</a:t>
            </a:fld>
            <a:endParaRPr lang="bg-BG" sz="2000" dirty="0"/>
          </a:p>
        </p:txBody>
      </p:sp>
      <p:sp>
        <p:nvSpPr>
          <p:cNvPr id="12" name="Date Placeholder 12">
            <a:extLst>
              <a:ext uri="{FF2B5EF4-FFF2-40B4-BE49-F238E27FC236}">
                <a16:creationId xmlns:a16="http://schemas.microsoft.com/office/drawing/2014/main" id="{76703729-13B3-C2C5-74B4-EE3DC5E47008}"/>
              </a:ext>
            </a:extLst>
          </p:cNvPr>
          <p:cNvSpPr txBox="1">
            <a:spLocks/>
          </p:cNvSpPr>
          <p:nvPr/>
        </p:nvSpPr>
        <p:spPr>
          <a:xfrm>
            <a:off x="971600" y="6345831"/>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4" name="Текстово поле 13">
            <a:extLst>
              <a:ext uri="{FF2B5EF4-FFF2-40B4-BE49-F238E27FC236}">
                <a16:creationId xmlns:a16="http://schemas.microsoft.com/office/drawing/2014/main" id="{06EF36D6-4A38-02E5-EF6D-522F8820F4B3}"/>
              </a:ext>
            </a:extLst>
          </p:cNvPr>
          <p:cNvSpPr txBox="1"/>
          <p:nvPr/>
        </p:nvSpPr>
        <p:spPr>
          <a:xfrm>
            <a:off x="2913980" y="641520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
        <p:nvSpPr>
          <p:cNvPr id="15" name="Текстово поле 14">
            <a:extLst>
              <a:ext uri="{FF2B5EF4-FFF2-40B4-BE49-F238E27FC236}">
                <a16:creationId xmlns:a16="http://schemas.microsoft.com/office/drawing/2014/main" id="{F9AB513F-A712-5A2E-9602-371F179767E6}"/>
              </a:ext>
            </a:extLst>
          </p:cNvPr>
          <p:cNvSpPr txBox="1"/>
          <p:nvPr/>
        </p:nvSpPr>
        <p:spPr>
          <a:xfrm>
            <a:off x="2197737" y="5076656"/>
            <a:ext cx="5201261" cy="369332"/>
          </a:xfrm>
          <a:prstGeom prst="rect">
            <a:avLst/>
          </a:prstGeom>
          <a:noFill/>
        </p:spPr>
        <p:txBody>
          <a:bodyPr wrap="square">
            <a:spAutoFit/>
          </a:bodyPr>
          <a:lstStyle/>
          <a:p>
            <a:r>
              <a:rPr lang="en-US" dirty="0">
                <a:highlight>
                  <a:srgbClr val="FFFF00"/>
                </a:highlight>
              </a:rPr>
              <a:t>Participants: Hristo </a:t>
            </a:r>
            <a:r>
              <a:rPr lang="en-US" dirty="0" err="1">
                <a:highlight>
                  <a:srgbClr val="FFFF00"/>
                </a:highlight>
              </a:rPr>
              <a:t>Tonchev</a:t>
            </a:r>
            <a:r>
              <a:rPr lang="en-US" dirty="0">
                <a:highlight>
                  <a:srgbClr val="FFFF00"/>
                </a:highlight>
              </a:rPr>
              <a:t> and</a:t>
            </a:r>
            <a:r>
              <a:rPr lang="en-US" sz="1800" dirty="0">
                <a:highlight>
                  <a:srgbClr val="FFFF00"/>
                </a:highlight>
              </a:rPr>
              <a:t> </a:t>
            </a:r>
            <a:r>
              <a:rPr lang="en-US" sz="1800" dirty="0" err="1">
                <a:highlight>
                  <a:srgbClr val="FFFF00"/>
                </a:highlight>
              </a:rPr>
              <a:t>Petar</a:t>
            </a:r>
            <a:r>
              <a:rPr lang="en-US" sz="1800" dirty="0">
                <a:highlight>
                  <a:srgbClr val="FFFF00"/>
                </a:highlight>
              </a:rPr>
              <a:t> </a:t>
            </a:r>
            <a:r>
              <a:rPr lang="en-US" sz="1800" dirty="0" err="1">
                <a:highlight>
                  <a:srgbClr val="FFFF00"/>
                </a:highlight>
              </a:rPr>
              <a:t>Danev</a:t>
            </a:r>
            <a:endParaRPr lang="en-GB" dirty="0">
              <a:highlight>
                <a:srgbClr val="FFFF00"/>
              </a:highlight>
            </a:endParaRPr>
          </a:p>
        </p:txBody>
      </p:sp>
    </p:spTree>
    <p:extLst>
      <p:ext uri="{BB962C8B-B14F-4D97-AF65-F5344CB8AC3E}">
        <p14:creationId xmlns:p14="http://schemas.microsoft.com/office/powerpoint/2010/main" val="2305330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лавие 1">
            <a:extLst>
              <a:ext uri="{FF2B5EF4-FFF2-40B4-BE49-F238E27FC236}">
                <a16:creationId xmlns:a16="http://schemas.microsoft.com/office/drawing/2014/main" id="{F32F6D59-9550-9E34-20DE-3A2C6723181C}"/>
              </a:ext>
            </a:extLst>
          </p:cNvPr>
          <p:cNvSpPr txBox="1">
            <a:spLocks/>
          </p:cNvSpPr>
          <p:nvPr/>
        </p:nvSpPr>
        <p:spPr>
          <a:xfrm>
            <a:off x="932950" y="158258"/>
            <a:ext cx="7347069" cy="10081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a:lstStyle>
          <a:p>
            <a:pPr algn="ctr"/>
            <a:r>
              <a:rPr lang="en-US" sz="3200" b="1" dirty="0">
                <a:solidFill>
                  <a:schemeClr val="accent2">
                    <a:lumMod val="75000"/>
                  </a:schemeClr>
                </a:solidFill>
                <a:latin typeface="Times New Roman Cyr" pitchFamily="18" charset="0"/>
                <a:ea typeface="+mn-ea"/>
                <a:cs typeface="Times New Roman Cyr" pitchFamily="18" charset="0"/>
              </a:rPr>
              <a:t>Discrete Time quantum random walk</a:t>
            </a:r>
            <a:endParaRPr lang="en-GB" sz="3200" b="1" dirty="0">
              <a:solidFill>
                <a:schemeClr val="accent2">
                  <a:lumMod val="75000"/>
                </a:schemeClr>
              </a:solidFill>
              <a:latin typeface="Times New Roman Cyr" pitchFamily="18" charset="0"/>
              <a:ea typeface="+mn-ea"/>
              <a:cs typeface="Times New Roman Cyr" pitchFamily="18" charset="0"/>
            </a:endParaRPr>
          </a:p>
        </p:txBody>
      </p:sp>
      <p:sp>
        <p:nvSpPr>
          <p:cNvPr id="24" name="Slide Number Placeholder 5">
            <a:extLst>
              <a:ext uri="{FF2B5EF4-FFF2-40B4-BE49-F238E27FC236}">
                <a16:creationId xmlns:a16="http://schemas.microsoft.com/office/drawing/2014/main" id="{803E22D2-58A2-4E19-0278-4E8FA6CE2439}"/>
              </a:ext>
            </a:extLst>
          </p:cNvPr>
          <p:cNvSpPr txBox="1">
            <a:spLocks/>
          </p:cNvSpPr>
          <p:nvPr/>
        </p:nvSpPr>
        <p:spPr>
          <a:xfrm>
            <a:off x="7668344" y="6309320"/>
            <a:ext cx="578317"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6D7441-A661-464A-8616-59533B53E3BB}" type="slidenum">
              <a:rPr lang="bg-BG" sz="2400" smtClean="0"/>
              <a:pPr/>
              <a:t>4</a:t>
            </a:fld>
            <a:endParaRPr lang="bg-BG" sz="2400"/>
          </a:p>
        </p:txBody>
      </p:sp>
      <p:sp>
        <p:nvSpPr>
          <p:cNvPr id="25" name="Date Placeholder 12">
            <a:extLst>
              <a:ext uri="{FF2B5EF4-FFF2-40B4-BE49-F238E27FC236}">
                <a16:creationId xmlns:a16="http://schemas.microsoft.com/office/drawing/2014/main" id="{0573B614-C119-0FFF-5B55-7AA4B23132C7}"/>
              </a:ext>
            </a:extLst>
          </p:cNvPr>
          <p:cNvSpPr txBox="1">
            <a:spLocks/>
          </p:cNvSpPr>
          <p:nvPr/>
        </p:nvSpPr>
        <p:spPr>
          <a:xfrm>
            <a:off x="1009794" y="6388454"/>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26" name="Текстово поле 25">
            <a:extLst>
              <a:ext uri="{FF2B5EF4-FFF2-40B4-BE49-F238E27FC236}">
                <a16:creationId xmlns:a16="http://schemas.microsoft.com/office/drawing/2014/main" id="{3C728132-BC71-51C6-E28D-C4F06521B2FA}"/>
              </a:ext>
            </a:extLst>
          </p:cNvPr>
          <p:cNvSpPr txBox="1"/>
          <p:nvPr/>
        </p:nvSpPr>
        <p:spPr>
          <a:xfrm>
            <a:off x="2913980" y="641520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
        <p:nvSpPr>
          <p:cNvPr id="43" name="Rectangle 12">
            <a:extLst>
              <a:ext uri="{FF2B5EF4-FFF2-40B4-BE49-F238E27FC236}">
                <a16:creationId xmlns:a16="http://schemas.microsoft.com/office/drawing/2014/main" id="{476F83BE-2D9A-0BA8-73D2-8FC7C1D329C4}"/>
              </a:ext>
            </a:extLst>
          </p:cNvPr>
          <p:cNvSpPr/>
          <p:nvPr/>
        </p:nvSpPr>
        <p:spPr>
          <a:xfrm>
            <a:off x="3155539" y="1825767"/>
            <a:ext cx="2781449" cy="492424"/>
          </a:xfrm>
          <a:prstGeom prst="rect">
            <a:avLst/>
          </a:prstGeom>
        </p:spPr>
        <p:txBody>
          <a:bodyPr wrap="square" lIns="91422" tIns="45711" rIns="91422" bIns="45711">
            <a:spAutoFit/>
          </a:bodyPr>
          <a:lstStyle/>
          <a:p>
            <a:pPr algn="just"/>
            <a:r>
              <a:rPr lang="en-US" sz="2600" dirty="0">
                <a:latin typeface="Arial" pitchFamily="34" charset="0"/>
                <a:cs typeface="Arial" pitchFamily="34" charset="0"/>
              </a:rPr>
              <a:t>x – node register</a:t>
            </a:r>
            <a:endParaRPr lang="bg-BG" sz="2600" dirty="0">
              <a:latin typeface="Arial" pitchFamily="34" charset="0"/>
              <a:cs typeface="Arial" pitchFamily="34" charset="0"/>
            </a:endParaRPr>
          </a:p>
        </p:txBody>
      </p:sp>
      <p:sp>
        <p:nvSpPr>
          <p:cNvPr id="44" name="Rectangle 12">
            <a:extLst>
              <a:ext uri="{FF2B5EF4-FFF2-40B4-BE49-F238E27FC236}">
                <a16:creationId xmlns:a16="http://schemas.microsoft.com/office/drawing/2014/main" id="{A1EF1436-39A0-1736-0195-0D31519333B1}"/>
              </a:ext>
            </a:extLst>
          </p:cNvPr>
          <p:cNvSpPr/>
          <p:nvPr/>
        </p:nvSpPr>
        <p:spPr>
          <a:xfrm>
            <a:off x="3146329" y="2323209"/>
            <a:ext cx="2781449" cy="492424"/>
          </a:xfrm>
          <a:prstGeom prst="rect">
            <a:avLst/>
          </a:prstGeom>
        </p:spPr>
        <p:txBody>
          <a:bodyPr wrap="square" lIns="91422" tIns="45711" rIns="91422" bIns="45711">
            <a:spAutoFit/>
          </a:bodyPr>
          <a:lstStyle/>
          <a:p>
            <a:pPr algn="just"/>
            <a:r>
              <a:rPr lang="en-US" sz="2600" dirty="0">
                <a:latin typeface="Arial" pitchFamily="34" charset="0"/>
                <a:cs typeface="Arial" pitchFamily="34" charset="0"/>
              </a:rPr>
              <a:t>d – edge register</a:t>
            </a:r>
            <a:endParaRPr lang="bg-BG" sz="2600" dirty="0">
              <a:latin typeface="Arial" pitchFamily="34" charset="0"/>
              <a:cs typeface="Arial" pitchFamily="34" charset="0"/>
            </a:endParaRPr>
          </a:p>
        </p:txBody>
      </p:sp>
      <p:sp>
        <p:nvSpPr>
          <p:cNvPr id="45" name="Rectangle 12">
            <a:extLst>
              <a:ext uri="{FF2B5EF4-FFF2-40B4-BE49-F238E27FC236}">
                <a16:creationId xmlns:a16="http://schemas.microsoft.com/office/drawing/2014/main" id="{EC4E4087-8615-578A-5FC1-E0377D46550A}"/>
              </a:ext>
            </a:extLst>
          </p:cNvPr>
          <p:cNvSpPr/>
          <p:nvPr/>
        </p:nvSpPr>
        <p:spPr>
          <a:xfrm>
            <a:off x="3094546" y="1347628"/>
            <a:ext cx="2903436" cy="492424"/>
          </a:xfrm>
          <a:prstGeom prst="rect">
            <a:avLst/>
          </a:prstGeom>
        </p:spPr>
        <p:txBody>
          <a:bodyPr wrap="square" lIns="91422" tIns="45711" rIns="91422" bIns="45711">
            <a:spAutoFit/>
          </a:bodyPr>
          <a:lstStyle/>
          <a:p>
            <a:pPr algn="just"/>
            <a:r>
              <a:rPr lang="en-US" sz="2600" dirty="0">
                <a:latin typeface="Arial" pitchFamily="34" charset="0"/>
                <a:cs typeface="Arial" pitchFamily="34" charset="0"/>
              </a:rPr>
              <a:t>c – control register</a:t>
            </a:r>
            <a:endParaRPr lang="bg-BG" sz="2600" dirty="0">
              <a:latin typeface="Arial" pitchFamily="34" charset="0"/>
              <a:cs typeface="Arial" pitchFamily="34" charset="0"/>
            </a:endParaRPr>
          </a:p>
        </p:txBody>
      </p:sp>
      <p:sp>
        <p:nvSpPr>
          <p:cNvPr id="13" name="Rectangle 12">
            <a:extLst>
              <a:ext uri="{FF2B5EF4-FFF2-40B4-BE49-F238E27FC236}">
                <a16:creationId xmlns:a16="http://schemas.microsoft.com/office/drawing/2014/main" id="{B8CD6F1A-6960-BA7D-9056-E30386ADF82E}"/>
              </a:ext>
            </a:extLst>
          </p:cNvPr>
          <p:cNvSpPr/>
          <p:nvPr/>
        </p:nvSpPr>
        <p:spPr>
          <a:xfrm>
            <a:off x="1320772" y="979090"/>
            <a:ext cx="2376264" cy="461647"/>
          </a:xfrm>
          <a:prstGeom prst="rect">
            <a:avLst/>
          </a:prstGeom>
        </p:spPr>
        <p:txBody>
          <a:bodyPr wrap="square" lIns="91422" tIns="45711" rIns="91422" bIns="45711">
            <a:spAutoFit/>
          </a:bodyPr>
          <a:lstStyle/>
          <a:p>
            <a:r>
              <a:rPr lang="en-US" sz="2400" dirty="0">
                <a:solidFill>
                  <a:schemeClr val="tx1"/>
                </a:solidFill>
                <a:latin typeface="Arial" pitchFamily="34" charset="0"/>
                <a:cs typeface="Arial" pitchFamily="34" charset="0"/>
              </a:rPr>
              <a:t>Irregular Graph</a:t>
            </a:r>
            <a:endParaRPr lang="en-US" sz="2600" dirty="0">
              <a:solidFill>
                <a:schemeClr val="tx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1" name="Rectangle 12">
                <a:extLst>
                  <a:ext uri="{FF2B5EF4-FFF2-40B4-BE49-F238E27FC236}">
                    <a16:creationId xmlns:a16="http://schemas.microsoft.com/office/drawing/2014/main" id="{59714B1B-A40F-9265-0A98-90F7825DA179}"/>
                  </a:ext>
                </a:extLst>
              </p:cNvPr>
              <p:cNvSpPr/>
              <p:nvPr/>
            </p:nvSpPr>
            <p:spPr>
              <a:xfrm>
                <a:off x="797729" y="4455194"/>
                <a:ext cx="7918610" cy="1938974"/>
              </a:xfrm>
              <a:prstGeom prst="rect">
                <a:avLst/>
              </a:prstGeom>
            </p:spPr>
            <p:txBody>
              <a:bodyPr wrap="square" lIns="91422" tIns="45711" rIns="91422" bIns="45711">
                <a:spAutoFit/>
              </a:bodyPr>
              <a:lstStyle/>
              <a:p>
                <a:r>
                  <a:rPr lang="en-US" sz="2400" dirty="0">
                    <a:solidFill>
                      <a:schemeClr val="tx1"/>
                    </a:solidFill>
                    <a:latin typeface="Arial" pitchFamily="34" charset="0"/>
                    <a:cs typeface="Arial" pitchFamily="34" charset="0"/>
                  </a:rPr>
                  <a:t>In case of regular graph the whole register of the system is:</a:t>
                </a:r>
              </a:p>
              <a:p>
                <a:pPr algn="ctr"/>
                <a14:m>
                  <m:oMath xmlns:m="http://schemas.openxmlformats.org/officeDocument/2006/math">
                    <m:d>
                      <m:dPr>
                        <m:begChr m:val="|"/>
                        <m:endChr m:val=""/>
                        <m:ctrlPr>
                          <a:rPr lang="en-GB" sz="2400" i="1">
                            <a:solidFill>
                              <a:schemeClr val="tx1"/>
                            </a:solidFill>
                            <a:latin typeface="Cambria Math" panose="02040503050406030204" pitchFamily="18" charset="0"/>
                            <a:cs typeface="Arial" pitchFamily="34" charset="0"/>
                          </a:rPr>
                        </m:ctrlPr>
                      </m:dPr>
                      <m:e>
                        <m:d>
                          <m:dPr>
                            <m:begChr m:val=""/>
                            <m:endChr m:val="⟩"/>
                            <m:ctrlPr>
                              <a:rPr lang="en-GB" sz="2400" i="1">
                                <a:solidFill>
                                  <a:schemeClr val="tx1"/>
                                </a:solidFill>
                                <a:latin typeface="Cambria Math" panose="02040503050406030204" pitchFamily="18" charset="0"/>
                                <a:cs typeface="Arial" pitchFamily="34" charset="0"/>
                              </a:rPr>
                            </m:ctrlPr>
                          </m:dPr>
                          <m:e>
                            <m:r>
                              <a:rPr lang="en-GB" sz="2400">
                                <a:solidFill>
                                  <a:schemeClr val="tx1"/>
                                </a:solidFill>
                                <a:latin typeface="Cambria Math" panose="02040503050406030204" pitchFamily="18" charset="0"/>
                                <a:cs typeface="Arial" pitchFamily="34" charset="0"/>
                              </a:rPr>
                              <m:t>𝜓</m:t>
                            </m:r>
                          </m:e>
                        </m:d>
                      </m:e>
                    </m:d>
                    <m:r>
                      <a:rPr lang="en-GB" sz="2400">
                        <a:solidFill>
                          <a:schemeClr val="tx1"/>
                        </a:solidFill>
                        <a:latin typeface="Cambria Math" panose="02040503050406030204" pitchFamily="18" charset="0"/>
                        <a:cs typeface="Arial" pitchFamily="34" charset="0"/>
                      </a:rPr>
                      <m:t>=</m:t>
                    </m:r>
                    <m:d>
                      <m:dPr>
                        <m:begChr m:val="|"/>
                        <m:endChr m:val=""/>
                        <m:ctrlPr>
                          <a:rPr lang="en-GB" sz="2400" i="1">
                            <a:solidFill>
                              <a:schemeClr val="tx1"/>
                            </a:solidFill>
                            <a:latin typeface="Cambria Math" panose="02040503050406030204" pitchFamily="18" charset="0"/>
                            <a:cs typeface="Arial" pitchFamily="34" charset="0"/>
                          </a:rPr>
                        </m:ctrlPr>
                      </m:dPr>
                      <m:e>
                        <m:d>
                          <m:dPr>
                            <m:begChr m:val=""/>
                            <m:endChr m:val="⟩"/>
                            <m:ctrlPr>
                              <a:rPr lang="en-GB" sz="2400" i="1">
                                <a:solidFill>
                                  <a:schemeClr val="tx1"/>
                                </a:solidFill>
                                <a:latin typeface="Cambria Math" panose="02040503050406030204" pitchFamily="18" charset="0"/>
                                <a:cs typeface="Arial" pitchFamily="34" charset="0"/>
                              </a:rPr>
                            </m:ctrlPr>
                          </m:dPr>
                          <m:e>
                            <m:r>
                              <a:rPr lang="en-US" sz="2400">
                                <a:solidFill>
                                  <a:schemeClr val="tx1"/>
                                </a:solidFill>
                                <a:latin typeface="Cambria Math" panose="02040503050406030204" pitchFamily="18" charset="0"/>
                                <a:cs typeface="Arial" pitchFamily="34" charset="0"/>
                              </a:rPr>
                              <m:t>𝑥</m:t>
                            </m:r>
                          </m:e>
                        </m:d>
                      </m:e>
                    </m:d>
                    <m:r>
                      <a:rPr lang="en-GB" sz="2400">
                        <a:solidFill>
                          <a:schemeClr val="tx1"/>
                        </a:solidFill>
                        <a:latin typeface="Cambria Math" panose="02040503050406030204" pitchFamily="18" charset="0"/>
                        <a:cs typeface="Arial" pitchFamily="34" charset="0"/>
                      </a:rPr>
                      <m:t>⊗</m:t>
                    </m:r>
                    <m:d>
                      <m:dPr>
                        <m:begChr m:val="|"/>
                        <m:endChr m:val=""/>
                        <m:ctrlPr>
                          <a:rPr lang="en-GB" sz="2400" i="1">
                            <a:solidFill>
                              <a:schemeClr val="tx1"/>
                            </a:solidFill>
                            <a:latin typeface="Cambria Math" panose="02040503050406030204" pitchFamily="18" charset="0"/>
                            <a:cs typeface="Arial" pitchFamily="34" charset="0"/>
                          </a:rPr>
                        </m:ctrlPr>
                      </m:dPr>
                      <m:e>
                        <m:d>
                          <m:dPr>
                            <m:begChr m:val=""/>
                            <m:endChr m:val="⟩"/>
                            <m:ctrlPr>
                              <a:rPr lang="en-GB" sz="2400" i="1">
                                <a:solidFill>
                                  <a:schemeClr val="tx1"/>
                                </a:solidFill>
                                <a:latin typeface="Cambria Math" panose="02040503050406030204" pitchFamily="18" charset="0"/>
                                <a:cs typeface="Arial" pitchFamily="34" charset="0"/>
                              </a:rPr>
                            </m:ctrlPr>
                          </m:dPr>
                          <m:e>
                            <m:r>
                              <a:rPr lang="en-US" sz="2400">
                                <a:solidFill>
                                  <a:schemeClr val="tx1"/>
                                </a:solidFill>
                                <a:latin typeface="Cambria Math" panose="02040503050406030204" pitchFamily="18" charset="0"/>
                                <a:cs typeface="Arial" pitchFamily="34" charset="0"/>
                              </a:rPr>
                              <m:t>𝑑</m:t>
                            </m:r>
                          </m:e>
                        </m:d>
                      </m:e>
                    </m:d>
                    <m:r>
                      <a:rPr lang="en-US" sz="2400">
                        <a:solidFill>
                          <a:schemeClr val="tx1"/>
                        </a:solidFill>
                        <a:latin typeface="Cambria Math" panose="02040503050406030204" pitchFamily="18" charset="0"/>
                        <a:cs typeface="Arial" pitchFamily="34" charset="0"/>
                      </a:rPr>
                      <m:t>=</m:t>
                    </m:r>
                  </m:oMath>
                </a14:m>
                <a:r>
                  <a:rPr lang="en-GB" sz="2400" dirty="0">
                    <a:solidFill>
                      <a:schemeClr val="tx1"/>
                    </a:solidFill>
                    <a:latin typeface="Arial" pitchFamily="34" charset="0"/>
                    <a:cs typeface="Arial" pitchFamily="34" charset="0"/>
                  </a:rPr>
                  <a:t> </a:t>
                </a:r>
                <a14:m>
                  <m:oMath xmlns:m="http://schemas.openxmlformats.org/officeDocument/2006/math">
                    <m:d>
                      <m:dPr>
                        <m:begChr m:val="|"/>
                        <m:endChr m:val=""/>
                        <m:ctrlPr>
                          <a:rPr lang="en-GB" sz="2400" i="1">
                            <a:solidFill>
                              <a:schemeClr val="tx1"/>
                            </a:solidFill>
                            <a:latin typeface="Cambria Math" panose="02040503050406030204" pitchFamily="18" charset="0"/>
                            <a:cs typeface="Arial" pitchFamily="34" charset="0"/>
                          </a:rPr>
                        </m:ctrlPr>
                      </m:dPr>
                      <m:e>
                        <m:d>
                          <m:dPr>
                            <m:begChr m:val=""/>
                            <m:endChr m:val="⟩"/>
                            <m:ctrlPr>
                              <a:rPr lang="en-GB" sz="2400" i="1">
                                <a:solidFill>
                                  <a:schemeClr val="tx1"/>
                                </a:solidFill>
                                <a:latin typeface="Cambria Math" panose="02040503050406030204" pitchFamily="18" charset="0"/>
                                <a:cs typeface="Arial" pitchFamily="34" charset="0"/>
                              </a:rPr>
                            </m:ctrlPr>
                          </m:dPr>
                          <m:e>
                            <m:r>
                              <a:rPr lang="en-GB" sz="2400">
                                <a:solidFill>
                                  <a:schemeClr val="tx1"/>
                                </a:solidFill>
                                <a:latin typeface="Cambria Math" panose="02040503050406030204" pitchFamily="18" charset="0"/>
                                <a:cs typeface="Arial" pitchFamily="34" charset="0"/>
                              </a:rPr>
                              <m:t>𝑥</m:t>
                            </m:r>
                            <m:r>
                              <a:rPr lang="en-GB" sz="2400">
                                <a:solidFill>
                                  <a:schemeClr val="tx1"/>
                                </a:solidFill>
                                <a:latin typeface="Cambria Math" panose="02040503050406030204" pitchFamily="18" charset="0"/>
                                <a:cs typeface="Arial" pitchFamily="34" charset="0"/>
                              </a:rPr>
                              <m:t>,</m:t>
                            </m:r>
                            <m:r>
                              <a:rPr lang="en-US" sz="2400">
                                <a:solidFill>
                                  <a:schemeClr val="tx1"/>
                                </a:solidFill>
                                <a:latin typeface="Cambria Math" panose="02040503050406030204" pitchFamily="18" charset="0"/>
                                <a:cs typeface="Arial" pitchFamily="34" charset="0"/>
                              </a:rPr>
                              <m:t>𝑑</m:t>
                            </m:r>
                          </m:e>
                        </m:d>
                      </m:e>
                    </m:d>
                  </m:oMath>
                </a14:m>
                <a:endParaRPr lang="en-US" sz="2400" dirty="0">
                  <a:solidFill>
                    <a:schemeClr val="tx1"/>
                  </a:solidFill>
                  <a:latin typeface="Arial" pitchFamily="34" charset="0"/>
                  <a:cs typeface="Arial" pitchFamily="34" charset="0"/>
                </a:endParaRPr>
              </a:p>
              <a:p>
                <a:r>
                  <a:rPr lang="en-US" sz="2400" dirty="0">
                    <a:solidFill>
                      <a:schemeClr val="tx2">
                        <a:lumMod val="60000"/>
                        <a:lumOff val="40000"/>
                      </a:schemeClr>
                    </a:solidFill>
                    <a:latin typeface="Arial" pitchFamily="34" charset="0"/>
                    <a:cs typeface="Arial" pitchFamily="34" charset="0"/>
                  </a:rPr>
                  <a:t>where x is the state of the node register and d state of the register of the edges (coin register)</a:t>
                </a:r>
                <a:endParaRPr lang="en-US" sz="2600" dirty="0">
                  <a:solidFill>
                    <a:schemeClr val="tx2">
                      <a:lumMod val="60000"/>
                      <a:lumOff val="40000"/>
                    </a:schemeClr>
                  </a:solidFill>
                  <a:latin typeface="Arial" pitchFamily="34" charset="0"/>
                  <a:cs typeface="Arial" pitchFamily="34" charset="0"/>
                </a:endParaRPr>
              </a:p>
            </p:txBody>
          </p:sp>
        </mc:Choice>
        <mc:Fallback xmlns="">
          <p:sp>
            <p:nvSpPr>
              <p:cNvPr id="11" name="Rectangle 12">
                <a:extLst>
                  <a:ext uri="{FF2B5EF4-FFF2-40B4-BE49-F238E27FC236}">
                    <a16:creationId xmlns:a16="http://schemas.microsoft.com/office/drawing/2014/main" id="{59714B1B-A40F-9265-0A98-90F7825DA179}"/>
                  </a:ext>
                </a:extLst>
              </p:cNvPr>
              <p:cNvSpPr>
                <a:spLocks noRot="1" noChangeAspect="1" noMove="1" noResize="1" noEditPoints="1" noAdjustHandles="1" noChangeArrowheads="1" noChangeShapeType="1" noTextEdit="1"/>
              </p:cNvSpPr>
              <p:nvPr/>
            </p:nvSpPr>
            <p:spPr>
              <a:xfrm>
                <a:off x="797729" y="4455194"/>
                <a:ext cx="7918610" cy="1938974"/>
              </a:xfrm>
              <a:prstGeom prst="rect">
                <a:avLst/>
              </a:prstGeom>
              <a:blipFill>
                <a:blip r:embed="rId2"/>
                <a:stretch>
                  <a:fillRect l="-1232" t="-2201" r="-616" b="-8805"/>
                </a:stretch>
              </a:blipFill>
            </p:spPr>
            <p:txBody>
              <a:bodyPr/>
              <a:lstStyle/>
              <a:p>
                <a:r>
                  <a:rPr lang="en-GB">
                    <a:noFill/>
                  </a:rPr>
                  <a:t> </a:t>
                </a:r>
              </a:p>
            </p:txBody>
          </p:sp>
        </mc:Fallback>
      </mc:AlternateContent>
      <p:sp>
        <p:nvSpPr>
          <p:cNvPr id="12" name="Rectangle 12">
            <a:extLst>
              <a:ext uri="{FF2B5EF4-FFF2-40B4-BE49-F238E27FC236}">
                <a16:creationId xmlns:a16="http://schemas.microsoft.com/office/drawing/2014/main" id="{BD9F6C29-C234-CD3D-2B34-28F98F669D5F}"/>
              </a:ext>
            </a:extLst>
          </p:cNvPr>
          <p:cNvSpPr/>
          <p:nvPr/>
        </p:nvSpPr>
        <p:spPr>
          <a:xfrm>
            <a:off x="5591193" y="1019956"/>
            <a:ext cx="2376264" cy="461647"/>
          </a:xfrm>
          <a:prstGeom prst="rect">
            <a:avLst/>
          </a:prstGeom>
        </p:spPr>
        <p:txBody>
          <a:bodyPr wrap="square" lIns="91422" tIns="45711" rIns="91422" bIns="45711">
            <a:spAutoFit/>
          </a:bodyPr>
          <a:lstStyle/>
          <a:p>
            <a:r>
              <a:rPr lang="en-US" sz="2400" dirty="0">
                <a:solidFill>
                  <a:schemeClr val="tx1"/>
                </a:solidFill>
                <a:latin typeface="Arial" pitchFamily="34" charset="0"/>
                <a:cs typeface="Arial" pitchFamily="34" charset="0"/>
              </a:rPr>
              <a:t>Regular Graph</a:t>
            </a:r>
            <a:endParaRPr lang="en-US" sz="2600" dirty="0">
              <a:solidFill>
                <a:schemeClr val="tx1"/>
              </a:solidFill>
              <a:latin typeface="Arial" pitchFamily="34" charset="0"/>
              <a:cs typeface="Arial" pitchFamily="34" charset="0"/>
            </a:endParaRPr>
          </a:p>
        </p:txBody>
      </p:sp>
      <mc:AlternateContent xmlns:mc="http://schemas.openxmlformats.org/markup-compatibility/2006" xmlns:am3d="http://schemas.microsoft.com/office/drawing/2017/model3d">
        <mc:Choice Requires="am3d">
          <p:graphicFrame>
            <p:nvGraphicFramePr>
              <p:cNvPr id="3" name="3D модел 2">
                <a:extLst>
                  <a:ext uri="{FF2B5EF4-FFF2-40B4-BE49-F238E27FC236}">
                    <a16:creationId xmlns:a16="http://schemas.microsoft.com/office/drawing/2014/main" id="{15BEDC42-7FF6-5F72-F838-936CF1A50142}"/>
                  </a:ext>
                </a:extLst>
              </p:cNvPr>
              <p:cNvGraphicFramePr>
                <a:graphicFrameLocks noChangeAspect="1"/>
              </p:cNvGraphicFramePr>
              <p:nvPr>
                <p:extLst>
                  <p:ext uri="{D42A27DB-BD31-4B8C-83A1-F6EECF244321}">
                    <p14:modId xmlns:p14="http://schemas.microsoft.com/office/powerpoint/2010/main" val="3005002997"/>
                  </p:ext>
                </p:extLst>
              </p:nvPr>
            </p:nvGraphicFramePr>
            <p:xfrm>
              <a:off x="4764961" y="3014824"/>
              <a:ext cx="3567329" cy="1224889"/>
            </p:xfrm>
            <a:graphic>
              <a:graphicData uri="http://schemas.microsoft.com/office/drawing/2017/model3d">
                <am3d:model3d r:embed="rId3">
                  <am3d:spPr>
                    <a:xfrm>
                      <a:off x="0" y="0"/>
                      <a:ext cx="3567329" cy="1224889"/>
                    </a:xfrm>
                    <a:prstGeom prst="rect">
                      <a:avLst/>
                    </a:prstGeom>
                  </am3d:spPr>
                  <am3d:camera>
                    <am3d:pos x="0" y="0" z="49783854"/>
                    <am3d:up dx="0" dy="36000000" dz="0"/>
                    <am3d:lookAt x="0" y="0" z="0"/>
                    <am3d:perspective fov="2700000"/>
                  </am3d:camera>
                  <am3d:trans>
                    <am3d:meterPerModelUnit n="29806" d="1000000"/>
                    <am3d:preTrans dx="-21085147" dy="-429215" dz="-152281"/>
                    <am3d:scale>
                      <am3d:sx n="1000000" d="1000000"/>
                      <am3d:sy n="1000000" d="1000000"/>
                      <am3d:sz n="1000000" d="1000000"/>
                    </am3d:scale>
                    <am3d:rot/>
                    <am3d:postTrans dx="0" dy="0" dz="0"/>
                  </am3d:trans>
                  <am3d:raster rName="Office3DRenderer" rVer="16.0.8326">
                    <am3d:blip r:embed="rId4"/>
                  </am3d:raster>
                  <am3d:objViewport viewportSz="406400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 name="3D модел 2">
                <a:extLst>
                  <a:ext uri="{FF2B5EF4-FFF2-40B4-BE49-F238E27FC236}">
                    <a16:creationId xmlns:a16="http://schemas.microsoft.com/office/drawing/2014/main" id="{15BEDC42-7FF6-5F72-F838-936CF1A50142}"/>
                  </a:ext>
                </a:extLst>
              </p:cNvPr>
              <p:cNvPicPr>
                <a:picLocks noGrp="1" noRot="1" noChangeAspect="1" noMove="1" noResize="1" noEditPoints="1" noAdjustHandles="1" noChangeArrowheads="1" noChangeShapeType="1" noCrop="1"/>
              </p:cNvPicPr>
              <p:nvPr/>
            </p:nvPicPr>
            <p:blipFill>
              <a:blip r:embed="rId5"/>
              <a:stretch>
                <a:fillRect/>
              </a:stretch>
            </p:blipFill>
            <p:spPr>
              <a:xfrm>
                <a:off x="4764961" y="3014824"/>
                <a:ext cx="3567329" cy="1224889"/>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8" name="3D модел 7">
                <a:extLst>
                  <a:ext uri="{FF2B5EF4-FFF2-40B4-BE49-F238E27FC236}">
                    <a16:creationId xmlns:a16="http://schemas.microsoft.com/office/drawing/2014/main" id="{DFAE2FBB-CF96-23D1-4A51-7A008C8B8D18}"/>
                  </a:ext>
                </a:extLst>
              </p:cNvPr>
              <p:cNvGraphicFramePr>
                <a:graphicFrameLocks noChangeAspect="1"/>
              </p:cNvGraphicFramePr>
              <p:nvPr>
                <p:extLst>
                  <p:ext uri="{D42A27DB-BD31-4B8C-83A1-F6EECF244321}">
                    <p14:modId xmlns:p14="http://schemas.microsoft.com/office/powerpoint/2010/main" val="646185447"/>
                  </p:ext>
                </p:extLst>
              </p:nvPr>
            </p:nvGraphicFramePr>
            <p:xfrm>
              <a:off x="749704" y="2935323"/>
              <a:ext cx="3414373" cy="1597329"/>
            </p:xfrm>
            <a:graphic>
              <a:graphicData uri="http://schemas.microsoft.com/office/drawing/2017/model3d">
                <am3d:model3d r:embed="rId6">
                  <am3d:spPr>
                    <a:xfrm>
                      <a:off x="0" y="0"/>
                      <a:ext cx="3414373" cy="1597329"/>
                    </a:xfrm>
                    <a:prstGeom prst="rect">
                      <a:avLst/>
                    </a:prstGeom>
                  </am3d:spPr>
                  <am3d:camera>
                    <am3d:pos x="0" y="0" z="52006371"/>
                    <am3d:up dx="0" dy="36000000" dz="0"/>
                    <am3d:lookAt x="0" y="0" z="0"/>
                    <am3d:perspective fov="2700000"/>
                  </am3d:camera>
                  <am3d:trans>
                    <am3d:meterPerModelUnit n="29806" d="1000000"/>
                    <am3d:preTrans dx="-21085147" dy="-2682598" dz="-147517"/>
                    <am3d:scale>
                      <am3d:sx n="1000000" d="1000000"/>
                      <am3d:sy n="1000000" d="1000000"/>
                      <am3d:sz n="1000000" d="1000000"/>
                    </am3d:scale>
                    <am3d:rot/>
                    <am3d:postTrans dx="0" dy="0" dz="0"/>
                  </am3d:trans>
                  <am3d:raster rName="Office3DRenderer" rVer="16.0.8326">
                    <am3d:blip r:embed="rId7"/>
                  </am3d:raster>
                  <am3d:objViewport viewportSz="4064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3D модел 7">
                <a:extLst>
                  <a:ext uri="{FF2B5EF4-FFF2-40B4-BE49-F238E27FC236}">
                    <a16:creationId xmlns:a16="http://schemas.microsoft.com/office/drawing/2014/main" id="{DFAE2FBB-CF96-23D1-4A51-7A008C8B8D18}"/>
                  </a:ext>
                </a:extLst>
              </p:cNvPr>
              <p:cNvPicPr>
                <a:picLocks noGrp="1" noRot="1" noChangeAspect="1" noMove="1" noResize="1" noEditPoints="1" noAdjustHandles="1" noChangeArrowheads="1" noChangeShapeType="1" noCrop="1"/>
              </p:cNvPicPr>
              <p:nvPr/>
            </p:nvPicPr>
            <p:blipFill>
              <a:blip r:embed="rId8"/>
              <a:stretch>
                <a:fillRect/>
              </a:stretch>
            </p:blipFill>
            <p:spPr>
              <a:xfrm>
                <a:off x="749704" y="2935323"/>
                <a:ext cx="3414373" cy="1597329"/>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 name="3D модел 9">
                <a:extLst>
                  <a:ext uri="{FF2B5EF4-FFF2-40B4-BE49-F238E27FC236}">
                    <a16:creationId xmlns:a16="http://schemas.microsoft.com/office/drawing/2014/main" id="{81D193A0-7640-9EED-EC49-D39CD10221A4}"/>
                  </a:ext>
                </a:extLst>
              </p:cNvPr>
              <p:cNvGraphicFramePr>
                <a:graphicFrameLocks noChangeAspect="1"/>
              </p:cNvGraphicFramePr>
              <p:nvPr>
                <p:extLst>
                  <p:ext uri="{D42A27DB-BD31-4B8C-83A1-F6EECF244321}">
                    <p14:modId xmlns:p14="http://schemas.microsoft.com/office/powerpoint/2010/main" val="3102798829"/>
                  </p:ext>
                </p:extLst>
              </p:nvPr>
            </p:nvGraphicFramePr>
            <p:xfrm>
              <a:off x="1467636" y="1318817"/>
              <a:ext cx="1634225" cy="1552852"/>
            </p:xfrm>
            <a:graphic>
              <a:graphicData uri="http://schemas.microsoft.com/office/drawing/2017/model3d">
                <am3d:model3d r:embed="rId9">
                  <am3d:spPr>
                    <a:xfrm>
                      <a:off x="0" y="0"/>
                      <a:ext cx="1634225" cy="1552852"/>
                    </a:xfrm>
                    <a:prstGeom prst="rect">
                      <a:avLst/>
                    </a:prstGeom>
                  </am3d:spPr>
                  <am3d:camera>
                    <am3d:pos x="0" y="0" z="78136731"/>
                    <am3d:up dx="0" dy="36000000" dz="0"/>
                    <am3d:lookAt x="0" y="0" z="0"/>
                    <am3d:perspective fov="2700000"/>
                  </am3d:camera>
                  <am3d:trans>
                    <am3d:meterPerModelUnit n="44662" d="1000000"/>
                    <am3d:preTrans dx="80394" dy="16078" dz="-803"/>
                    <am3d:scale>
                      <am3d:sx n="1000000" d="1000000"/>
                      <am3d:sy n="1000000" d="1000000"/>
                      <am3d:sz n="1000000" d="1000000"/>
                    </am3d:scale>
                    <am3d:rot ax="4401901" ay="692315" az="2028019"/>
                    <am3d:postTrans dx="0" dy="0" dz="0"/>
                  </am3d:trans>
                  <am3d:raster rName="Office3DRenderer" rVer="16.0.8326">
                    <am3d:blip r:embed="rId10"/>
                  </am3d:raster>
                  <am3d:objViewport viewportSz="28954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 модел 9">
                <a:extLst>
                  <a:ext uri="{FF2B5EF4-FFF2-40B4-BE49-F238E27FC236}">
                    <a16:creationId xmlns:a16="http://schemas.microsoft.com/office/drawing/2014/main" id="{81D193A0-7640-9EED-EC49-D39CD10221A4}"/>
                  </a:ext>
                </a:extLst>
              </p:cNvPr>
              <p:cNvPicPr>
                <a:picLocks noGrp="1" noRot="1" noChangeAspect="1" noMove="1" noResize="1" noEditPoints="1" noAdjustHandles="1" noChangeArrowheads="1" noChangeShapeType="1" noCrop="1"/>
              </p:cNvPicPr>
              <p:nvPr/>
            </p:nvPicPr>
            <p:blipFill>
              <a:blip r:embed="rId11"/>
              <a:stretch>
                <a:fillRect/>
              </a:stretch>
            </p:blipFill>
            <p:spPr>
              <a:xfrm>
                <a:off x="1467636" y="1318817"/>
                <a:ext cx="1634225" cy="1552852"/>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20" name="3D модел 19">
                <a:extLst>
                  <a:ext uri="{FF2B5EF4-FFF2-40B4-BE49-F238E27FC236}">
                    <a16:creationId xmlns:a16="http://schemas.microsoft.com/office/drawing/2014/main" id="{56DF5353-D5B7-1EF3-5B84-704F6908AB96}"/>
                  </a:ext>
                </a:extLst>
              </p:cNvPr>
              <p:cNvGraphicFramePr>
                <a:graphicFrameLocks noChangeAspect="1"/>
              </p:cNvGraphicFramePr>
              <p:nvPr>
                <p:extLst>
                  <p:ext uri="{D42A27DB-BD31-4B8C-83A1-F6EECF244321}">
                    <p14:modId xmlns:p14="http://schemas.microsoft.com/office/powerpoint/2010/main" val="4034267072"/>
                  </p:ext>
                </p:extLst>
              </p:nvPr>
            </p:nvGraphicFramePr>
            <p:xfrm>
              <a:off x="5997982" y="1231596"/>
              <a:ext cx="1581109" cy="1695407"/>
            </p:xfrm>
            <a:graphic>
              <a:graphicData uri="http://schemas.microsoft.com/office/drawing/2017/model3d">
                <am3d:model3d r:embed="rId12">
                  <am3d:spPr>
                    <a:xfrm>
                      <a:off x="0" y="0"/>
                      <a:ext cx="1581109" cy="1695407"/>
                    </a:xfrm>
                    <a:prstGeom prst="rect">
                      <a:avLst/>
                    </a:prstGeom>
                  </am3d:spPr>
                  <am3d:camera>
                    <am3d:pos x="0" y="0" z="81053154"/>
                    <am3d:up dx="0" dy="36000000" dz="0"/>
                    <am3d:lookAt x="0" y="0" z="0"/>
                    <am3d:perspective fov="2700000"/>
                  </am3d:camera>
                  <am3d:trans>
                    <am3d:meterPerModelUnit n="62500" d="1000000"/>
                    <am3d:preTrans dx="0" dy="0" dz="13500000"/>
                    <am3d:scale>
                      <am3d:sx n="1000000" d="1000000"/>
                      <am3d:sy n="1000000" d="1000000"/>
                      <am3d:sz n="1000000" d="1000000"/>
                    </am3d:scale>
                    <am3d:rot ax="8024523" ay="-3085409" az="-8445341"/>
                    <am3d:postTrans dx="0" dy="0" dz="0"/>
                  </am3d:trans>
                  <am3d:raster rName="Office3DRenderer" rVer="16.0.8326">
                    <am3d:blip r:embed="rId13"/>
                  </am3d:raster>
                  <am3d:objViewport viewportSz="190495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0" name="3D модел 19">
                <a:extLst>
                  <a:ext uri="{FF2B5EF4-FFF2-40B4-BE49-F238E27FC236}">
                    <a16:creationId xmlns:a16="http://schemas.microsoft.com/office/drawing/2014/main" id="{56DF5353-D5B7-1EF3-5B84-704F6908AB96}"/>
                  </a:ext>
                </a:extLst>
              </p:cNvPr>
              <p:cNvPicPr>
                <a:picLocks noGrp="1" noRot="1" noChangeAspect="1" noMove="1" noResize="1" noEditPoints="1" noAdjustHandles="1" noChangeArrowheads="1" noChangeShapeType="1" noCrop="1"/>
              </p:cNvPicPr>
              <p:nvPr/>
            </p:nvPicPr>
            <p:blipFill>
              <a:blip r:embed="rId14"/>
              <a:stretch>
                <a:fillRect/>
              </a:stretch>
            </p:blipFill>
            <p:spPr>
              <a:xfrm>
                <a:off x="5997982" y="1231596"/>
                <a:ext cx="1581109" cy="1695407"/>
              </a:xfrm>
              <a:prstGeom prst="rect">
                <a:avLst/>
              </a:prstGeom>
            </p:spPr>
          </p:pic>
        </mc:Fallback>
      </mc:AlternateContent>
    </p:spTree>
    <p:extLst>
      <p:ext uri="{BB962C8B-B14F-4D97-AF65-F5344CB8AC3E}">
        <p14:creationId xmlns:p14="http://schemas.microsoft.com/office/powerpoint/2010/main" val="14652652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38" presetClass="emph" presetSubtype="128" accel="20000" decel="20000" fill="hold" nodeType="clickEffect">
                                  <p:stCondLst>
                                    <p:cond delay="0"/>
                                  </p:stCondLst>
                                  <p:childTnLst>
                                    <p:anim calcmode="lin" valueType="num">
                                      <p:cBhvr additive="sum">
                                        <p:cTn id="6" dur="5000" fill="hold"/>
                                        <p:tgtEl>
                                          <p:spTgt spid="20"/>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2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5">
            <a:extLst>
              <a:ext uri="{FF2B5EF4-FFF2-40B4-BE49-F238E27FC236}">
                <a16:creationId xmlns:a16="http://schemas.microsoft.com/office/drawing/2014/main" id="{803E22D2-58A2-4E19-0278-4E8FA6CE2439}"/>
              </a:ext>
            </a:extLst>
          </p:cNvPr>
          <p:cNvSpPr txBox="1">
            <a:spLocks/>
          </p:cNvSpPr>
          <p:nvPr/>
        </p:nvSpPr>
        <p:spPr>
          <a:xfrm>
            <a:off x="7668344" y="6309320"/>
            <a:ext cx="578317"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6D7441-A661-464A-8616-59533B53E3BB}" type="slidenum">
              <a:rPr lang="bg-BG" sz="2400" smtClean="0"/>
              <a:pPr/>
              <a:t>5</a:t>
            </a:fld>
            <a:endParaRPr lang="bg-BG" sz="2400"/>
          </a:p>
        </p:txBody>
      </p:sp>
      <p:sp>
        <p:nvSpPr>
          <p:cNvPr id="25" name="Date Placeholder 12">
            <a:extLst>
              <a:ext uri="{FF2B5EF4-FFF2-40B4-BE49-F238E27FC236}">
                <a16:creationId xmlns:a16="http://schemas.microsoft.com/office/drawing/2014/main" id="{0573B614-C119-0FFF-5B55-7AA4B23132C7}"/>
              </a:ext>
            </a:extLst>
          </p:cNvPr>
          <p:cNvSpPr txBox="1">
            <a:spLocks/>
          </p:cNvSpPr>
          <p:nvPr/>
        </p:nvSpPr>
        <p:spPr>
          <a:xfrm>
            <a:off x="1009794" y="6388454"/>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26" name="Текстово поле 25">
            <a:extLst>
              <a:ext uri="{FF2B5EF4-FFF2-40B4-BE49-F238E27FC236}">
                <a16:creationId xmlns:a16="http://schemas.microsoft.com/office/drawing/2014/main" id="{3C728132-BC71-51C6-E28D-C4F06521B2FA}"/>
              </a:ext>
            </a:extLst>
          </p:cNvPr>
          <p:cNvSpPr txBox="1"/>
          <p:nvPr/>
        </p:nvSpPr>
        <p:spPr>
          <a:xfrm>
            <a:off x="2913980" y="641520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B8CD6F1A-6960-BA7D-9056-E30386ADF82E}"/>
                  </a:ext>
                </a:extLst>
              </p:cNvPr>
              <p:cNvSpPr/>
              <p:nvPr/>
            </p:nvSpPr>
            <p:spPr>
              <a:xfrm>
                <a:off x="755576" y="571938"/>
                <a:ext cx="7632848" cy="6286062"/>
              </a:xfrm>
              <a:prstGeom prst="rect">
                <a:avLst/>
              </a:prstGeom>
            </p:spPr>
            <p:txBody>
              <a:bodyPr wrap="square" lIns="91422" tIns="45711" rIns="91422" bIns="45711">
                <a:spAutoFit/>
              </a:bodyPr>
              <a:lstStyle/>
              <a:p>
                <a:r>
                  <a:rPr lang="en-US" sz="2400" dirty="0">
                    <a:latin typeface="Arial" pitchFamily="34" charset="0"/>
                    <a:cs typeface="Arial" pitchFamily="34" charset="0"/>
                  </a:rPr>
                  <a:t>Quantum random walk step is achieved by making quantum random walk iteration. To make w steps means to apply w times DTQRW iteration on initial register. </a:t>
                </a:r>
              </a:p>
              <a:p>
                <a:pPr/>
                <a14:m>
                  <m:oMathPara xmlns:m="http://schemas.openxmlformats.org/officeDocument/2006/math">
                    <m:oMathParaPr>
                      <m:jc m:val="centerGroup"/>
                    </m:oMathParaPr>
                    <m:oMath xmlns:m="http://schemas.openxmlformats.org/officeDocument/2006/math">
                      <m:r>
                        <m:rPr>
                          <m:brk m:alnAt="2"/>
                        </m:rPr>
                        <a:rPr lang="en-US" sz="2400" i="1">
                          <a:latin typeface="Cambria Math" panose="02040503050406030204" pitchFamily="18" charset="0"/>
                          <a:cs typeface="Arial" pitchFamily="34" charset="0"/>
                        </a:rPr>
                        <m:t>𝑈</m:t>
                      </m:r>
                      <m:d>
                        <m:dPr>
                          <m:begChr m:val="|"/>
                          <m:endChr m:val=""/>
                          <m:ctrlPr>
                            <a:rPr lang="en-GB" sz="2400" i="1" smtClean="0">
                              <a:latin typeface="Cambria Math" panose="02040503050406030204" pitchFamily="18" charset="0"/>
                              <a:cs typeface="Arial" pitchFamily="34" charset="0"/>
                            </a:rPr>
                          </m:ctrlPr>
                        </m:dPr>
                        <m:e>
                          <m:d>
                            <m:dPr>
                              <m:begChr m:val=""/>
                              <m:endChr m:val="⟩"/>
                              <m:ctrlPr>
                                <a:rPr lang="en-GB" sz="2400" i="1">
                                  <a:latin typeface="Cambria Math" panose="02040503050406030204" pitchFamily="18" charset="0"/>
                                  <a:cs typeface="Arial" pitchFamily="34" charset="0"/>
                                </a:rPr>
                              </m:ctrlPr>
                            </m:dPr>
                            <m:e>
                              <m:sSub>
                                <m:sSubPr>
                                  <m:ctrlPr>
                                    <a:rPr lang="en-GB" sz="2400" i="1" smtClean="0">
                                      <a:latin typeface="Cambria Math" panose="02040503050406030204" pitchFamily="18" charset="0"/>
                                      <a:cs typeface="Arial" pitchFamily="34" charset="0"/>
                                    </a:rPr>
                                  </m:ctrlPr>
                                </m:sSubPr>
                                <m:e>
                                  <m:r>
                                    <a:rPr lang="en-GB" sz="2400">
                                      <a:latin typeface="Cambria Math" panose="02040503050406030204" pitchFamily="18" charset="0"/>
                                      <a:cs typeface="Arial" pitchFamily="34" charset="0"/>
                                    </a:rPr>
                                    <m:t>𝜓</m:t>
                                  </m:r>
                                </m:e>
                                <m:sub>
                                  <m:r>
                                    <a:rPr lang="en-US" sz="2400" b="0" i="1" smtClean="0">
                                      <a:latin typeface="Cambria Math" panose="02040503050406030204" pitchFamily="18" charset="0"/>
                                      <a:cs typeface="Arial" pitchFamily="34" charset="0"/>
                                    </a:rPr>
                                    <m:t>0</m:t>
                                  </m:r>
                                </m:sub>
                              </m:sSub>
                            </m:e>
                          </m:d>
                        </m:e>
                      </m:d>
                      <m:r>
                        <a:rPr lang="en-US" sz="2400" i="1" smtClean="0">
                          <a:latin typeface="Cambria Math" panose="02040503050406030204" pitchFamily="18" charset="0"/>
                          <a:cs typeface="Arial" pitchFamily="34" charset="0"/>
                        </a:rPr>
                        <m:t>=</m:t>
                      </m:r>
                      <m:d>
                        <m:dPr>
                          <m:begChr m:val="|"/>
                          <m:endChr m:val=""/>
                          <m:ctrlPr>
                            <a:rPr lang="en-GB" sz="2400" i="1">
                              <a:latin typeface="Cambria Math" panose="02040503050406030204" pitchFamily="18" charset="0"/>
                              <a:cs typeface="Arial" pitchFamily="34" charset="0"/>
                            </a:rPr>
                          </m:ctrlPr>
                        </m:dPr>
                        <m:e>
                          <m:d>
                            <m:dPr>
                              <m:begChr m:val=""/>
                              <m:endChr m:val="⟩"/>
                              <m:ctrlPr>
                                <a:rPr lang="en-GB" sz="2400" i="1">
                                  <a:latin typeface="Cambria Math" panose="02040503050406030204" pitchFamily="18" charset="0"/>
                                  <a:cs typeface="Arial" pitchFamily="34" charset="0"/>
                                </a:rPr>
                              </m:ctrlPr>
                            </m:dPr>
                            <m:e>
                              <m:sSub>
                                <m:sSubPr>
                                  <m:ctrlPr>
                                    <a:rPr lang="en-GB" sz="2400" i="1">
                                      <a:latin typeface="Cambria Math" panose="02040503050406030204" pitchFamily="18" charset="0"/>
                                      <a:cs typeface="Arial" pitchFamily="34" charset="0"/>
                                    </a:rPr>
                                  </m:ctrlPr>
                                </m:sSubPr>
                                <m:e>
                                  <m:r>
                                    <a:rPr lang="en-GB" sz="2400">
                                      <a:latin typeface="Cambria Math" panose="02040503050406030204" pitchFamily="18" charset="0"/>
                                      <a:cs typeface="Arial" pitchFamily="34" charset="0"/>
                                    </a:rPr>
                                    <m:t>𝜓</m:t>
                                  </m:r>
                                </m:e>
                                <m:sub>
                                  <m:r>
                                    <a:rPr lang="en-US" sz="2400" b="0" i="1" smtClean="0">
                                      <a:latin typeface="Cambria Math" panose="02040503050406030204" pitchFamily="18" charset="0"/>
                                      <a:cs typeface="Arial" pitchFamily="34" charset="0"/>
                                    </a:rPr>
                                    <m:t>1</m:t>
                                  </m:r>
                                </m:sub>
                              </m:sSub>
                            </m:e>
                          </m:d>
                        </m:e>
                      </m:d>
                    </m:oMath>
                  </m:oMathPara>
                </a14:m>
                <a:endParaRPr lang="en-US" sz="2400" dirty="0">
                  <a:latin typeface="Arial" pitchFamily="34" charset="0"/>
                  <a:cs typeface="Arial" pitchFamily="34" charset="0"/>
                </a:endParaRPr>
              </a:p>
              <a:p>
                <a:pPr/>
                <a14:m>
                  <m:oMathPara xmlns:m="http://schemas.openxmlformats.org/officeDocument/2006/math">
                    <m:oMathParaPr>
                      <m:jc m:val="centerGroup"/>
                    </m:oMathParaPr>
                    <m:oMath xmlns:m="http://schemas.openxmlformats.org/officeDocument/2006/math">
                      <m:d>
                        <m:dPr>
                          <m:begChr m:val="|"/>
                          <m:endChr m:val=""/>
                          <m:ctrlPr>
                            <a:rPr lang="en-GB" sz="2400" i="1" smtClean="0">
                              <a:latin typeface="Cambria Math" panose="02040503050406030204" pitchFamily="18" charset="0"/>
                              <a:cs typeface="Arial" pitchFamily="34" charset="0"/>
                            </a:rPr>
                          </m:ctrlPr>
                        </m:dPr>
                        <m:e>
                          <m:d>
                            <m:dPr>
                              <m:begChr m:val=""/>
                              <m:endChr m:val="⟩"/>
                              <m:ctrlPr>
                                <a:rPr lang="en-GB" sz="2400" i="1">
                                  <a:latin typeface="Cambria Math" panose="02040503050406030204" pitchFamily="18" charset="0"/>
                                  <a:cs typeface="Arial" pitchFamily="34" charset="0"/>
                                </a:rPr>
                              </m:ctrlPr>
                            </m:dPr>
                            <m:e>
                              <m:sSub>
                                <m:sSubPr>
                                  <m:ctrlPr>
                                    <a:rPr lang="en-GB" sz="2400" i="1" smtClean="0">
                                      <a:latin typeface="Cambria Math" panose="02040503050406030204" pitchFamily="18" charset="0"/>
                                      <a:cs typeface="Arial" pitchFamily="34" charset="0"/>
                                    </a:rPr>
                                  </m:ctrlPr>
                                </m:sSubPr>
                                <m:e>
                                  <m:r>
                                    <a:rPr lang="en-GB" sz="2400">
                                      <a:latin typeface="Cambria Math" panose="02040503050406030204" pitchFamily="18" charset="0"/>
                                      <a:cs typeface="Arial" pitchFamily="34" charset="0"/>
                                    </a:rPr>
                                    <m:t>𝜓</m:t>
                                  </m:r>
                                </m:e>
                                <m:sub>
                                  <m:r>
                                    <a:rPr lang="en-US" sz="2400" b="0" i="1" smtClean="0">
                                      <a:latin typeface="Cambria Math" panose="02040503050406030204" pitchFamily="18" charset="0"/>
                                      <a:cs typeface="Arial" pitchFamily="34" charset="0"/>
                                    </a:rPr>
                                    <m:t>0</m:t>
                                  </m:r>
                                </m:sub>
                              </m:sSub>
                            </m:e>
                          </m:d>
                        </m:e>
                      </m:d>
                      <m:groupChr>
                        <m:groupChrPr>
                          <m:chr m:val="→"/>
                          <m:vertJc m:val="bot"/>
                          <m:ctrlPr>
                            <a:rPr lang="en-GB" sz="2400" i="1" smtClean="0">
                              <a:latin typeface="Cambria Math" panose="02040503050406030204" pitchFamily="18" charset="0"/>
                              <a:cs typeface="Arial" pitchFamily="34" charset="0"/>
                            </a:rPr>
                          </m:ctrlPr>
                        </m:groupChrPr>
                        <m:e>
                          <m:r>
                            <m:rPr>
                              <m:brk m:alnAt="2"/>
                            </m:rPr>
                            <a:rPr lang="en-US" sz="2400" b="0" i="1" smtClean="0">
                              <a:latin typeface="Cambria Math" panose="02040503050406030204" pitchFamily="18" charset="0"/>
                              <a:cs typeface="Arial" pitchFamily="34" charset="0"/>
                            </a:rPr>
                            <m:t>𝑈</m:t>
                          </m:r>
                        </m:e>
                      </m:groupChr>
                      <m:d>
                        <m:dPr>
                          <m:begChr m:val="|"/>
                          <m:endChr m:val=""/>
                          <m:ctrlPr>
                            <a:rPr lang="en-GB" sz="2400" i="1">
                              <a:latin typeface="Cambria Math" panose="02040503050406030204" pitchFamily="18" charset="0"/>
                              <a:cs typeface="Arial" pitchFamily="34" charset="0"/>
                            </a:rPr>
                          </m:ctrlPr>
                        </m:dPr>
                        <m:e>
                          <m:d>
                            <m:dPr>
                              <m:begChr m:val=""/>
                              <m:endChr m:val="⟩"/>
                              <m:ctrlPr>
                                <a:rPr lang="en-GB" sz="2400" i="1">
                                  <a:latin typeface="Cambria Math" panose="02040503050406030204" pitchFamily="18" charset="0"/>
                                  <a:cs typeface="Arial" pitchFamily="34" charset="0"/>
                                </a:rPr>
                              </m:ctrlPr>
                            </m:dPr>
                            <m:e>
                              <m:sSub>
                                <m:sSubPr>
                                  <m:ctrlPr>
                                    <a:rPr lang="en-GB" sz="2400" i="1">
                                      <a:latin typeface="Cambria Math" panose="02040503050406030204" pitchFamily="18" charset="0"/>
                                      <a:cs typeface="Arial" pitchFamily="34" charset="0"/>
                                    </a:rPr>
                                  </m:ctrlPr>
                                </m:sSubPr>
                                <m:e>
                                  <m:r>
                                    <a:rPr lang="en-GB" sz="2400">
                                      <a:latin typeface="Cambria Math" panose="02040503050406030204" pitchFamily="18" charset="0"/>
                                      <a:cs typeface="Arial" pitchFamily="34" charset="0"/>
                                    </a:rPr>
                                    <m:t>𝜓</m:t>
                                  </m:r>
                                </m:e>
                                <m:sub>
                                  <m:r>
                                    <a:rPr lang="en-US" sz="2400" b="0" i="1" smtClean="0">
                                      <a:latin typeface="Cambria Math" panose="02040503050406030204" pitchFamily="18" charset="0"/>
                                      <a:cs typeface="Arial" pitchFamily="34" charset="0"/>
                                    </a:rPr>
                                    <m:t>1</m:t>
                                  </m:r>
                                </m:sub>
                              </m:sSub>
                            </m:e>
                          </m:d>
                        </m:e>
                      </m:d>
                      <m:groupChr>
                        <m:groupChrPr>
                          <m:chr m:val="→"/>
                          <m:vertJc m:val="bot"/>
                          <m:ctrlPr>
                            <a:rPr lang="en-GB" sz="2400" i="1">
                              <a:latin typeface="Cambria Math" panose="02040503050406030204" pitchFamily="18" charset="0"/>
                              <a:cs typeface="Arial" pitchFamily="34" charset="0"/>
                            </a:rPr>
                          </m:ctrlPr>
                        </m:groupChrPr>
                        <m:e>
                          <m:r>
                            <m:rPr>
                              <m:brk m:alnAt="2"/>
                            </m:rPr>
                            <a:rPr lang="en-US" sz="2400" i="1">
                              <a:latin typeface="Cambria Math" panose="02040503050406030204" pitchFamily="18" charset="0"/>
                              <a:cs typeface="Arial" pitchFamily="34" charset="0"/>
                            </a:rPr>
                            <m:t>𝑈</m:t>
                          </m:r>
                        </m:e>
                      </m:groupChr>
                      <m:d>
                        <m:dPr>
                          <m:begChr m:val="|"/>
                          <m:endChr m:val=""/>
                          <m:ctrlPr>
                            <a:rPr lang="en-GB" sz="2400" i="1">
                              <a:latin typeface="Cambria Math" panose="02040503050406030204" pitchFamily="18" charset="0"/>
                              <a:cs typeface="Arial" pitchFamily="34" charset="0"/>
                            </a:rPr>
                          </m:ctrlPr>
                        </m:dPr>
                        <m:e>
                          <m:d>
                            <m:dPr>
                              <m:begChr m:val=""/>
                              <m:endChr m:val="⟩"/>
                              <m:ctrlPr>
                                <a:rPr lang="en-GB" sz="2400" i="1">
                                  <a:latin typeface="Cambria Math" panose="02040503050406030204" pitchFamily="18" charset="0"/>
                                  <a:cs typeface="Arial" pitchFamily="34" charset="0"/>
                                </a:rPr>
                              </m:ctrlPr>
                            </m:dPr>
                            <m:e>
                              <m:sSub>
                                <m:sSubPr>
                                  <m:ctrlPr>
                                    <a:rPr lang="en-GB" sz="2400" i="1">
                                      <a:latin typeface="Cambria Math" panose="02040503050406030204" pitchFamily="18" charset="0"/>
                                      <a:cs typeface="Arial" pitchFamily="34" charset="0"/>
                                    </a:rPr>
                                  </m:ctrlPr>
                                </m:sSubPr>
                                <m:e>
                                  <m:r>
                                    <a:rPr lang="en-GB" sz="2400">
                                      <a:latin typeface="Cambria Math" panose="02040503050406030204" pitchFamily="18" charset="0"/>
                                      <a:cs typeface="Arial" pitchFamily="34" charset="0"/>
                                    </a:rPr>
                                    <m:t>𝜓</m:t>
                                  </m:r>
                                </m:e>
                                <m:sub>
                                  <m:r>
                                    <a:rPr lang="en-US" sz="2400" b="0" i="1" smtClean="0">
                                      <a:latin typeface="Cambria Math" panose="02040503050406030204" pitchFamily="18" charset="0"/>
                                      <a:cs typeface="Arial" pitchFamily="34" charset="0"/>
                                    </a:rPr>
                                    <m:t>2</m:t>
                                  </m:r>
                                </m:sub>
                              </m:sSub>
                            </m:e>
                          </m:d>
                        </m:e>
                      </m:d>
                      <m:groupChr>
                        <m:groupChrPr>
                          <m:chr m:val="→"/>
                          <m:vertJc m:val="bot"/>
                          <m:ctrlPr>
                            <a:rPr lang="en-GB" sz="2400" i="1">
                              <a:latin typeface="Cambria Math" panose="02040503050406030204" pitchFamily="18" charset="0"/>
                              <a:cs typeface="Arial" pitchFamily="34" charset="0"/>
                            </a:rPr>
                          </m:ctrlPr>
                        </m:groupChrPr>
                        <m:e>
                          <m:r>
                            <m:rPr>
                              <m:brk m:alnAt="2"/>
                            </m:rPr>
                            <a:rPr lang="en-US" sz="2400" i="1">
                              <a:latin typeface="Cambria Math" panose="02040503050406030204" pitchFamily="18" charset="0"/>
                              <a:cs typeface="Arial" pitchFamily="34" charset="0"/>
                            </a:rPr>
                            <m:t>𝑈</m:t>
                          </m:r>
                        </m:e>
                      </m:groupChr>
                      <m:r>
                        <a:rPr lang="en-US" sz="2400" b="0" i="0" smtClean="0">
                          <a:latin typeface="Cambria Math" panose="02040503050406030204" pitchFamily="18" charset="0"/>
                          <a:cs typeface="Arial" pitchFamily="34" charset="0"/>
                        </a:rPr>
                        <m:t>…</m:t>
                      </m:r>
                      <m:groupChr>
                        <m:groupChrPr>
                          <m:chr m:val="→"/>
                          <m:vertJc m:val="bot"/>
                          <m:ctrlPr>
                            <a:rPr lang="en-GB" sz="2400" i="1">
                              <a:latin typeface="Cambria Math" panose="02040503050406030204" pitchFamily="18" charset="0"/>
                              <a:cs typeface="Arial" pitchFamily="34" charset="0"/>
                            </a:rPr>
                          </m:ctrlPr>
                        </m:groupChrPr>
                        <m:e>
                          <m:r>
                            <m:rPr>
                              <m:brk m:alnAt="2"/>
                            </m:rPr>
                            <a:rPr lang="en-US" sz="2400" i="1">
                              <a:latin typeface="Cambria Math" panose="02040503050406030204" pitchFamily="18" charset="0"/>
                              <a:cs typeface="Arial" pitchFamily="34" charset="0"/>
                            </a:rPr>
                            <m:t>𝑈</m:t>
                          </m:r>
                        </m:e>
                      </m:groupChr>
                      <m:d>
                        <m:dPr>
                          <m:begChr m:val="|"/>
                          <m:endChr m:val=""/>
                          <m:ctrlPr>
                            <a:rPr lang="en-GB" sz="2400" i="1">
                              <a:latin typeface="Cambria Math" panose="02040503050406030204" pitchFamily="18" charset="0"/>
                              <a:cs typeface="Arial" pitchFamily="34" charset="0"/>
                            </a:rPr>
                          </m:ctrlPr>
                        </m:dPr>
                        <m:e>
                          <m:d>
                            <m:dPr>
                              <m:begChr m:val=""/>
                              <m:endChr m:val="⟩"/>
                              <m:ctrlPr>
                                <a:rPr lang="en-GB" sz="2400" i="1">
                                  <a:latin typeface="Cambria Math" panose="02040503050406030204" pitchFamily="18" charset="0"/>
                                  <a:cs typeface="Arial" pitchFamily="34" charset="0"/>
                                </a:rPr>
                              </m:ctrlPr>
                            </m:dPr>
                            <m:e>
                              <m:sSub>
                                <m:sSubPr>
                                  <m:ctrlPr>
                                    <a:rPr lang="en-GB" sz="2400" i="1">
                                      <a:latin typeface="Cambria Math" panose="02040503050406030204" pitchFamily="18" charset="0"/>
                                      <a:cs typeface="Arial" pitchFamily="34" charset="0"/>
                                    </a:rPr>
                                  </m:ctrlPr>
                                </m:sSubPr>
                                <m:e>
                                  <m:r>
                                    <a:rPr lang="en-GB" sz="2400">
                                      <a:latin typeface="Cambria Math" panose="02040503050406030204" pitchFamily="18" charset="0"/>
                                      <a:cs typeface="Arial" pitchFamily="34" charset="0"/>
                                    </a:rPr>
                                    <m:t>𝜓</m:t>
                                  </m:r>
                                </m:e>
                                <m:sub>
                                  <m:r>
                                    <a:rPr lang="en-US" sz="2400" b="0" i="1" smtClean="0">
                                      <a:latin typeface="Cambria Math" panose="02040503050406030204" pitchFamily="18" charset="0"/>
                                      <a:cs typeface="Arial" pitchFamily="34" charset="0"/>
                                    </a:rPr>
                                    <m:t>𝑊</m:t>
                                  </m:r>
                                </m:sub>
                              </m:sSub>
                            </m:e>
                          </m:d>
                        </m:e>
                      </m:d>
                    </m:oMath>
                  </m:oMathPara>
                </a14:m>
                <a:endParaRPr lang="en-US" sz="2400" dirty="0">
                  <a:latin typeface="Arial" pitchFamily="34" charset="0"/>
                  <a:cs typeface="Arial" pitchFamily="34" charset="0"/>
                </a:endParaRPr>
              </a:p>
              <a:p>
                <a:endParaRPr lang="en-US" sz="2400" dirty="0">
                  <a:latin typeface="Arial" pitchFamily="34" charset="0"/>
                  <a:cs typeface="Arial" pitchFamily="34" charset="0"/>
                </a:endParaRPr>
              </a:p>
              <a:p>
                <a:pPr algn="just"/>
                <a:r>
                  <a:rPr lang="en-US" sz="2400" dirty="0">
                    <a:latin typeface="Arial" pitchFamily="34" charset="0"/>
                    <a:cs typeface="Arial" pitchFamily="34" charset="0"/>
                  </a:rPr>
                  <a:t>	Quantum walk iteration (U) consists of the following steps:</a:t>
                </a:r>
                <a:r>
                  <a:rPr lang="bg-BG" sz="2400" dirty="0">
                    <a:latin typeface="Arial" pitchFamily="34" charset="0"/>
                    <a:cs typeface="Arial" pitchFamily="34" charset="0"/>
                  </a:rPr>
                  <a:t>	</a:t>
                </a:r>
              </a:p>
              <a:p>
                <a:r>
                  <a:rPr lang="en-US" sz="2400" dirty="0">
                    <a:latin typeface="Arial" pitchFamily="34" charset="0"/>
                    <a:cs typeface="Arial" pitchFamily="34" charset="0"/>
                  </a:rPr>
                  <a:t>-  Coin operator (C) is applied on coin state</a:t>
                </a:r>
              </a:p>
              <a:p>
                <a:r>
                  <a:rPr lang="en-US" sz="2400" dirty="0">
                    <a:latin typeface="Arial" pitchFamily="34" charset="0"/>
                    <a:cs typeface="Arial" pitchFamily="34" charset="0"/>
                  </a:rPr>
                  <a:t>-  Shift operator (S) is applied after the coin. 	Depending on the coin register state, Shift operator moves walker to the next position in the node register.</a:t>
                </a:r>
                <a:endParaRPr lang="bg-BG" sz="2400" dirty="0">
                  <a:latin typeface="Arial" pitchFamily="34" charset="0"/>
                  <a:cs typeface="Arial" pitchFamily="34" charset="0"/>
                </a:endParaRPr>
              </a:p>
              <a:p>
                <a:pPr algn="just"/>
                <a:endParaRPr lang="en-US" sz="2400" dirty="0"/>
              </a:p>
              <a:p>
                <a:pPr algn="just"/>
                <a14:m>
                  <m:oMathPara xmlns:m="http://schemas.openxmlformats.org/officeDocument/2006/math">
                    <m:oMathParaPr>
                      <m:jc m:val="center"/>
                    </m:oMathParaPr>
                    <m:oMath xmlns:m="http://schemas.openxmlformats.org/officeDocument/2006/math">
                      <m:r>
                        <a:rPr lang="en-US" sz="2400" smtClean="0">
                          <a:solidFill>
                            <a:schemeClr val="tx2">
                              <a:lumMod val="60000"/>
                              <a:lumOff val="40000"/>
                            </a:schemeClr>
                          </a:solidFill>
                          <a:latin typeface="Cambria Math" panose="02040503050406030204" pitchFamily="18" charset="0"/>
                        </a:rPr>
                        <m:t>𝑈</m:t>
                      </m:r>
                      <m:r>
                        <a:rPr lang="en-US" sz="2400" smtClean="0">
                          <a:solidFill>
                            <a:schemeClr val="tx2">
                              <a:lumMod val="60000"/>
                              <a:lumOff val="40000"/>
                            </a:schemeClr>
                          </a:solidFill>
                          <a:latin typeface="Cambria Math" panose="02040503050406030204" pitchFamily="18" charset="0"/>
                        </a:rPr>
                        <m:t>=</m:t>
                      </m:r>
                      <m:r>
                        <a:rPr lang="en-US" sz="2400" smtClean="0">
                          <a:solidFill>
                            <a:schemeClr val="tx2">
                              <a:lumMod val="60000"/>
                              <a:lumOff val="40000"/>
                            </a:schemeClr>
                          </a:solidFill>
                          <a:latin typeface="Cambria Math" panose="02040503050406030204" pitchFamily="18" charset="0"/>
                        </a:rPr>
                        <m:t>𝑆</m:t>
                      </m:r>
                      <m:r>
                        <a:rPr lang="en-US" sz="2400" smtClean="0">
                          <a:solidFill>
                            <a:schemeClr val="tx2">
                              <a:lumMod val="60000"/>
                              <a:lumOff val="40000"/>
                            </a:schemeClr>
                          </a:solidFill>
                          <a:latin typeface="Cambria Math" panose="02040503050406030204" pitchFamily="18" charset="0"/>
                        </a:rPr>
                        <m:t>.</m:t>
                      </m:r>
                      <m:r>
                        <a:rPr lang="en-GB" sz="2400">
                          <a:solidFill>
                            <a:schemeClr val="tx2">
                              <a:lumMod val="60000"/>
                              <a:lumOff val="40000"/>
                            </a:schemeClr>
                          </a:solidFill>
                          <a:latin typeface="Cambria Math" panose="02040503050406030204" pitchFamily="18" charset="0"/>
                        </a:rPr>
                        <m:t>ℭ</m:t>
                      </m:r>
                    </m:oMath>
                  </m:oMathPara>
                </a14:m>
                <a:endParaRPr lang="en-GB" sz="2400" dirty="0">
                  <a:solidFill>
                    <a:schemeClr val="tx2">
                      <a:lumMod val="60000"/>
                      <a:lumOff val="40000"/>
                    </a:schemeClr>
                  </a:solidFill>
                  <a:latin typeface="Arial" pitchFamily="34" charset="0"/>
                  <a:cs typeface="Arial" pitchFamily="34" charset="0"/>
                </a:endParaRPr>
              </a:p>
              <a:p>
                <a:endParaRPr lang="en-US" sz="2600" dirty="0">
                  <a:latin typeface="Arial" pitchFamily="34" charset="0"/>
                  <a:cs typeface="Arial" pitchFamily="34" charset="0"/>
                </a:endParaRPr>
              </a:p>
            </p:txBody>
          </p:sp>
        </mc:Choice>
        <mc:Fallback xmlns="">
          <p:sp>
            <p:nvSpPr>
              <p:cNvPr id="13" name="Rectangle 12">
                <a:extLst>
                  <a:ext uri="{FF2B5EF4-FFF2-40B4-BE49-F238E27FC236}">
                    <a16:creationId xmlns:a16="http://schemas.microsoft.com/office/drawing/2014/main" id="{B8CD6F1A-6960-BA7D-9056-E30386ADF82E}"/>
                  </a:ext>
                </a:extLst>
              </p:cNvPr>
              <p:cNvSpPr>
                <a:spLocks noRot="1" noChangeAspect="1" noMove="1" noResize="1" noEditPoints="1" noAdjustHandles="1" noChangeArrowheads="1" noChangeShapeType="1" noTextEdit="1"/>
              </p:cNvSpPr>
              <p:nvPr/>
            </p:nvSpPr>
            <p:spPr>
              <a:xfrm>
                <a:off x="755576" y="571938"/>
                <a:ext cx="7632848" cy="6286062"/>
              </a:xfrm>
              <a:prstGeom prst="rect">
                <a:avLst/>
              </a:prstGeom>
              <a:blipFill>
                <a:blip r:embed="rId2"/>
                <a:stretch>
                  <a:fillRect l="-1278" t="-679" r="-1198"/>
                </a:stretch>
              </a:blipFill>
            </p:spPr>
            <p:txBody>
              <a:bodyPr/>
              <a:lstStyle/>
              <a:p>
                <a:r>
                  <a:rPr lang="en-GB">
                    <a:noFill/>
                  </a:rPr>
                  <a:t> </a:t>
                </a:r>
              </a:p>
            </p:txBody>
          </p:sp>
        </mc:Fallback>
      </mc:AlternateContent>
    </p:spTree>
    <p:extLst>
      <p:ext uri="{BB962C8B-B14F-4D97-AF65-F5344CB8AC3E}">
        <p14:creationId xmlns:p14="http://schemas.microsoft.com/office/powerpoint/2010/main" val="2527578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878A5173-7556-63D8-3BB6-7B35B4210F7A}"/>
              </a:ext>
            </a:extLst>
          </p:cNvPr>
          <p:cNvSpPr txBox="1">
            <a:spLocks/>
          </p:cNvSpPr>
          <p:nvPr/>
        </p:nvSpPr>
        <p:spPr>
          <a:xfrm>
            <a:off x="7668344" y="6309320"/>
            <a:ext cx="578317"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6D7441-A661-464A-8616-59533B53E3BB}" type="slidenum">
              <a:rPr lang="bg-BG" sz="2400" smtClean="0"/>
              <a:pPr/>
              <a:t>6</a:t>
            </a:fld>
            <a:endParaRPr lang="bg-BG" sz="2400" dirty="0"/>
          </a:p>
        </p:txBody>
      </p:sp>
      <p:sp>
        <p:nvSpPr>
          <p:cNvPr id="16" name="Date Placeholder 12">
            <a:extLst>
              <a:ext uri="{FF2B5EF4-FFF2-40B4-BE49-F238E27FC236}">
                <a16:creationId xmlns:a16="http://schemas.microsoft.com/office/drawing/2014/main" id="{84CB169C-CE20-C4B3-0A96-D8DCD8C5FF31}"/>
              </a:ext>
            </a:extLst>
          </p:cNvPr>
          <p:cNvSpPr txBox="1">
            <a:spLocks/>
          </p:cNvSpPr>
          <p:nvPr/>
        </p:nvSpPr>
        <p:spPr>
          <a:xfrm>
            <a:off x="897339" y="6411127"/>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7" name="Текстово поле 16">
            <a:extLst>
              <a:ext uri="{FF2B5EF4-FFF2-40B4-BE49-F238E27FC236}">
                <a16:creationId xmlns:a16="http://schemas.microsoft.com/office/drawing/2014/main" id="{3F3A2D39-D684-0E0E-7C7A-1E04E360620F}"/>
              </a:ext>
            </a:extLst>
          </p:cNvPr>
          <p:cNvSpPr txBox="1"/>
          <p:nvPr/>
        </p:nvSpPr>
        <p:spPr>
          <a:xfrm>
            <a:off x="3030939" y="6398774"/>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mc:AlternateContent xmlns:mc="http://schemas.openxmlformats.org/markup-compatibility/2006" xmlns:a14="http://schemas.microsoft.com/office/drawing/2010/main">
        <mc:Choice Requires="a14">
          <p:sp>
            <p:nvSpPr>
              <p:cNvPr id="18" name="Rectangle 12">
                <a:extLst>
                  <a:ext uri="{FF2B5EF4-FFF2-40B4-BE49-F238E27FC236}">
                    <a16:creationId xmlns:a16="http://schemas.microsoft.com/office/drawing/2014/main" id="{0EAF54FB-4818-CB87-21D5-1DC66BA6F235}"/>
                  </a:ext>
                </a:extLst>
              </p:cNvPr>
              <p:cNvSpPr/>
              <p:nvPr/>
            </p:nvSpPr>
            <p:spPr>
              <a:xfrm>
                <a:off x="683568" y="739618"/>
                <a:ext cx="8127503" cy="4524297"/>
              </a:xfrm>
              <a:prstGeom prst="rect">
                <a:avLst/>
              </a:prstGeom>
            </p:spPr>
            <p:txBody>
              <a:bodyPr wrap="square" lIns="91422" tIns="45711" rIns="91422" bIns="45711">
                <a:spAutoFit/>
              </a:bodyPr>
              <a:lstStyle/>
              <a:p>
                <a:r>
                  <a:rPr lang="en-US" sz="2400" dirty="0">
                    <a:latin typeface="Arial" pitchFamily="34" charset="0"/>
                    <a:cs typeface="Arial" pitchFamily="34" charset="0"/>
                  </a:rPr>
                  <a:t>	Coin operator C is applied on coin space at each step:</a:t>
                </a:r>
              </a:p>
              <a:p>
                <a:pPr marL="457200" indent="-457200" algn="just">
                  <a:buAutoNum type="arabicParenR"/>
                </a:pPr>
                <a:endParaRPr lang="en-US" sz="2400" dirty="0">
                  <a:latin typeface="Arial" pitchFamily="34" charset="0"/>
                  <a:cs typeface="Arial" pitchFamily="34" charset="0"/>
                </a:endParaRPr>
              </a:p>
              <a:p>
                <a:pPr algn="ctr"/>
                <a14:m>
                  <m:oMath xmlns:m="http://schemas.openxmlformats.org/officeDocument/2006/math">
                    <m:r>
                      <a:rPr lang="en-GB" sz="2400">
                        <a:latin typeface="Cambria Math" panose="02040503050406030204" pitchFamily="18" charset="0"/>
                      </a:rPr>
                      <m:t>ℭ</m:t>
                    </m:r>
                    <m:r>
                      <a:rPr lang="en-US" sz="2400">
                        <a:latin typeface="Cambria Math" panose="02040503050406030204" pitchFamily="18" charset="0"/>
                      </a:rPr>
                      <m:t>=</m:t>
                    </m:r>
                    <m:r>
                      <a:rPr lang="en-US" sz="2400">
                        <a:latin typeface="Cambria Math" panose="02040503050406030204" pitchFamily="18" charset="0"/>
                      </a:rPr>
                      <m:t>𝐼</m:t>
                    </m:r>
                  </m:oMath>
                </a14:m>
                <a:r>
                  <a:rPr lang="en-GB" sz="2400" dirty="0">
                    <a:latin typeface="Arial" pitchFamily="34" charset="0"/>
                    <a:cs typeface="Arial" pitchFamily="34" charset="0"/>
                  </a:rPr>
                  <a:t> </a:t>
                </a:r>
                <a14:m>
                  <m:oMath xmlns:m="http://schemas.openxmlformats.org/officeDocument/2006/math">
                    <m:r>
                      <a:rPr lang="en-GB" sz="2400">
                        <a:latin typeface="Cambria Math" panose="02040503050406030204" pitchFamily="18" charset="0"/>
                      </a:rPr>
                      <m:t>⊗</m:t>
                    </m:r>
                    <m:r>
                      <a:rPr lang="en-US" sz="2400">
                        <a:latin typeface="Cambria Math" panose="02040503050406030204" pitchFamily="18" charset="0"/>
                      </a:rPr>
                      <m:t>𝐶</m:t>
                    </m:r>
                  </m:oMath>
                </a14:m>
                <a:endParaRPr lang="en-US" sz="2400" dirty="0">
                  <a:latin typeface="Arial" pitchFamily="34" charset="0"/>
                  <a:cs typeface="Arial" pitchFamily="34" charset="0"/>
                </a:endParaRPr>
              </a:p>
              <a:p>
                <a:pPr algn="just"/>
                <a:r>
                  <a:rPr lang="en-US" sz="2400" dirty="0">
                    <a:latin typeface="Arial" pitchFamily="34" charset="0"/>
                    <a:cs typeface="Arial" pitchFamily="34" charset="0"/>
                  </a:rPr>
                  <a:t>	</a:t>
                </a:r>
                <a:r>
                  <a:rPr lang="en-GB" sz="2400" dirty="0">
                    <a:latin typeface="Arial" pitchFamily="34" charset="0"/>
                    <a:cs typeface="Arial" pitchFamily="34" charset="0"/>
                  </a:rPr>
                  <a:t>At this step </a:t>
                </a:r>
                <a:r>
                  <a:rPr lang="en-US" sz="2400" dirty="0">
                    <a:latin typeface="Arial" pitchFamily="34" charset="0"/>
                    <a:cs typeface="Arial" pitchFamily="34" charset="0"/>
                  </a:rPr>
                  <a:t>node register remains unchanged. Coin operator</a:t>
                </a:r>
                <a:r>
                  <a:rPr lang="bg-BG" sz="2400" dirty="0">
                    <a:latin typeface="Arial" pitchFamily="34" charset="0"/>
                    <a:cs typeface="Arial" pitchFamily="34" charset="0"/>
                  </a:rPr>
                  <a:t> </a:t>
                </a:r>
                <a:r>
                  <a:rPr lang="en-US" sz="2400" dirty="0">
                    <a:latin typeface="Arial" pitchFamily="34" charset="0"/>
                    <a:cs typeface="Arial" pitchFamily="34" charset="0"/>
                  </a:rPr>
                  <a:t>changes the state of the coin register (</a:t>
                </a:r>
                <a:r>
                  <a:rPr lang="en-GB" sz="2400" dirty="0">
                    <a:latin typeface="Arial" pitchFamily="34" charset="0"/>
                    <a:cs typeface="Arial" pitchFamily="34" charset="0"/>
                  </a:rPr>
                  <a:t>determines</a:t>
                </a:r>
                <a:r>
                  <a:rPr lang="en-US" sz="2400" dirty="0">
                    <a:latin typeface="Arial" pitchFamily="34" charset="0"/>
                    <a:cs typeface="Arial" pitchFamily="34" charset="0"/>
                  </a:rPr>
                  <a:t> the graph’s edges). </a:t>
                </a:r>
                <a:r>
                  <a:rPr lang="en-GB" sz="2400" dirty="0">
                    <a:latin typeface="Arial" pitchFamily="34" charset="0"/>
                    <a:cs typeface="Arial" pitchFamily="34" charset="0"/>
                  </a:rPr>
                  <a:t>This state defines the probability to go from the current node to each of the nodes connected by an edge. Coin register can be in superposition of states, because it is a quantum state.</a:t>
                </a:r>
              </a:p>
              <a:p>
                <a:pPr algn="just"/>
                <a:r>
                  <a:rPr lang="en-GB" sz="2400" dirty="0">
                    <a:latin typeface="Arial" pitchFamily="34" charset="0"/>
                    <a:cs typeface="Arial" pitchFamily="34" charset="0"/>
                  </a:rPr>
                  <a:t>	 During the evolution the coin space can go to different superposition of states.</a:t>
                </a:r>
                <a:endParaRPr lang="en-GB" sz="2400" dirty="0">
                  <a:solidFill>
                    <a:schemeClr val="tx2">
                      <a:lumMod val="60000"/>
                      <a:lumOff val="40000"/>
                    </a:schemeClr>
                  </a:solidFill>
                  <a:latin typeface="Arial" pitchFamily="34" charset="0"/>
                  <a:cs typeface="Arial" pitchFamily="34" charset="0"/>
                </a:endParaRPr>
              </a:p>
              <a:p>
                <a:pPr algn="just"/>
                <a:r>
                  <a:rPr lang="en-GB" sz="2400" dirty="0">
                    <a:solidFill>
                      <a:schemeClr val="tx2">
                        <a:lumMod val="60000"/>
                        <a:lumOff val="40000"/>
                      </a:schemeClr>
                    </a:solidFill>
                    <a:latin typeface="Arial" pitchFamily="34" charset="0"/>
                    <a:cs typeface="Arial" pitchFamily="34" charset="0"/>
                  </a:rPr>
                  <a:t>	</a:t>
                </a:r>
                <a:endParaRPr lang="en-US" sz="2400" dirty="0">
                  <a:solidFill>
                    <a:schemeClr val="tx2">
                      <a:lumMod val="60000"/>
                      <a:lumOff val="40000"/>
                    </a:schemeClr>
                  </a:solidFill>
                  <a:latin typeface="Arial" pitchFamily="34" charset="0"/>
                  <a:cs typeface="Arial" pitchFamily="34" charset="0"/>
                </a:endParaRPr>
              </a:p>
            </p:txBody>
          </p:sp>
        </mc:Choice>
        <mc:Fallback xmlns="">
          <p:sp>
            <p:nvSpPr>
              <p:cNvPr id="18" name="Rectangle 12">
                <a:extLst>
                  <a:ext uri="{FF2B5EF4-FFF2-40B4-BE49-F238E27FC236}">
                    <a16:creationId xmlns:a16="http://schemas.microsoft.com/office/drawing/2014/main" id="{0EAF54FB-4818-CB87-21D5-1DC66BA6F235}"/>
                  </a:ext>
                </a:extLst>
              </p:cNvPr>
              <p:cNvSpPr>
                <a:spLocks noRot="1" noChangeAspect="1" noMove="1" noResize="1" noEditPoints="1" noAdjustHandles="1" noChangeArrowheads="1" noChangeShapeType="1" noTextEdit="1"/>
              </p:cNvSpPr>
              <p:nvPr/>
            </p:nvSpPr>
            <p:spPr>
              <a:xfrm>
                <a:off x="683568" y="739618"/>
                <a:ext cx="8127503" cy="4524297"/>
              </a:xfrm>
              <a:prstGeom prst="rect">
                <a:avLst/>
              </a:prstGeom>
              <a:blipFill>
                <a:blip r:embed="rId2"/>
                <a:stretch>
                  <a:fillRect l="-1125" t="-942" r="-1200"/>
                </a:stretch>
              </a:blipFill>
            </p:spPr>
            <p:txBody>
              <a:bodyPr/>
              <a:lstStyle/>
              <a:p>
                <a:r>
                  <a:rPr lang="en-GB">
                    <a:noFill/>
                  </a:rPr>
                  <a:t> </a:t>
                </a:r>
              </a:p>
            </p:txBody>
          </p:sp>
        </mc:Fallback>
      </mc:AlternateContent>
      <p:sp>
        <p:nvSpPr>
          <p:cNvPr id="29" name="Title 1">
            <a:extLst>
              <a:ext uri="{FF2B5EF4-FFF2-40B4-BE49-F238E27FC236}">
                <a16:creationId xmlns:a16="http://schemas.microsoft.com/office/drawing/2014/main" id="{72A7E122-ACDD-EAEA-C795-047FC53FF7A0}"/>
              </a:ext>
            </a:extLst>
          </p:cNvPr>
          <p:cNvSpPr txBox="1">
            <a:spLocks/>
          </p:cNvSpPr>
          <p:nvPr/>
        </p:nvSpPr>
        <p:spPr>
          <a:xfrm>
            <a:off x="2173080" y="62241"/>
            <a:ext cx="5033648"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Coin Operator</a:t>
            </a:r>
            <a:endParaRPr lang="bg-BG" sz="2800" b="1" dirty="0">
              <a:solidFill>
                <a:schemeClr val="accent2">
                  <a:lumMod val="50000"/>
                </a:schemeClr>
              </a:solidFill>
              <a:latin typeface="Times New Roman Cyr" pitchFamily="18" charset="0"/>
              <a:cs typeface="Times New Roman Cyr" pitchFamily="18" charset="0"/>
            </a:endParaRPr>
          </a:p>
        </p:txBody>
      </p:sp>
    </p:spTree>
    <p:extLst>
      <p:ext uri="{BB962C8B-B14F-4D97-AF65-F5344CB8AC3E}">
        <p14:creationId xmlns:p14="http://schemas.microsoft.com/office/powerpoint/2010/main" val="3107625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44417" y="777404"/>
            <a:ext cx="8154928" cy="461647"/>
          </a:xfrm>
          <a:prstGeom prst="rect">
            <a:avLst/>
          </a:prstGeom>
        </p:spPr>
        <p:txBody>
          <a:bodyPr wrap="square" lIns="91422" tIns="45711" rIns="91422" bIns="45711">
            <a:spAutoFit/>
          </a:bodyPr>
          <a:lstStyle/>
          <a:p>
            <a:r>
              <a:rPr lang="en-GB" sz="2400" dirty="0">
                <a:latin typeface="Arial" pitchFamily="34" charset="0"/>
                <a:cs typeface="Arial" pitchFamily="34" charset="0"/>
              </a:rPr>
              <a:t>	</a:t>
            </a:r>
          </a:p>
        </p:txBody>
      </p:sp>
      <mc:AlternateContent xmlns:mc="http://schemas.openxmlformats.org/markup-compatibility/2006" xmlns:a14="http://schemas.microsoft.com/office/drawing/2010/main">
        <mc:Choice Requires="a14">
          <p:sp>
            <p:nvSpPr>
              <p:cNvPr id="256003" name="Object 3"/>
              <p:cNvSpPr txBox="1"/>
              <p:nvPr/>
            </p:nvSpPr>
            <p:spPr bwMode="auto">
              <a:xfrm>
                <a:off x="941362" y="2105907"/>
                <a:ext cx="4288542" cy="129287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m:rPr>
                          <m:sty m:val="p"/>
                        </m:rPr>
                        <a:rPr lang="en-GB" sz="2400" i="1" smtClean="0">
                          <a:solidFill>
                            <a:srgbClr val="000000"/>
                          </a:solidFill>
                          <a:latin typeface="Cambria Math" panose="02040503050406030204" pitchFamily="18" charset="0"/>
                        </a:rPr>
                        <m:t>C</m:t>
                      </m:r>
                      <m:r>
                        <a:rPr lang="en-GB" sz="2400" i="1" smtClean="0">
                          <a:solidFill>
                            <a:srgbClr val="000000"/>
                          </a:solidFill>
                          <a:latin typeface="Cambria Math" panose="02040503050406030204" pitchFamily="18" charset="0"/>
                        </a:rPr>
                        <m:t>=</m:t>
                      </m:r>
                      <m:d>
                        <m:dPr>
                          <m:ctrlPr>
                            <a:rPr lang="en-GB" sz="2400" i="1">
                              <a:solidFill>
                                <a:srgbClr val="000000"/>
                              </a:solidFill>
                              <a:latin typeface="Cambria Math" panose="02040503050406030204" pitchFamily="18" charset="0"/>
                            </a:rPr>
                          </m:ctrlPr>
                        </m:dPr>
                        <m:e>
                          <m:m>
                            <m:mPr>
                              <m:plcHide m:val="on"/>
                              <m:mcs>
                                <m:mc>
                                  <m:mcPr>
                                    <m:count m:val="4"/>
                                    <m:mcJc m:val="center"/>
                                  </m:mcPr>
                                </m:mc>
                              </m:mcs>
                              <m:ctrlPr>
                                <a:rPr lang="en-GB" sz="2400" i="1">
                                  <a:solidFill>
                                    <a:srgbClr val="000000"/>
                                  </a:solidFill>
                                  <a:latin typeface="Cambria Math" panose="02040503050406030204" pitchFamily="18" charset="0"/>
                                </a:rPr>
                              </m:ctrlPr>
                            </m:mPr>
                            <m:mr>
                              <m:e>
                                <m:sSub>
                                  <m:sSubPr>
                                    <m:ctrlPr>
                                      <a:rPr lang="en-GB" sz="2400" i="1" smtClean="0">
                                        <a:solidFill>
                                          <a:srgbClr val="000000"/>
                                        </a:solidFill>
                                        <a:latin typeface="Cambria Math" panose="02040503050406030204" pitchFamily="18" charset="0"/>
                                      </a:rPr>
                                    </m:ctrlPr>
                                  </m:sSubPr>
                                  <m:e>
                                    <m:r>
                                      <a:rPr lang="en-US" sz="2400" b="0" i="1" smtClean="0">
                                        <a:solidFill>
                                          <a:srgbClr val="000000"/>
                                        </a:solidFill>
                                        <a:latin typeface="Cambria Math" panose="02040503050406030204" pitchFamily="18" charset="0"/>
                                      </a:rPr>
                                      <m:t>𝑐</m:t>
                                    </m:r>
                                  </m:e>
                                  <m:sub>
                                    <m:r>
                                      <a:rPr lang="en-US" sz="2400" b="0" i="1" smtClean="0">
                                        <a:solidFill>
                                          <a:srgbClr val="000000"/>
                                        </a:solidFill>
                                        <a:latin typeface="Cambria Math" panose="02040503050406030204" pitchFamily="18" charset="0"/>
                                      </a:rPr>
                                      <m:t>1,1</m:t>
                                    </m:r>
                                  </m:sub>
                                </m:sSub>
                              </m:e>
                              <m:e>
                                <m:sSub>
                                  <m:sSubPr>
                                    <m:ctrlPr>
                                      <a:rPr lang="en-GB"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𝑐</m:t>
                                    </m:r>
                                  </m:e>
                                  <m:sub>
                                    <m:r>
                                      <a:rPr lang="en-US" sz="2400" i="1">
                                        <a:solidFill>
                                          <a:srgbClr val="000000"/>
                                        </a:solidFill>
                                        <a:latin typeface="Cambria Math" panose="02040503050406030204" pitchFamily="18" charset="0"/>
                                      </a:rPr>
                                      <m:t>1,</m:t>
                                    </m:r>
                                    <m:r>
                                      <a:rPr lang="en-US" sz="2400" b="0" i="1" smtClean="0">
                                        <a:solidFill>
                                          <a:srgbClr val="000000"/>
                                        </a:solidFill>
                                        <a:latin typeface="Cambria Math" panose="02040503050406030204" pitchFamily="18" charset="0"/>
                                      </a:rPr>
                                      <m:t>2</m:t>
                                    </m:r>
                                  </m:sub>
                                </m:sSub>
                              </m:e>
                              <m:e>
                                <m:r>
                                  <a:rPr lang="en-GB" sz="2400" i="1">
                                    <a:solidFill>
                                      <a:srgbClr val="000000"/>
                                    </a:solidFill>
                                    <a:latin typeface="Cambria Math" panose="02040503050406030204" pitchFamily="18" charset="0"/>
                                  </a:rPr>
                                  <m:t>…</m:t>
                                </m:r>
                              </m:e>
                              <m:e>
                                <m:sSub>
                                  <m:sSubPr>
                                    <m:ctrlPr>
                                      <a:rPr lang="en-GB"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𝑐</m:t>
                                    </m:r>
                                  </m:e>
                                  <m:sub>
                                    <m:r>
                                      <a:rPr lang="en-US" sz="2400" i="1">
                                        <a:solidFill>
                                          <a:srgbClr val="000000"/>
                                        </a:solidFill>
                                        <a:latin typeface="Cambria Math" panose="02040503050406030204" pitchFamily="18" charset="0"/>
                                      </a:rPr>
                                      <m:t>1,</m:t>
                                    </m:r>
                                    <m:r>
                                      <a:rPr lang="en-US" sz="2400" b="0" i="1" smtClean="0">
                                        <a:solidFill>
                                          <a:srgbClr val="000000"/>
                                        </a:solidFill>
                                        <a:latin typeface="Cambria Math" panose="02040503050406030204" pitchFamily="18" charset="0"/>
                                      </a:rPr>
                                      <m:t>𝑚</m:t>
                                    </m:r>
                                  </m:sub>
                                </m:sSub>
                              </m:e>
                            </m:mr>
                            <m:mr>
                              <m:e>
                                <m:sSub>
                                  <m:sSubPr>
                                    <m:ctrlPr>
                                      <a:rPr lang="en-GB"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𝑐</m:t>
                                    </m:r>
                                  </m:e>
                                  <m:sub>
                                    <m:r>
                                      <a:rPr lang="en-US" sz="2400" b="0" i="1" smtClean="0">
                                        <a:solidFill>
                                          <a:srgbClr val="000000"/>
                                        </a:solidFill>
                                        <a:latin typeface="Cambria Math" panose="02040503050406030204" pitchFamily="18" charset="0"/>
                                      </a:rPr>
                                      <m:t>2</m:t>
                                    </m:r>
                                    <m:r>
                                      <a:rPr lang="en-US" sz="2400" i="1">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1</m:t>
                                    </m:r>
                                  </m:sub>
                                </m:sSub>
                              </m:e>
                              <m:e>
                                <m:sSub>
                                  <m:sSubPr>
                                    <m:ctrlPr>
                                      <a:rPr lang="en-GB"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𝑐</m:t>
                                    </m:r>
                                  </m:e>
                                  <m:sub>
                                    <m:r>
                                      <a:rPr lang="en-US" sz="2400" b="0" i="1" smtClean="0">
                                        <a:solidFill>
                                          <a:srgbClr val="000000"/>
                                        </a:solidFill>
                                        <a:latin typeface="Cambria Math" panose="02040503050406030204" pitchFamily="18" charset="0"/>
                                      </a:rPr>
                                      <m:t>2</m:t>
                                    </m:r>
                                    <m:r>
                                      <a:rPr lang="en-US" sz="2400" i="1">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2</m:t>
                                    </m:r>
                                  </m:sub>
                                </m:sSub>
                              </m:e>
                              <m:e>
                                <m:r>
                                  <a:rPr lang="en-GB" sz="2400" i="1">
                                    <a:solidFill>
                                      <a:srgbClr val="000000"/>
                                    </a:solidFill>
                                    <a:latin typeface="Cambria Math" panose="02040503050406030204" pitchFamily="18" charset="0"/>
                                  </a:rPr>
                                  <m:t>…</m:t>
                                </m:r>
                              </m:e>
                              <m:e>
                                <m:sSub>
                                  <m:sSubPr>
                                    <m:ctrlPr>
                                      <a:rPr lang="en-GB"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𝑐</m:t>
                                    </m:r>
                                  </m:e>
                                  <m:sub>
                                    <m:r>
                                      <a:rPr lang="en-US" sz="2400" b="0" i="1" smtClean="0">
                                        <a:solidFill>
                                          <a:srgbClr val="000000"/>
                                        </a:solidFill>
                                        <a:latin typeface="Cambria Math" panose="02040503050406030204" pitchFamily="18" charset="0"/>
                                      </a:rPr>
                                      <m:t>2</m:t>
                                    </m:r>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𝑚</m:t>
                                    </m:r>
                                  </m:sub>
                                </m:sSub>
                              </m:e>
                            </m:mr>
                            <m:mr>
                              <m:e>
                                <m:r>
                                  <a:rPr lang="en-GB" sz="2400" i="1">
                                    <a:solidFill>
                                      <a:srgbClr val="000000"/>
                                    </a:solidFill>
                                    <a:latin typeface="Cambria Math" panose="02040503050406030204" pitchFamily="18" charset="0"/>
                                  </a:rPr>
                                  <m:t>⋮</m:t>
                                </m:r>
                              </m:e>
                              <m:e>
                                <m:r>
                                  <a:rPr lang="en-GB" sz="2400" i="1">
                                    <a:solidFill>
                                      <a:srgbClr val="000000"/>
                                    </a:solidFill>
                                    <a:latin typeface="Cambria Math" panose="02040503050406030204" pitchFamily="18" charset="0"/>
                                  </a:rPr>
                                  <m:t>⋮</m:t>
                                </m:r>
                              </m:e>
                              <m:e>
                                <m:r>
                                  <a:rPr lang="en-GB" sz="2400" i="1">
                                    <a:solidFill>
                                      <a:srgbClr val="000000"/>
                                    </a:solidFill>
                                    <a:latin typeface="Cambria Math" panose="02040503050406030204" pitchFamily="18" charset="0"/>
                                  </a:rPr>
                                  <m:t>⋱</m:t>
                                </m:r>
                              </m:e>
                              <m:e>
                                <m:r>
                                  <a:rPr lang="en-GB" sz="2400" i="1">
                                    <a:solidFill>
                                      <a:srgbClr val="000000"/>
                                    </a:solidFill>
                                    <a:latin typeface="Cambria Math" panose="02040503050406030204" pitchFamily="18" charset="0"/>
                                  </a:rPr>
                                  <m:t>⋮</m:t>
                                </m:r>
                              </m:e>
                            </m:mr>
                            <m:mr>
                              <m:e>
                                <m:sSub>
                                  <m:sSubPr>
                                    <m:ctrlPr>
                                      <a:rPr lang="en-GB"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𝑐</m:t>
                                    </m:r>
                                  </m:e>
                                  <m:sub>
                                    <m:r>
                                      <a:rPr lang="en-US" sz="2400" i="1">
                                        <a:solidFill>
                                          <a:srgbClr val="000000"/>
                                        </a:solidFill>
                                        <a:latin typeface="Cambria Math" panose="02040503050406030204" pitchFamily="18" charset="0"/>
                                      </a:rPr>
                                      <m:t>𝑚</m:t>
                                    </m:r>
                                    <m:r>
                                      <a:rPr lang="en-US" sz="2400" b="0" i="1" smtClean="0">
                                        <a:solidFill>
                                          <a:srgbClr val="000000"/>
                                        </a:solidFill>
                                        <a:latin typeface="Cambria Math" panose="02040503050406030204" pitchFamily="18" charset="0"/>
                                      </a:rPr>
                                      <m:t>,1</m:t>
                                    </m:r>
                                  </m:sub>
                                </m:sSub>
                              </m:e>
                              <m:e>
                                <m:sSub>
                                  <m:sSubPr>
                                    <m:ctrlPr>
                                      <a:rPr lang="en-GB"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𝑐</m:t>
                                    </m:r>
                                  </m:e>
                                  <m:sub>
                                    <m:r>
                                      <a:rPr lang="en-US" sz="2400" b="0" i="1" smtClean="0">
                                        <a:solidFill>
                                          <a:srgbClr val="000000"/>
                                        </a:solidFill>
                                        <a:latin typeface="Cambria Math" panose="02040503050406030204" pitchFamily="18" charset="0"/>
                                      </a:rPr>
                                      <m:t>𝑚</m:t>
                                    </m:r>
                                    <m:r>
                                      <a:rPr lang="en-US" sz="2400" b="0" i="1" smtClean="0">
                                        <a:solidFill>
                                          <a:srgbClr val="000000"/>
                                        </a:solidFill>
                                        <a:latin typeface="Cambria Math" panose="02040503050406030204" pitchFamily="18" charset="0"/>
                                      </a:rPr>
                                      <m:t>,2</m:t>
                                    </m:r>
                                  </m:sub>
                                </m:sSub>
                              </m:e>
                              <m:e>
                                <m:r>
                                  <a:rPr lang="en-GB" sz="2400" i="1">
                                    <a:solidFill>
                                      <a:srgbClr val="000000"/>
                                    </a:solidFill>
                                    <a:latin typeface="Cambria Math" panose="02040503050406030204" pitchFamily="18" charset="0"/>
                                  </a:rPr>
                                  <m:t>…</m:t>
                                </m:r>
                              </m:e>
                              <m:e>
                                <m:sSub>
                                  <m:sSubPr>
                                    <m:ctrlPr>
                                      <a:rPr lang="en-GB"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𝑐</m:t>
                                    </m:r>
                                  </m:e>
                                  <m:sub>
                                    <m:r>
                                      <a:rPr lang="en-US" sz="2400" b="0" i="1" smtClean="0">
                                        <a:solidFill>
                                          <a:srgbClr val="000000"/>
                                        </a:solidFill>
                                        <a:latin typeface="Cambria Math" panose="02040503050406030204" pitchFamily="18" charset="0"/>
                                      </a:rPr>
                                      <m:t>𝑚</m:t>
                                    </m:r>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𝑚</m:t>
                                    </m:r>
                                  </m:sub>
                                </m:sSub>
                              </m:e>
                            </m:mr>
                          </m:m>
                        </m:e>
                      </m:d>
                    </m:oMath>
                  </m:oMathPara>
                </a14:m>
                <a:endParaRPr lang="en-GB" sz="2400" dirty="0"/>
              </a:p>
            </p:txBody>
          </p:sp>
        </mc:Choice>
        <mc:Fallback xmlns="">
          <p:sp>
            <p:nvSpPr>
              <p:cNvPr id="256003" name="Object 3"/>
              <p:cNvSpPr txBox="1">
                <a:spLocks noRot="1" noChangeAspect="1" noMove="1" noResize="1" noEditPoints="1" noAdjustHandles="1" noChangeArrowheads="1" noChangeShapeType="1" noTextEdit="1"/>
              </p:cNvSpPr>
              <p:nvPr/>
            </p:nvSpPr>
            <p:spPr bwMode="auto">
              <a:xfrm>
                <a:off x="941362" y="2105907"/>
                <a:ext cx="4288542" cy="1292870"/>
              </a:xfrm>
              <a:prstGeom prst="rect">
                <a:avLst/>
              </a:prstGeom>
              <a:blipFill>
                <a:blip r:embed="rId2"/>
                <a:stretch>
                  <a:fillRect b="-9859"/>
                </a:stretch>
              </a:blipFill>
            </p:spPr>
            <p:txBody>
              <a:bodyPr/>
              <a:lstStyle/>
              <a:p>
                <a:r>
                  <a:rPr lang="en-GB">
                    <a:noFill/>
                  </a:rPr>
                  <a:t> </a:t>
                </a:r>
              </a:p>
            </p:txBody>
          </p:sp>
        </mc:Fallback>
      </mc:AlternateContent>
      <p:sp>
        <p:nvSpPr>
          <p:cNvPr id="24" name="Slide Number Placeholder 5">
            <a:extLst>
              <a:ext uri="{FF2B5EF4-FFF2-40B4-BE49-F238E27FC236}">
                <a16:creationId xmlns:a16="http://schemas.microsoft.com/office/drawing/2014/main" id="{7390E60A-5127-878C-0F37-C61F9E9204FE}"/>
              </a:ext>
            </a:extLst>
          </p:cNvPr>
          <p:cNvSpPr txBox="1">
            <a:spLocks/>
          </p:cNvSpPr>
          <p:nvPr/>
        </p:nvSpPr>
        <p:spPr>
          <a:xfrm>
            <a:off x="7668344" y="6309320"/>
            <a:ext cx="578317"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6D7441-A661-464A-8616-59533B53E3BB}" type="slidenum">
              <a:rPr lang="bg-BG" sz="2400" smtClean="0"/>
              <a:pPr/>
              <a:t>7</a:t>
            </a:fld>
            <a:endParaRPr lang="bg-BG" sz="2400" dirty="0"/>
          </a:p>
        </p:txBody>
      </p:sp>
      <p:sp>
        <p:nvSpPr>
          <p:cNvPr id="25" name="Date Placeholder 12">
            <a:extLst>
              <a:ext uri="{FF2B5EF4-FFF2-40B4-BE49-F238E27FC236}">
                <a16:creationId xmlns:a16="http://schemas.microsoft.com/office/drawing/2014/main" id="{C81DBA82-D3F0-33CE-C205-F1DC5876E626}"/>
              </a:ext>
            </a:extLst>
          </p:cNvPr>
          <p:cNvSpPr txBox="1">
            <a:spLocks/>
          </p:cNvSpPr>
          <p:nvPr/>
        </p:nvSpPr>
        <p:spPr>
          <a:xfrm>
            <a:off x="912356" y="6419407"/>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26" name="Текстово поле 25">
            <a:extLst>
              <a:ext uri="{FF2B5EF4-FFF2-40B4-BE49-F238E27FC236}">
                <a16:creationId xmlns:a16="http://schemas.microsoft.com/office/drawing/2014/main" id="{4D1A8151-E511-3FEC-9F8D-8BB6FDC70B22}"/>
              </a:ext>
            </a:extLst>
          </p:cNvPr>
          <p:cNvSpPr txBox="1"/>
          <p:nvPr/>
        </p:nvSpPr>
        <p:spPr>
          <a:xfrm>
            <a:off x="2913980" y="6415200"/>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
        <p:nvSpPr>
          <p:cNvPr id="27" name="Rectangle 8">
            <a:extLst>
              <a:ext uri="{FF2B5EF4-FFF2-40B4-BE49-F238E27FC236}">
                <a16:creationId xmlns:a16="http://schemas.microsoft.com/office/drawing/2014/main" id="{04A9277E-2B5F-E45F-0AF1-A21D12992EC9}"/>
              </a:ext>
            </a:extLst>
          </p:cNvPr>
          <p:cNvSpPr/>
          <p:nvPr/>
        </p:nvSpPr>
        <p:spPr>
          <a:xfrm>
            <a:off x="902620" y="534162"/>
            <a:ext cx="7692092" cy="1569642"/>
          </a:xfrm>
          <a:prstGeom prst="rect">
            <a:avLst/>
          </a:prstGeom>
        </p:spPr>
        <p:txBody>
          <a:bodyPr wrap="square" lIns="91422" tIns="45711" rIns="91422" bIns="45711">
            <a:spAutoFit/>
          </a:bodyPr>
          <a:lstStyle/>
          <a:p>
            <a:r>
              <a:rPr lang="en-US" sz="2400" dirty="0">
                <a:latin typeface="Arial" pitchFamily="34" charset="0"/>
                <a:cs typeface="Arial" pitchFamily="34" charset="0"/>
              </a:rPr>
              <a:t>	Coin representation</a:t>
            </a:r>
            <a:r>
              <a:rPr lang="bg-BG" sz="2400" dirty="0">
                <a:latin typeface="Arial" pitchFamily="34" charset="0"/>
                <a:cs typeface="Arial" pitchFamily="34" charset="0"/>
              </a:rPr>
              <a:t> </a:t>
            </a:r>
            <a:r>
              <a:rPr lang="en-US" sz="2400" dirty="0">
                <a:latin typeface="Arial" pitchFamily="34" charset="0"/>
                <a:cs typeface="Arial" pitchFamily="34" charset="0"/>
              </a:rPr>
              <a:t>is complex unitary matrix, with dimension equal to the number of edges. Shift operator changes the walker position on the graph depending on the state of the coin.</a:t>
            </a:r>
            <a:endParaRPr lang="bg-BG" sz="2400" dirty="0">
              <a:latin typeface="Arial" pitchFamily="34" charset="0"/>
              <a:cs typeface="Arial" pitchFamily="34" charset="0"/>
            </a:endParaRPr>
          </a:p>
        </p:txBody>
      </p:sp>
      <mc:AlternateContent xmlns:mc="http://schemas.openxmlformats.org/markup-compatibility/2006" xmlns:am3d="http://schemas.microsoft.com/office/drawing/2017/model3d">
        <mc:Choice Requires="am3d">
          <p:graphicFrame>
            <p:nvGraphicFramePr>
              <p:cNvPr id="28" name="3D модел 27">
                <a:extLst>
                  <a:ext uri="{FF2B5EF4-FFF2-40B4-BE49-F238E27FC236}">
                    <a16:creationId xmlns:a16="http://schemas.microsoft.com/office/drawing/2014/main" id="{24349AD6-8A23-A3D5-0C94-C8A7C859F05A}"/>
                  </a:ext>
                </a:extLst>
              </p:cNvPr>
              <p:cNvGraphicFramePr>
                <a:graphicFrameLocks noChangeAspect="1"/>
              </p:cNvGraphicFramePr>
              <p:nvPr>
                <p:extLst>
                  <p:ext uri="{D42A27DB-BD31-4B8C-83A1-F6EECF244321}">
                    <p14:modId xmlns:p14="http://schemas.microsoft.com/office/powerpoint/2010/main" val="2231727396"/>
                  </p:ext>
                </p:extLst>
              </p:nvPr>
            </p:nvGraphicFramePr>
            <p:xfrm>
              <a:off x="4801015" y="1192893"/>
              <a:ext cx="3965036" cy="4741165"/>
            </p:xfrm>
            <a:graphic>
              <a:graphicData uri="http://schemas.microsoft.com/office/drawing/2017/model3d">
                <am3d:model3d r:embed="rId3">
                  <am3d:spPr>
                    <a:xfrm>
                      <a:off x="0" y="0"/>
                      <a:ext cx="3965036" cy="4741165"/>
                    </a:xfrm>
                    <a:prstGeom prst="rect">
                      <a:avLst/>
                    </a:prstGeom>
                  </am3d:spPr>
                  <am3d:camera>
                    <am3d:pos x="0" y="0" z="74569933"/>
                    <am3d:up dx="0" dy="36000000" dz="0"/>
                    <am3d:lookAt x="0" y="0" z="0"/>
                    <am3d:perspective fov="2700000"/>
                  </am3d:camera>
                  <am3d:trans>
                    <am3d:meterPerModelUnit n="16759" d="1000000"/>
                    <am3d:preTrans dx="855732" dy="-86460" dz="12067"/>
                    <am3d:scale>
                      <am3d:sx n="1000000" d="1000000"/>
                      <am3d:sy n="1000000" d="1000000"/>
                      <am3d:sz n="1000000" d="1000000"/>
                    </am3d:scale>
                    <am3d:rot ax="1220250" ay="1411179" az="504841"/>
                    <am3d:postTrans dx="0" dy="0" dz="0"/>
                  </am3d:trans>
                  <am3d:raster rName="Office3DRenderer" rVer="16.0.8326">
                    <am3d:blip r:embed="rId4"/>
                  </am3d:raster>
                  <am3d:objViewport viewportSz="525258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8" name="3D модел 27">
                <a:extLst>
                  <a:ext uri="{FF2B5EF4-FFF2-40B4-BE49-F238E27FC236}">
                    <a16:creationId xmlns:a16="http://schemas.microsoft.com/office/drawing/2014/main" id="{24349AD6-8A23-A3D5-0C94-C8A7C859F05A}"/>
                  </a:ext>
                </a:extLst>
              </p:cNvPr>
              <p:cNvPicPr>
                <a:picLocks noGrp="1" noRot="1" noChangeAspect="1" noMove="1" noResize="1" noEditPoints="1" noAdjustHandles="1" noChangeArrowheads="1" noChangeShapeType="1" noCrop="1"/>
              </p:cNvPicPr>
              <p:nvPr/>
            </p:nvPicPr>
            <p:blipFill>
              <a:blip r:embed="rId5"/>
              <a:stretch>
                <a:fillRect/>
              </a:stretch>
            </p:blipFill>
            <p:spPr>
              <a:xfrm>
                <a:off x="4801015" y="1192893"/>
                <a:ext cx="3965036" cy="4741165"/>
              </a:xfrm>
              <a:prstGeom prst="rect">
                <a:avLst/>
              </a:prstGeom>
            </p:spPr>
          </p:pic>
        </mc:Fallback>
      </mc:AlternateContent>
      <p:sp>
        <p:nvSpPr>
          <p:cNvPr id="10" name="Rectangle 8">
            <a:extLst>
              <a:ext uri="{FF2B5EF4-FFF2-40B4-BE49-F238E27FC236}">
                <a16:creationId xmlns:a16="http://schemas.microsoft.com/office/drawing/2014/main" id="{0C10486F-D2EF-6963-767B-7C1A0209F98C}"/>
              </a:ext>
            </a:extLst>
          </p:cNvPr>
          <p:cNvSpPr/>
          <p:nvPr/>
        </p:nvSpPr>
        <p:spPr>
          <a:xfrm>
            <a:off x="930612" y="3814266"/>
            <a:ext cx="4470405" cy="1938974"/>
          </a:xfrm>
          <a:prstGeom prst="rect">
            <a:avLst/>
          </a:prstGeom>
        </p:spPr>
        <p:txBody>
          <a:bodyPr wrap="square" lIns="91422" tIns="45711" rIns="91422" bIns="45711">
            <a:spAutoFit/>
          </a:bodyPr>
          <a:lstStyle/>
          <a:p>
            <a:r>
              <a:rPr lang="en-US" sz="2400" dirty="0">
                <a:latin typeface="Arial" pitchFamily="34" charset="0"/>
                <a:cs typeface="Arial" pitchFamily="34" charset="0"/>
              </a:rPr>
              <a:t>	At this figure the probability a walker to go trough edges with the same color corresponds to the same value of the edge register </a:t>
            </a:r>
            <a:endParaRPr lang="bg-BG" sz="2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38" presetClass="emph" presetSubtype="128" fill="hold" nodeType="clickEffect">
                                  <p:stCondLst>
                                    <p:cond delay="0"/>
                                  </p:stCondLst>
                                  <p:childTnLst>
                                    <p:anim calcmode="lin" valueType="num">
                                      <p:cBhvr additive="sum">
                                        <p:cTn id="6" dur="5000" fill="hold"/>
                                        <p:tgtEl>
                                          <p:spTgt spid="28"/>
                                        </p:tgtEl>
                                        <p:attrNameLst>
                                          <p:attrName>3d.view.rotation.y</p:attrName>
                                        </p:attrNameLst>
                                      </p:cBhvr>
                                      <p:tavLst>
                                        <p:tav tm="0">
                                          <p:val>
                                            <p:fltVal val="0"/>
                                          </p:val>
                                        </p:tav>
                                        <p:tav tm="3330">
                                          <p:val>
                                            <p:fltVal val="3.4873"/>
                                          </p:val>
                                        </p:tav>
                                        <p:tav tm="6660">
                                          <p:val>
                                            <p:fltVal val="6.0519"/>
                                          </p:val>
                                        </p:tav>
                                        <p:tav tm="9990">
                                          <p:val>
                                            <p:fltVal val="7.8356"/>
                                          </p:val>
                                        </p:tav>
                                        <p:tav tm="13320">
                                          <p:val>
                                            <p:fltVal val="8.9802"/>
                                          </p:val>
                                        </p:tav>
                                        <p:tav tm="16650">
                                          <p:val>
                                            <p:fltVal val="9.6274"/>
                                          </p:val>
                                        </p:tav>
                                        <p:tav tm="19970">
                                          <p:val>
                                            <p:fltVal val="9.9185"/>
                                          </p:val>
                                        </p:tav>
                                        <p:tav tm="23290">
                                          <p:val>
                                            <p:fltVal val="9.9968"/>
                                          </p:val>
                                        </p:tav>
                                        <p:tav tm="26620">
                                          <p:val>
                                            <p:fltVal val="9.9972"/>
                                          </p:val>
                                        </p:tav>
                                        <p:tav tm="29950">
                                          <p:val>
                                            <p:fltVal val="9.9223"/>
                                          </p:val>
                                        </p:tav>
                                        <p:tav tm="33280">
                                          <p:val>
                                            <p:fltVal val="9.6366"/>
                                          </p:val>
                                        </p:tav>
                                        <p:tav tm="36610">
                                          <p:val>
                                            <p:fltVal val="8.9984"/>
                                          </p:val>
                                        </p:tav>
                                        <p:tav tm="39940">
                                          <p:val>
                                            <p:fltVal val="7.8658"/>
                                          </p:val>
                                        </p:tav>
                                        <p:tav tm="43270">
                                          <p:val>
                                            <p:fltVal val="6.097"/>
                                          </p:val>
                                        </p:tav>
                                        <p:tav tm="46600">
                                          <p:val>
                                            <p:fltVal val="3.5502"/>
                                          </p:val>
                                        </p:tav>
                                        <p:tav tm="49930">
                                          <p:val>
                                            <p:fltVal val="0.0837"/>
                                          </p:val>
                                        </p:tav>
                                        <p:tav tm="53250">
                                          <p:val>
                                            <p:fltVal val="-3.4149"/>
                                          </p:val>
                                        </p:tav>
                                        <p:tav tm="56580">
                                          <p:val>
                                            <p:fltVal val="-6.0001"/>
                                          </p:val>
                                        </p:tav>
                                        <p:tav tm="59900">
                                          <p:val>
                                            <p:fltVal val="-7.7965"/>
                                          </p:val>
                                        </p:tav>
                                        <p:tav tm="63220">
                                          <p:val>
                                            <p:fltVal val="-8.9537"/>
                                          </p:val>
                                        </p:tav>
                                        <p:tav tm="66540">
                                          <p:val>
                                            <p:fltVal val="-9.6124"/>
                                          </p:val>
                                        </p:tav>
                                        <p:tav tm="69870">
                                          <p:val>
                                            <p:fltVal val="-9.9135"/>
                                          </p:val>
                                        </p:tav>
                                        <p:tav tm="73190">
                                          <p:val>
                                            <p:fltVal val="-9.9962"/>
                                          </p:val>
                                        </p:tav>
                                        <p:tav tm="76510">
                                          <p:val>
                                            <p:fltVal val="-9.9977"/>
                                          </p:val>
                                        </p:tav>
                                        <p:tav tm="79830">
                                          <p:val>
                                            <p:fltVal val="-9.9278"/>
                                          </p:val>
                                        </p:tav>
                                        <p:tav tm="83160">
                                          <p:val>
                                            <p:fltVal val="-9.6522"/>
                                          </p:val>
                                        </p:tav>
                                        <p:tav tm="86480">
                                          <p:val>
                                            <p:fltVal val="-9.0317"/>
                                          </p:val>
                                        </p:tav>
                                        <p:tav tm="89800">
                                          <p:val>
                                            <p:fltVal val="-7.9252"/>
                                          </p:val>
                                        </p:tav>
                                        <p:tav tm="93120">
                                          <p:val>
                                            <p:fltVal val="-6.1923"/>
                                          </p:val>
                                        </p:tav>
                                        <p:tav tm="96450">
                                          <p:val>
                                            <p:fltVal val="-3.6837"/>
                                          </p:val>
                                        </p:tav>
                                        <p:tav tm="100000">
                                          <p:val>
                                            <p:fltVal val="0"/>
                                          </p:val>
                                        </p:tav>
                                      </p:tavLst>
                                    </p:anim>
                                  </p:childTnLst>
                                </p:cTn>
                              </p:par>
                            </p:childTnLst>
                          </p:cTn>
                        </p:par>
                      </p:childTnLst>
                    </p:cTn>
                  </p:par>
                </p:childTnLst>
              </p:cTn>
              <p:nextCondLst>
                <p:cond evt="onClick" delay="0">
                  <p:tgtEl>
                    <p:spTgt spid="2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878A5173-7556-63D8-3BB6-7B35B4210F7A}"/>
              </a:ext>
            </a:extLst>
          </p:cNvPr>
          <p:cNvSpPr txBox="1">
            <a:spLocks/>
          </p:cNvSpPr>
          <p:nvPr/>
        </p:nvSpPr>
        <p:spPr>
          <a:xfrm>
            <a:off x="7668344" y="6309320"/>
            <a:ext cx="578317"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6D7441-A661-464A-8616-59533B53E3BB}" type="slidenum">
              <a:rPr lang="bg-BG" sz="2400" smtClean="0"/>
              <a:pPr/>
              <a:t>8</a:t>
            </a:fld>
            <a:endParaRPr lang="bg-BG" sz="2400" dirty="0"/>
          </a:p>
        </p:txBody>
      </p:sp>
      <p:sp>
        <p:nvSpPr>
          <p:cNvPr id="16" name="Date Placeholder 12">
            <a:extLst>
              <a:ext uri="{FF2B5EF4-FFF2-40B4-BE49-F238E27FC236}">
                <a16:creationId xmlns:a16="http://schemas.microsoft.com/office/drawing/2014/main" id="{84CB169C-CE20-C4B3-0A96-D8DCD8C5FF31}"/>
              </a:ext>
            </a:extLst>
          </p:cNvPr>
          <p:cNvSpPr txBox="1">
            <a:spLocks/>
          </p:cNvSpPr>
          <p:nvPr/>
        </p:nvSpPr>
        <p:spPr>
          <a:xfrm>
            <a:off x="897339" y="6411127"/>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17" name="Текстово поле 16">
            <a:extLst>
              <a:ext uri="{FF2B5EF4-FFF2-40B4-BE49-F238E27FC236}">
                <a16:creationId xmlns:a16="http://schemas.microsoft.com/office/drawing/2014/main" id="{3F3A2D39-D684-0E0E-7C7A-1E04E360620F}"/>
              </a:ext>
            </a:extLst>
          </p:cNvPr>
          <p:cNvSpPr txBox="1"/>
          <p:nvPr/>
        </p:nvSpPr>
        <p:spPr>
          <a:xfrm>
            <a:off x="3030939" y="6398774"/>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mc:AlternateContent xmlns:mc="http://schemas.openxmlformats.org/markup-compatibility/2006" xmlns:a14="http://schemas.microsoft.com/office/drawing/2010/main">
        <mc:Choice Requires="a14">
          <p:sp>
            <p:nvSpPr>
              <p:cNvPr id="18" name="Rectangle 12">
                <a:extLst>
                  <a:ext uri="{FF2B5EF4-FFF2-40B4-BE49-F238E27FC236}">
                    <a16:creationId xmlns:a16="http://schemas.microsoft.com/office/drawing/2014/main" id="{0EAF54FB-4818-CB87-21D5-1DC66BA6F235}"/>
                  </a:ext>
                </a:extLst>
              </p:cNvPr>
              <p:cNvSpPr/>
              <p:nvPr/>
            </p:nvSpPr>
            <p:spPr>
              <a:xfrm>
                <a:off x="1033279" y="620688"/>
                <a:ext cx="8127503" cy="1950067"/>
              </a:xfrm>
              <a:prstGeom prst="rect">
                <a:avLst/>
              </a:prstGeom>
            </p:spPr>
            <p:txBody>
              <a:bodyPr wrap="square" lIns="91422" tIns="45711" rIns="91422" bIns="45711">
                <a:spAutoFit/>
              </a:bodyPr>
              <a:lstStyle/>
              <a:p>
                <a:pPr algn="just"/>
                <a:r>
                  <a:rPr lang="en-US" sz="2400" dirty="0">
                    <a:latin typeface="Arial" pitchFamily="34" charset="0"/>
                    <a:cs typeface="Arial" pitchFamily="34" charset="0"/>
                  </a:rPr>
                  <a:t>	</a:t>
                </a:r>
              </a:p>
              <a:p>
                <a:r>
                  <a:rPr lang="en-US" sz="2400" dirty="0">
                    <a:latin typeface="Arial" pitchFamily="34" charset="0"/>
                    <a:cs typeface="Arial" pitchFamily="34" charset="0"/>
                  </a:rPr>
                  <a:t>	Shift operator is applied at each iteration. </a:t>
                </a:r>
              </a:p>
              <a:p>
                <a:pPr algn="just"/>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𝑆</m:t>
                      </m:r>
                      <m:r>
                        <a:rPr lang="en-US" sz="2400" i="0">
                          <a:latin typeface="Cambria Math" panose="02040503050406030204" pitchFamily="18" charset="0"/>
                        </a:rPr>
                        <m:t>=</m:t>
                      </m:r>
                      <m:nary>
                        <m:naryPr>
                          <m:chr m:val="∑"/>
                          <m:limLoc m:val="undOvr"/>
                          <m:ctrlPr>
                            <a:rPr lang="en-US" sz="2400" i="1">
                              <a:latin typeface="Cambria Math" panose="02040503050406030204" pitchFamily="18" charset="0"/>
                            </a:rPr>
                          </m:ctrlPr>
                        </m:naryPr>
                        <m:sub>
                          <m:r>
                            <m:rPr>
                              <m:sty m:val="p"/>
                            </m:rPr>
                            <a:rPr lang="en-US" sz="2400" i="0">
                              <a:latin typeface="Cambria Math" panose="02040503050406030204" pitchFamily="18" charset="0"/>
                            </a:rPr>
                            <m:t>d</m:t>
                          </m:r>
                          <m:r>
                            <a:rPr lang="en-US" sz="2400" i="0">
                              <a:latin typeface="Cambria Math" panose="02040503050406030204" pitchFamily="18" charset="0"/>
                            </a:rPr>
                            <m:t>=0</m:t>
                          </m:r>
                        </m:sub>
                        <m:sup>
                          <m:sSub>
                            <m:sSubPr>
                              <m:ctrlPr>
                                <a:rPr lang="en-US" sz="2400" i="1">
                                  <a:latin typeface="Cambria Math" panose="02040503050406030204" pitchFamily="18" charset="0"/>
                                </a:rPr>
                              </m:ctrlPr>
                            </m:sSubPr>
                            <m:e>
                              <m:r>
                                <a:rPr lang="en-US" sz="2400" b="0" i="1" smtClean="0">
                                  <a:latin typeface="Cambria Math" panose="02040503050406030204" pitchFamily="18" charset="0"/>
                                </a:rPr>
                                <m:t>𝑑</m:t>
                              </m:r>
                            </m:e>
                            <m:sub>
                              <m:r>
                                <a:rPr lang="en-US" sz="2400" b="0" i="1" smtClean="0">
                                  <a:latin typeface="Cambria Math" panose="02040503050406030204" pitchFamily="18" charset="0"/>
                                </a:rPr>
                                <m:t>𝑚𝑎𝑥</m:t>
                              </m:r>
                            </m:sub>
                          </m:sSub>
                          <m:r>
                            <a:rPr lang="en-US" sz="2400" b="0" i="1" smtClean="0">
                              <a:latin typeface="Cambria Math" panose="02040503050406030204" pitchFamily="18" charset="0"/>
                            </a:rPr>
                            <m:t>−1</m:t>
                          </m:r>
                        </m:sup>
                        <m:e>
                          <m:nary>
                            <m:naryPr>
                              <m:chr m:val="∑"/>
                              <m:limLoc m:val="undOvr"/>
                              <m:ctrlPr>
                                <a:rPr lang="en-US" sz="2400" i="1">
                                  <a:latin typeface="Cambria Math" panose="02040503050406030204" pitchFamily="18" charset="0"/>
                                </a:rPr>
                              </m:ctrlPr>
                            </m:naryPr>
                            <m:sub>
                              <m:r>
                                <m:rPr>
                                  <m:sty m:val="p"/>
                                </m:rPr>
                                <a:rPr lang="en-US" sz="2400" i="0">
                                  <a:latin typeface="Cambria Math" panose="02040503050406030204" pitchFamily="18" charset="0"/>
                                </a:rPr>
                                <m:t>x</m:t>
                              </m:r>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𝑚𝑖𝑛</m:t>
                                  </m:r>
                                </m:sub>
                              </m:sSub>
                            </m:sub>
                            <m:sup>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i="1">
                                      <a:latin typeface="Cambria Math" panose="02040503050406030204" pitchFamily="18" charset="0"/>
                                    </a:rPr>
                                    <m:t>𝑚𝑎𝑥</m:t>
                                  </m:r>
                                </m:sub>
                              </m:sSub>
                            </m:sup>
                            <m:e>
                              <m:d>
                                <m:dPr>
                                  <m:begChr m:val="|"/>
                                  <m:endChr m:val=""/>
                                  <m:ctrlPr>
                                    <a:rPr lang="en-US" sz="2400" i="1">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rPr>
                                      </m:ctrlPr>
                                    </m:dPr>
                                    <m:e>
                                      <m:sSub>
                                        <m:sSubPr>
                                          <m:ctrlPr>
                                            <a:rPr lang="en-US" sz="2400" i="1" smtClean="0">
                                              <a:latin typeface="Cambria Math" panose="02040503050406030204" pitchFamily="18" charset="0"/>
                                            </a:rPr>
                                          </m:ctrlPr>
                                        </m:sSubPr>
                                        <m:e>
                                          <m:r>
                                            <a:rPr lang="en-US" sz="2400" i="1">
                                              <a:latin typeface="Cambria Math" panose="02040503050406030204" pitchFamily="18" charset="0"/>
                                            </a:rPr>
                                            <m:t>𝑒</m:t>
                                          </m:r>
                                        </m:e>
                                        <m:sub>
                                          <m:r>
                                            <a:rPr lang="en-US" sz="2400" b="0" i="1" smtClean="0">
                                              <a:latin typeface="Cambria Math" panose="02040503050406030204" pitchFamily="18" charset="0"/>
                                            </a:rPr>
                                            <m:t>𝑑</m:t>
                                          </m:r>
                                        </m:sub>
                                      </m:sSub>
                                      <m:r>
                                        <a:rPr lang="en-US" sz="2400" b="0" i="1" smtClean="0">
                                          <a:latin typeface="Cambria Math" panose="02040503050406030204" pitchFamily="18" charset="0"/>
                                        </a:rPr>
                                        <m:t>,</m:t>
                                      </m:r>
                                      <m:r>
                                        <a:rPr lang="en-US" sz="2400" b="0" i="1" smtClean="0">
                                          <a:latin typeface="Cambria Math" panose="02040503050406030204" pitchFamily="18" charset="0"/>
                                        </a:rPr>
                                        <m:t>𝑑</m:t>
                                      </m:r>
                                    </m:e>
                                  </m:d>
                                  <m:d>
                                    <m:dPr>
                                      <m:begChr m:val="〈"/>
                                      <m:endChr m:val=""/>
                                      <m:ctrlPr>
                                        <a:rPr lang="en-US" sz="2400" i="1">
                                          <a:latin typeface="Cambria Math" panose="02040503050406030204" pitchFamily="18" charset="0"/>
                                        </a:rPr>
                                      </m:ctrlPr>
                                    </m:dPr>
                                    <m:e>
                                      <m:d>
                                        <m:dPr>
                                          <m:begChr m:val=""/>
                                          <m:endChr m:val="|"/>
                                          <m:ctrlPr>
                                            <a:rPr lang="en-US" sz="2400" i="1">
                                              <a:latin typeface="Cambria Math" panose="02040503050406030204" pitchFamily="18" charset="0"/>
                                            </a:rPr>
                                          </m:ctrlPr>
                                        </m:dPr>
                                        <m:e>
                                          <m:r>
                                            <m:rPr>
                                              <m:sty m:val="p"/>
                                            </m:rPr>
                                            <a:rPr lang="en-US" sz="2400" i="0">
                                              <a:latin typeface="Cambria Math" panose="02040503050406030204" pitchFamily="18" charset="0"/>
                                            </a:rPr>
                                            <m:t>x</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d</m:t>
                                          </m:r>
                                        </m:e>
                                      </m:d>
                                    </m:e>
                                  </m:d>
                                </m:e>
                              </m:d>
                            </m:e>
                          </m:nary>
                        </m:e>
                      </m:nary>
                    </m:oMath>
                  </m:oMathPara>
                </a14:m>
                <a:endParaRPr lang="en-US" sz="2400" dirty="0">
                  <a:latin typeface="Arial" pitchFamily="34" charset="0"/>
                  <a:cs typeface="Arial" pitchFamily="34" charset="0"/>
                </a:endParaRPr>
              </a:p>
            </p:txBody>
          </p:sp>
        </mc:Choice>
        <mc:Fallback xmlns="">
          <p:sp>
            <p:nvSpPr>
              <p:cNvPr id="18" name="Rectangle 12">
                <a:extLst>
                  <a:ext uri="{FF2B5EF4-FFF2-40B4-BE49-F238E27FC236}">
                    <a16:creationId xmlns:a16="http://schemas.microsoft.com/office/drawing/2014/main" id="{0EAF54FB-4818-CB87-21D5-1DC66BA6F235}"/>
                  </a:ext>
                </a:extLst>
              </p:cNvPr>
              <p:cNvSpPr>
                <a:spLocks noRot="1" noChangeAspect="1" noMove="1" noResize="1" noEditPoints="1" noAdjustHandles="1" noChangeArrowheads="1" noChangeShapeType="1" noTextEdit="1"/>
              </p:cNvSpPr>
              <p:nvPr/>
            </p:nvSpPr>
            <p:spPr>
              <a:xfrm>
                <a:off x="1033279" y="620688"/>
                <a:ext cx="8127503" cy="1950067"/>
              </a:xfrm>
              <a:prstGeom prst="rect">
                <a:avLst/>
              </a:prstGeom>
              <a:blipFill>
                <a:blip r:embed="rId2"/>
                <a:stretch>
                  <a:fillRect/>
                </a:stretch>
              </a:blipFill>
            </p:spPr>
            <p:txBody>
              <a:bodyPr/>
              <a:lstStyle/>
              <a:p>
                <a:r>
                  <a:rPr lang="en-GB">
                    <a:noFill/>
                  </a:rPr>
                  <a:t> </a:t>
                </a:r>
              </a:p>
            </p:txBody>
          </p:sp>
        </mc:Fallback>
      </mc:AlternateContent>
      <p:sp>
        <p:nvSpPr>
          <p:cNvPr id="20" name="Rectangle 12">
            <a:extLst>
              <a:ext uri="{FF2B5EF4-FFF2-40B4-BE49-F238E27FC236}">
                <a16:creationId xmlns:a16="http://schemas.microsoft.com/office/drawing/2014/main" id="{CDDF0482-EABB-FB70-5BEA-2974A0E9CFD3}"/>
              </a:ext>
            </a:extLst>
          </p:cNvPr>
          <p:cNvSpPr/>
          <p:nvPr/>
        </p:nvSpPr>
        <p:spPr>
          <a:xfrm>
            <a:off x="1033279" y="2871236"/>
            <a:ext cx="7340344" cy="492424"/>
          </a:xfrm>
          <a:prstGeom prst="rect">
            <a:avLst/>
          </a:prstGeom>
        </p:spPr>
        <p:txBody>
          <a:bodyPr wrap="square" lIns="91422" tIns="45711" rIns="91422" bIns="45711">
            <a:spAutoFit/>
          </a:bodyPr>
          <a:lstStyle/>
          <a:p>
            <a:pPr algn="just"/>
            <a:r>
              <a:rPr lang="en-US" sz="2600" dirty="0">
                <a:latin typeface="Arial" pitchFamily="34" charset="0"/>
                <a:cs typeface="Arial" pitchFamily="34" charset="0"/>
              </a:rPr>
              <a:t>		</a:t>
            </a:r>
            <a:endParaRPr lang="en-US" sz="24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8" name="Текстово поле 27">
                <a:extLst>
                  <a:ext uri="{FF2B5EF4-FFF2-40B4-BE49-F238E27FC236}">
                    <a16:creationId xmlns:a16="http://schemas.microsoft.com/office/drawing/2014/main" id="{F0F90200-8E6F-2ABB-EE3A-6A2D6782319A}"/>
                  </a:ext>
                </a:extLst>
              </p:cNvPr>
              <p:cNvSpPr txBox="1"/>
              <p:nvPr/>
            </p:nvSpPr>
            <p:spPr>
              <a:xfrm>
                <a:off x="919651" y="2588066"/>
                <a:ext cx="7552431" cy="3046988"/>
              </a:xfrm>
              <a:prstGeom prst="rect">
                <a:avLst/>
              </a:prstGeom>
              <a:noFill/>
            </p:spPr>
            <p:txBody>
              <a:bodyPr wrap="square">
                <a:spAutoFit/>
              </a:bodyPr>
              <a:lstStyle/>
              <a:p>
                <a:pPr algn="just"/>
                <a:r>
                  <a:rPr lang="en-US" sz="2400" dirty="0">
                    <a:latin typeface="Arial" pitchFamily="34" charset="0"/>
                    <a:cs typeface="Arial" pitchFamily="34" charset="0"/>
                  </a:rPr>
                  <a:t>where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𝑑</m:t>
                        </m:r>
                      </m:e>
                      <m:sub>
                        <m:r>
                          <a:rPr lang="en-US" sz="2400" i="1">
                            <a:latin typeface="Cambria Math" panose="02040503050406030204" pitchFamily="18" charset="0"/>
                          </a:rPr>
                          <m:t>𝑚𝑎𝑥</m:t>
                        </m:r>
                      </m:sub>
                    </m:sSub>
                  </m:oMath>
                </a14:m>
                <a:r>
                  <a:rPr lang="en-US" sz="2400" dirty="0">
                    <a:latin typeface="Arial" pitchFamily="34" charset="0"/>
                    <a:cs typeface="Arial" pitchFamily="34" charset="0"/>
                  </a:rPr>
                  <a:t> is the coin register dimension, interval </a:t>
                </a:r>
                <a14:m>
                  <m:oMath xmlns:m="http://schemas.openxmlformats.org/officeDocument/2006/math">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𝑚𝑖𝑛</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𝑚</m:t>
                            </m:r>
                            <m:r>
                              <a:rPr lang="en-US" sz="2400" b="0" i="1" smtClean="0">
                                <a:latin typeface="Cambria Math" panose="02040503050406030204" pitchFamily="18" charset="0"/>
                              </a:rPr>
                              <m:t>𝑎𝑥</m:t>
                            </m:r>
                          </m:sub>
                        </m:sSub>
                      </m:e>
                    </m:d>
                    <m:r>
                      <a:rPr lang="en-US" sz="2400" i="1">
                        <a:latin typeface="Cambria Math" panose="02040503050406030204" pitchFamily="18" charset="0"/>
                      </a:rPr>
                      <m:t> </m:t>
                    </m:r>
                  </m:oMath>
                </a14:m>
                <a:r>
                  <a:rPr lang="en-US" sz="2400" dirty="0">
                    <a:latin typeface="Arial" pitchFamily="34" charset="0"/>
                    <a:cs typeface="Arial" pitchFamily="34" charset="0"/>
                  </a:rPr>
                  <a:t>consists of all possible states of node register and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𝑒</m:t>
                        </m:r>
                      </m:e>
                      <m:sub>
                        <m:r>
                          <a:rPr lang="en-US" sz="2400" i="1">
                            <a:latin typeface="Cambria Math" panose="02040503050406030204" pitchFamily="18" charset="0"/>
                          </a:rPr>
                          <m:t>𝑑</m:t>
                        </m:r>
                      </m:sub>
                    </m:sSub>
                  </m:oMath>
                </a14:m>
                <a:r>
                  <a:rPr lang="en-US" sz="2400" dirty="0">
                    <a:latin typeface="Arial" pitchFamily="34" charset="0"/>
                    <a:cs typeface="Arial" pitchFamily="34" charset="0"/>
                  </a:rPr>
                  <a:t> corresponds to the edge vector d that connects one state of node register to another state.</a:t>
                </a:r>
              </a:p>
              <a:p>
                <a:pPr algn="just"/>
                <a:r>
                  <a:rPr lang="en-US" sz="2400" dirty="0">
                    <a:latin typeface="Arial" pitchFamily="34" charset="0"/>
                    <a:cs typeface="Arial" pitchFamily="34" charset="0"/>
                  </a:rPr>
                  <a:t>	In this way,  depending on the coin register state, Shift operator moves walker by changing the state of node register to the next position or superposition of positions. </a:t>
                </a:r>
              </a:p>
            </p:txBody>
          </p:sp>
        </mc:Choice>
        <mc:Fallback xmlns="">
          <p:sp>
            <p:nvSpPr>
              <p:cNvPr id="28" name="Текстово поле 27">
                <a:extLst>
                  <a:ext uri="{FF2B5EF4-FFF2-40B4-BE49-F238E27FC236}">
                    <a16:creationId xmlns:a16="http://schemas.microsoft.com/office/drawing/2014/main" id="{F0F90200-8E6F-2ABB-EE3A-6A2D6782319A}"/>
                  </a:ext>
                </a:extLst>
              </p:cNvPr>
              <p:cNvSpPr txBox="1">
                <a:spLocks noRot="1" noChangeAspect="1" noMove="1" noResize="1" noEditPoints="1" noAdjustHandles="1" noChangeArrowheads="1" noChangeShapeType="1" noTextEdit="1"/>
              </p:cNvSpPr>
              <p:nvPr/>
            </p:nvSpPr>
            <p:spPr>
              <a:xfrm>
                <a:off x="919651" y="2588066"/>
                <a:ext cx="7552431" cy="3046988"/>
              </a:xfrm>
              <a:prstGeom prst="rect">
                <a:avLst/>
              </a:prstGeom>
              <a:blipFill>
                <a:blip r:embed="rId3"/>
                <a:stretch>
                  <a:fillRect l="-1291" t="-1403" r="-1211" b="-4008"/>
                </a:stretch>
              </a:blipFill>
            </p:spPr>
            <p:txBody>
              <a:bodyPr/>
              <a:lstStyle/>
              <a:p>
                <a:r>
                  <a:rPr lang="en-GB">
                    <a:noFill/>
                  </a:rPr>
                  <a:t> </a:t>
                </a:r>
              </a:p>
            </p:txBody>
          </p:sp>
        </mc:Fallback>
      </mc:AlternateContent>
      <p:sp>
        <p:nvSpPr>
          <p:cNvPr id="8" name="Title 1">
            <a:extLst>
              <a:ext uri="{FF2B5EF4-FFF2-40B4-BE49-F238E27FC236}">
                <a16:creationId xmlns:a16="http://schemas.microsoft.com/office/drawing/2014/main" id="{EC073D5A-9C39-D552-E5B3-C8C5E101388A}"/>
              </a:ext>
            </a:extLst>
          </p:cNvPr>
          <p:cNvSpPr txBox="1">
            <a:spLocks/>
          </p:cNvSpPr>
          <p:nvPr/>
        </p:nvSpPr>
        <p:spPr>
          <a:xfrm>
            <a:off x="2003726" y="322856"/>
            <a:ext cx="5033648"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Shift Operator</a:t>
            </a:r>
            <a:endParaRPr lang="bg-BG" sz="2800" b="1" dirty="0">
              <a:solidFill>
                <a:schemeClr val="accent2">
                  <a:lumMod val="50000"/>
                </a:schemeClr>
              </a:solidFill>
              <a:latin typeface="Times New Roman Cyr" pitchFamily="18" charset="0"/>
              <a:cs typeface="Times New Roman Cyr" pitchFamily="18" charset="0"/>
            </a:endParaRPr>
          </a:p>
        </p:txBody>
      </p:sp>
    </p:spTree>
    <p:extLst>
      <p:ext uri="{BB962C8B-B14F-4D97-AF65-F5344CB8AC3E}">
        <p14:creationId xmlns:p14="http://schemas.microsoft.com/office/powerpoint/2010/main" val="3006385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Box 158">
            <a:extLst>
              <a:ext uri="{FF2B5EF4-FFF2-40B4-BE49-F238E27FC236}">
                <a16:creationId xmlns:a16="http://schemas.microsoft.com/office/drawing/2014/main" id="{3F0426B1-A302-4591-AE07-21D956939342}"/>
              </a:ext>
            </a:extLst>
          </p:cNvPr>
          <p:cNvSpPr txBox="1"/>
          <p:nvPr/>
        </p:nvSpPr>
        <p:spPr>
          <a:xfrm>
            <a:off x="7358793" y="1702704"/>
            <a:ext cx="1220649" cy="1015663"/>
          </a:xfrm>
          <a:prstGeom prst="rect">
            <a:avLst/>
          </a:prstGeom>
          <a:noFill/>
        </p:spPr>
        <p:txBody>
          <a:bodyPr wrap="square">
            <a:spAutoFit/>
          </a:bodyPr>
          <a:lstStyle/>
          <a:p>
            <a:r>
              <a:rPr lang="en-US" sz="2000" dirty="0">
                <a:latin typeface="Arial" pitchFamily="34" charset="0"/>
                <a:cs typeface="Arial" pitchFamily="34" charset="0"/>
              </a:rPr>
              <a:t>Coin Register Size is 2</a:t>
            </a:r>
          </a:p>
        </p:txBody>
      </p:sp>
      <p:sp>
        <p:nvSpPr>
          <p:cNvPr id="160" name="TextBox 159">
            <a:extLst>
              <a:ext uri="{FF2B5EF4-FFF2-40B4-BE49-F238E27FC236}">
                <a16:creationId xmlns:a16="http://schemas.microsoft.com/office/drawing/2014/main" id="{095DD47A-9CFB-4A6D-B8EA-D4A022A73068}"/>
              </a:ext>
            </a:extLst>
          </p:cNvPr>
          <p:cNvSpPr txBox="1"/>
          <p:nvPr/>
        </p:nvSpPr>
        <p:spPr>
          <a:xfrm>
            <a:off x="7417807" y="3249286"/>
            <a:ext cx="1384462" cy="1015663"/>
          </a:xfrm>
          <a:prstGeom prst="rect">
            <a:avLst/>
          </a:prstGeom>
          <a:noFill/>
        </p:spPr>
        <p:txBody>
          <a:bodyPr wrap="square">
            <a:spAutoFit/>
          </a:bodyPr>
          <a:lstStyle/>
          <a:p>
            <a:r>
              <a:rPr lang="en-US" sz="2000" dirty="0">
                <a:latin typeface="Arial" pitchFamily="34" charset="0"/>
                <a:cs typeface="Arial" pitchFamily="34" charset="0"/>
              </a:rPr>
              <a:t>Coin Register Size is 3</a:t>
            </a:r>
          </a:p>
        </p:txBody>
      </p:sp>
      <p:sp>
        <p:nvSpPr>
          <p:cNvPr id="161" name="TextBox 160">
            <a:extLst>
              <a:ext uri="{FF2B5EF4-FFF2-40B4-BE49-F238E27FC236}">
                <a16:creationId xmlns:a16="http://schemas.microsoft.com/office/drawing/2014/main" id="{1F9356BF-274D-462B-B19B-8B7639BBBF99}"/>
              </a:ext>
            </a:extLst>
          </p:cNvPr>
          <p:cNvSpPr txBox="1"/>
          <p:nvPr/>
        </p:nvSpPr>
        <p:spPr>
          <a:xfrm>
            <a:off x="7194980" y="4901212"/>
            <a:ext cx="1384462" cy="1015663"/>
          </a:xfrm>
          <a:prstGeom prst="rect">
            <a:avLst/>
          </a:prstGeom>
          <a:noFill/>
        </p:spPr>
        <p:txBody>
          <a:bodyPr wrap="square">
            <a:spAutoFit/>
          </a:bodyPr>
          <a:lstStyle/>
          <a:p>
            <a:r>
              <a:rPr lang="en-US" sz="2000" dirty="0">
                <a:solidFill>
                  <a:schemeClr val="tx2"/>
                </a:solidFill>
                <a:latin typeface="Arial" pitchFamily="34" charset="0"/>
                <a:cs typeface="Arial" pitchFamily="34" charset="0"/>
              </a:rPr>
              <a:t>Coin Register Size is 4</a:t>
            </a:r>
          </a:p>
        </p:txBody>
      </p:sp>
      <mc:AlternateContent xmlns:mc="http://schemas.openxmlformats.org/markup-compatibility/2006" xmlns:am3d="http://schemas.microsoft.com/office/drawing/2017/model3d">
        <mc:Choice Requires="am3d">
          <p:graphicFrame>
            <p:nvGraphicFramePr>
              <p:cNvPr id="29" name="3D модел 28">
                <a:extLst>
                  <a:ext uri="{FF2B5EF4-FFF2-40B4-BE49-F238E27FC236}">
                    <a16:creationId xmlns:a16="http://schemas.microsoft.com/office/drawing/2014/main" id="{6F70E777-AD82-4B52-B1B1-6D64123E3E58}"/>
                  </a:ext>
                </a:extLst>
              </p:cNvPr>
              <p:cNvGraphicFramePr>
                <a:graphicFrameLocks noChangeAspect="1"/>
              </p:cNvGraphicFramePr>
              <p:nvPr>
                <p:extLst>
                  <p:ext uri="{D42A27DB-BD31-4B8C-83A1-F6EECF244321}">
                    <p14:modId xmlns:p14="http://schemas.microsoft.com/office/powerpoint/2010/main" val="736886276"/>
                  </p:ext>
                </p:extLst>
              </p:nvPr>
            </p:nvGraphicFramePr>
            <p:xfrm>
              <a:off x="1065525" y="1950580"/>
              <a:ext cx="1425210" cy="579856"/>
            </p:xfrm>
            <a:graphic>
              <a:graphicData uri="http://schemas.microsoft.com/office/drawing/2017/model3d">
                <am3d:model3d r:embed="rId2">
                  <am3d:spPr>
                    <a:xfrm>
                      <a:off x="0" y="0"/>
                      <a:ext cx="1425210" cy="579856"/>
                    </a:xfrm>
                    <a:prstGeom prst="rect">
                      <a:avLst/>
                    </a:prstGeom>
                  </am3d:spPr>
                  <am3d:camera>
                    <am3d:pos x="0" y="0" z="48901232"/>
                    <am3d:up dx="0" dy="36000000" dz="0"/>
                    <am3d:lookAt x="0" y="0" z="0"/>
                    <am3d:perspective fov="2700000"/>
                  </am3d:camera>
                  <am3d:trans>
                    <am3d:meterPerModelUnit n="50271" d="1000000"/>
                    <am3d:preTrans dx="0" dy="0" dz="0"/>
                    <am3d:scale>
                      <am3d:sx n="1000000" d="1000000"/>
                      <am3d:sy n="1000000" d="1000000"/>
                      <am3d:sz n="1000000" d="1000000"/>
                    </am3d:scale>
                    <am3d:rot ax="-3824749" ay="-477583" az="940937"/>
                    <am3d:postTrans dx="0" dy="0" dz="0"/>
                  </am3d:trans>
                  <am3d:raster rName="Office3DRenderer" rVer="16.0.8326">
                    <am3d:blip r:embed="rId3"/>
                  </am3d:raster>
                  <am3d:objViewport viewportSz="15304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9" name="3D модел 28">
                <a:extLst>
                  <a:ext uri="{FF2B5EF4-FFF2-40B4-BE49-F238E27FC236}">
                    <a16:creationId xmlns:a16="http://schemas.microsoft.com/office/drawing/2014/main" id="{6F70E777-AD82-4B52-B1B1-6D64123E3E58}"/>
                  </a:ext>
                </a:extLst>
              </p:cNvPr>
              <p:cNvPicPr>
                <a:picLocks noGrp="1" noRot="1" noChangeAspect="1" noMove="1" noResize="1" noEditPoints="1" noAdjustHandles="1" noChangeArrowheads="1" noChangeShapeType="1" noCrop="1"/>
              </p:cNvPicPr>
              <p:nvPr/>
            </p:nvPicPr>
            <p:blipFill>
              <a:blip r:embed="rId4"/>
              <a:stretch>
                <a:fillRect/>
              </a:stretch>
            </p:blipFill>
            <p:spPr>
              <a:xfrm>
                <a:off x="1065525" y="1950580"/>
                <a:ext cx="1425210" cy="57985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250" name="3D модел 249">
                <a:extLst>
                  <a:ext uri="{FF2B5EF4-FFF2-40B4-BE49-F238E27FC236}">
                    <a16:creationId xmlns:a16="http://schemas.microsoft.com/office/drawing/2014/main" id="{68772952-A022-4C1E-976E-6A562F287B1E}"/>
                  </a:ext>
                </a:extLst>
              </p:cNvPr>
              <p:cNvGraphicFramePr>
                <a:graphicFrameLocks noChangeAspect="1"/>
              </p:cNvGraphicFramePr>
              <p:nvPr>
                <p:extLst>
                  <p:ext uri="{D42A27DB-BD31-4B8C-83A1-F6EECF244321}">
                    <p14:modId xmlns:p14="http://schemas.microsoft.com/office/powerpoint/2010/main" val="259132684"/>
                  </p:ext>
                </p:extLst>
              </p:nvPr>
            </p:nvGraphicFramePr>
            <p:xfrm>
              <a:off x="3488202" y="1327312"/>
              <a:ext cx="1586750" cy="1491736"/>
            </p:xfrm>
            <a:graphic>
              <a:graphicData uri="http://schemas.microsoft.com/office/drawing/2017/model3d">
                <am3d:model3d r:embed="rId5">
                  <am3d:spPr>
                    <a:xfrm>
                      <a:off x="0" y="0"/>
                      <a:ext cx="1586750" cy="1491736"/>
                    </a:xfrm>
                    <a:prstGeom prst="rect">
                      <a:avLst/>
                    </a:prstGeom>
                  </am3d:spPr>
                  <am3d:camera>
                    <am3d:pos x="0" y="0" z="67258493"/>
                    <am3d:up dx="0" dy="36000000" dz="0"/>
                    <am3d:lookAt x="0" y="0" z="0"/>
                    <am3d:perspective fov="2700000"/>
                  </am3d:camera>
                  <am3d:trans>
                    <am3d:meterPerModelUnit n="62695" d="1000000"/>
                    <am3d:preTrans dx="13542308" dy="-13485893" dz="0"/>
                    <am3d:scale>
                      <am3d:sx n="1000000" d="1000000"/>
                      <am3d:sy n="1000000" d="1000000"/>
                      <am3d:sz n="1000000" d="1000000"/>
                    </am3d:scale>
                    <am3d:rot ax="-2912558" ay="-978044" az="1057564"/>
                    <am3d:postTrans dx="0" dy="0" dz="0"/>
                  </am3d:trans>
                  <am3d:raster rName="Office3DRenderer" rVer="16.0.8326">
                    <am3d:blip r:embed="rId6"/>
                  </am3d:raster>
                  <am3d:objViewport viewportSz="19858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50" name="3D модел 249">
                <a:extLst>
                  <a:ext uri="{FF2B5EF4-FFF2-40B4-BE49-F238E27FC236}">
                    <a16:creationId xmlns:a16="http://schemas.microsoft.com/office/drawing/2014/main" id="{68772952-A022-4C1E-976E-6A562F287B1E}"/>
                  </a:ext>
                </a:extLst>
              </p:cNvPr>
              <p:cNvPicPr>
                <a:picLocks noGrp="1" noRot="1" noChangeAspect="1" noMove="1" noResize="1" noEditPoints="1" noAdjustHandles="1" noChangeArrowheads="1" noChangeShapeType="1" noCrop="1"/>
              </p:cNvPicPr>
              <p:nvPr/>
            </p:nvPicPr>
            <p:blipFill>
              <a:blip r:embed="rId7"/>
              <a:stretch>
                <a:fillRect/>
              </a:stretch>
            </p:blipFill>
            <p:spPr>
              <a:xfrm>
                <a:off x="3488202" y="1327312"/>
                <a:ext cx="1586750" cy="149173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37" name="3D модел 36">
                <a:extLst>
                  <a:ext uri="{FF2B5EF4-FFF2-40B4-BE49-F238E27FC236}">
                    <a16:creationId xmlns:a16="http://schemas.microsoft.com/office/drawing/2014/main" id="{043A9574-10E1-4B6E-AA3E-C688189E0DF2}"/>
                  </a:ext>
                </a:extLst>
              </p:cNvPr>
              <p:cNvGraphicFramePr>
                <a:graphicFrameLocks noChangeAspect="1"/>
              </p:cNvGraphicFramePr>
              <p:nvPr>
                <p:extLst>
                  <p:ext uri="{D42A27DB-BD31-4B8C-83A1-F6EECF244321}">
                    <p14:modId xmlns:p14="http://schemas.microsoft.com/office/powerpoint/2010/main" val="3460230293"/>
                  </p:ext>
                </p:extLst>
              </p:nvPr>
            </p:nvGraphicFramePr>
            <p:xfrm>
              <a:off x="5635383" y="1303771"/>
              <a:ext cx="1473481" cy="1435456"/>
            </p:xfrm>
            <a:graphic>
              <a:graphicData uri="http://schemas.microsoft.com/office/drawing/2017/model3d">
                <am3d:model3d r:embed="rId8">
                  <am3d:spPr>
                    <a:xfrm>
                      <a:off x="0" y="0"/>
                      <a:ext cx="1473481" cy="1435456"/>
                    </a:xfrm>
                    <a:prstGeom prst="rect">
                      <a:avLst/>
                    </a:prstGeom>
                  </am3d:spPr>
                  <am3d:camera>
                    <am3d:pos x="0" y="0" z="67690007"/>
                    <am3d:up dx="0" dy="36000000" dz="0"/>
                    <am3d:lookAt x="0" y="0" z="0"/>
                    <am3d:perspective fov="2700000"/>
                  </am3d:camera>
                  <am3d:trans>
                    <am3d:meterPerModelUnit n="62910" d="1000000"/>
                    <am3d:preTrans dx="33575" dy="-668121" dz="0"/>
                    <am3d:scale>
                      <am3d:sx n="1000000" d="1000000"/>
                      <am3d:sy n="1000000" d="1000000"/>
                      <am3d:sz n="1000000" d="1000000"/>
                    </am3d:scale>
                    <am3d:rot ax="-1790992" ay="-885118" az="498812"/>
                    <am3d:postTrans dx="0" dy="0" dz="0"/>
                  </am3d:trans>
                  <am3d:raster rName="Office3DRenderer" rVer="16.0.8326">
                    <am3d:blip r:embed="rId9"/>
                  </am3d:raster>
                  <am3d:objViewport viewportSz="20438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7" name="3D модел 36">
                <a:extLst>
                  <a:ext uri="{FF2B5EF4-FFF2-40B4-BE49-F238E27FC236}">
                    <a16:creationId xmlns:a16="http://schemas.microsoft.com/office/drawing/2014/main" id="{043A9574-10E1-4B6E-AA3E-C688189E0DF2}"/>
                  </a:ext>
                </a:extLst>
              </p:cNvPr>
              <p:cNvPicPr>
                <a:picLocks noGrp="1" noRot="1" noChangeAspect="1" noMove="1" noResize="1" noEditPoints="1" noAdjustHandles="1" noChangeArrowheads="1" noChangeShapeType="1" noCrop="1"/>
              </p:cNvPicPr>
              <p:nvPr/>
            </p:nvPicPr>
            <p:blipFill>
              <a:blip r:embed="rId10"/>
              <a:stretch>
                <a:fillRect/>
              </a:stretch>
            </p:blipFill>
            <p:spPr>
              <a:xfrm>
                <a:off x="5635383" y="1303771"/>
                <a:ext cx="1473481" cy="143545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252" name="3D модел 251">
                <a:extLst>
                  <a:ext uri="{FF2B5EF4-FFF2-40B4-BE49-F238E27FC236}">
                    <a16:creationId xmlns:a16="http://schemas.microsoft.com/office/drawing/2014/main" id="{03DD27FE-3CC3-4CEC-B048-4A22875C7FC4}"/>
                  </a:ext>
                </a:extLst>
              </p:cNvPr>
              <p:cNvGraphicFramePr>
                <a:graphicFrameLocks noChangeAspect="1"/>
              </p:cNvGraphicFramePr>
              <p:nvPr>
                <p:extLst>
                  <p:ext uri="{D42A27DB-BD31-4B8C-83A1-F6EECF244321}">
                    <p14:modId xmlns:p14="http://schemas.microsoft.com/office/powerpoint/2010/main" val="509696845"/>
                  </p:ext>
                </p:extLst>
              </p:nvPr>
            </p:nvGraphicFramePr>
            <p:xfrm>
              <a:off x="3746195" y="2719666"/>
              <a:ext cx="1581109" cy="1695407"/>
            </p:xfrm>
            <a:graphic>
              <a:graphicData uri="http://schemas.microsoft.com/office/drawing/2017/model3d">
                <am3d:model3d r:embed="rId11">
                  <am3d:spPr>
                    <a:xfrm>
                      <a:off x="0" y="0"/>
                      <a:ext cx="1581109" cy="1695407"/>
                    </a:xfrm>
                    <a:prstGeom prst="rect">
                      <a:avLst/>
                    </a:prstGeom>
                  </am3d:spPr>
                  <am3d:camera>
                    <am3d:pos x="0" y="0" z="81053154"/>
                    <am3d:up dx="0" dy="36000000" dz="0"/>
                    <am3d:lookAt x="0" y="0" z="0"/>
                    <am3d:perspective fov="2700000"/>
                  </am3d:camera>
                  <am3d:trans>
                    <am3d:meterPerModelUnit n="62500" d="1000000"/>
                    <am3d:preTrans dx="0" dy="0" dz="13500000"/>
                    <am3d:scale>
                      <am3d:sx n="1000000" d="1000000"/>
                      <am3d:sy n="1000000" d="1000000"/>
                      <am3d:sz n="1000000" d="1000000"/>
                    </am3d:scale>
                    <am3d:rot ax="8024523" ay="-3085409" az="-8445341"/>
                    <am3d:postTrans dx="0" dy="0" dz="0"/>
                  </am3d:trans>
                  <am3d:raster rName="Office3DRenderer" rVer="16.0.8326">
                    <am3d:blip r:embed="rId12"/>
                  </am3d:raster>
                  <am3d:objViewport viewportSz="190495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52" name="3D модел 251">
                <a:extLst>
                  <a:ext uri="{FF2B5EF4-FFF2-40B4-BE49-F238E27FC236}">
                    <a16:creationId xmlns:a16="http://schemas.microsoft.com/office/drawing/2014/main" id="{03DD27FE-3CC3-4CEC-B048-4A22875C7FC4}"/>
                  </a:ext>
                </a:extLst>
              </p:cNvPr>
              <p:cNvPicPr>
                <a:picLocks noGrp="1" noRot="1" noChangeAspect="1" noMove="1" noResize="1" noEditPoints="1" noAdjustHandles="1" noChangeArrowheads="1" noChangeShapeType="1" noCrop="1"/>
              </p:cNvPicPr>
              <p:nvPr/>
            </p:nvPicPr>
            <p:blipFill>
              <a:blip r:embed="rId13"/>
              <a:stretch>
                <a:fillRect/>
              </a:stretch>
            </p:blipFill>
            <p:spPr>
              <a:xfrm>
                <a:off x="3746195" y="2719666"/>
                <a:ext cx="1581109" cy="1695407"/>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0" name="3D модел 49">
                <a:extLst>
                  <a:ext uri="{FF2B5EF4-FFF2-40B4-BE49-F238E27FC236}">
                    <a16:creationId xmlns:a16="http://schemas.microsoft.com/office/drawing/2014/main" id="{C718E6E7-EFD7-4FA7-9D2E-828C0AD8FBDA}"/>
                  </a:ext>
                </a:extLst>
              </p:cNvPr>
              <p:cNvGraphicFramePr>
                <a:graphicFrameLocks noChangeAspect="1"/>
              </p:cNvGraphicFramePr>
              <p:nvPr>
                <p:extLst>
                  <p:ext uri="{D42A27DB-BD31-4B8C-83A1-F6EECF244321}">
                    <p14:modId xmlns:p14="http://schemas.microsoft.com/office/powerpoint/2010/main" val="885579435"/>
                  </p:ext>
                </p:extLst>
              </p:nvPr>
            </p:nvGraphicFramePr>
            <p:xfrm>
              <a:off x="-12360" y="2360813"/>
              <a:ext cx="3454869" cy="2413113"/>
            </p:xfrm>
            <a:graphic>
              <a:graphicData uri="http://schemas.microsoft.com/office/drawing/2017/model3d">
                <am3d:model3d r:embed="rId14">
                  <am3d:spPr>
                    <a:xfrm>
                      <a:off x="0" y="0"/>
                      <a:ext cx="3454869" cy="2413113"/>
                    </a:xfrm>
                    <a:prstGeom prst="rect">
                      <a:avLst/>
                    </a:prstGeom>
                  </am3d:spPr>
                  <am3d:camera>
                    <am3d:pos x="0" y="0" z="57640929"/>
                    <am3d:up dx="0" dy="36000000" dz="0"/>
                    <am3d:lookAt x="0" y="0" z="0"/>
                    <am3d:perspective fov="2700000"/>
                  </am3d:camera>
                  <am3d:trans>
                    <am3d:meterPerModelUnit n="29356" d="1000000"/>
                    <am3d:preTrans dx="0" dy="0" dz="0"/>
                    <am3d:scale>
                      <am3d:sx n="1000000" d="1000000"/>
                      <am3d:sy n="1000000" d="1000000"/>
                      <am3d:sz n="1000000" d="1000000"/>
                    </am3d:scale>
                    <am3d:rot ax="-1789939" ay="-1159945" az="644935"/>
                    <am3d:postTrans dx="0" dy="0" dz="0"/>
                  </am3d:trans>
                  <am3d:raster rName="Office3DRenderer" rVer="16.0.8326">
                    <am3d:blip r:embed="rId15"/>
                  </am3d:raster>
                  <am3d:objViewport viewportSz="40639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0" name="3D модел 49">
                <a:extLst>
                  <a:ext uri="{FF2B5EF4-FFF2-40B4-BE49-F238E27FC236}">
                    <a16:creationId xmlns:a16="http://schemas.microsoft.com/office/drawing/2014/main" id="{C718E6E7-EFD7-4FA7-9D2E-828C0AD8FBDA}"/>
                  </a:ext>
                </a:extLst>
              </p:cNvPr>
              <p:cNvPicPr>
                <a:picLocks noGrp="1" noRot="1" noChangeAspect="1" noMove="1" noResize="1" noEditPoints="1" noAdjustHandles="1" noChangeArrowheads="1" noChangeShapeType="1" noCrop="1"/>
              </p:cNvPicPr>
              <p:nvPr/>
            </p:nvPicPr>
            <p:blipFill>
              <a:blip r:embed="rId16"/>
              <a:stretch>
                <a:fillRect/>
              </a:stretch>
            </p:blipFill>
            <p:spPr>
              <a:xfrm>
                <a:off x="-12360" y="2360813"/>
                <a:ext cx="3454869" cy="241311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4" name="3D модел 103">
                <a:extLst>
                  <a:ext uri="{FF2B5EF4-FFF2-40B4-BE49-F238E27FC236}">
                    <a16:creationId xmlns:a16="http://schemas.microsoft.com/office/drawing/2014/main" id="{759C3CE3-E03D-490D-9FC7-3C747A93B3CB}"/>
                  </a:ext>
                </a:extLst>
              </p:cNvPr>
              <p:cNvGraphicFramePr>
                <a:graphicFrameLocks noChangeAspect="1"/>
              </p:cNvGraphicFramePr>
              <p:nvPr>
                <p:extLst>
                  <p:ext uri="{D42A27DB-BD31-4B8C-83A1-F6EECF244321}">
                    <p14:modId xmlns:p14="http://schemas.microsoft.com/office/powerpoint/2010/main" val="1623267169"/>
                  </p:ext>
                </p:extLst>
              </p:nvPr>
            </p:nvGraphicFramePr>
            <p:xfrm>
              <a:off x="5309895" y="2493474"/>
              <a:ext cx="2338605" cy="2167488"/>
            </p:xfrm>
            <a:graphic>
              <a:graphicData uri="http://schemas.microsoft.com/office/drawing/2017/model3d">
                <am3d:model3d r:embed="rId17">
                  <am3d:spPr>
                    <a:xfrm>
                      <a:off x="0" y="0"/>
                      <a:ext cx="2338605" cy="2167488"/>
                    </a:xfrm>
                    <a:prstGeom prst="rect">
                      <a:avLst/>
                    </a:prstGeom>
                  </am3d:spPr>
                  <am3d:camera>
                    <am3d:pos x="0" y="0" z="66555437"/>
                    <am3d:up dx="0" dy="36000000" dz="0"/>
                    <am3d:lookAt x="0" y="0" z="0"/>
                    <am3d:perspective fov="2700000"/>
                  </am3d:camera>
                  <am3d:trans>
                    <am3d:meterPerModelUnit n="38183" d="1000000"/>
                    <am3d:preTrans dx="-508598" dy="3312765" dz="0"/>
                    <am3d:scale>
                      <am3d:sx n="1000000" d="1000000"/>
                      <am3d:sy n="1000000" d="1000000"/>
                      <am3d:sz n="1000000" d="1000000"/>
                    </am3d:scale>
                    <am3d:rot ax="-2488718" ay="855899" az="-737348"/>
                    <am3d:postTrans dx="0" dy="0" dz="0"/>
                  </am3d:trans>
                  <am3d:raster rName="Office3DRenderer" rVer="16.0.8326">
                    <am3d:blip r:embed="rId18"/>
                  </am3d:raster>
                  <am3d:objViewport viewportSz="313715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4" name="3D модел 103">
                <a:extLst>
                  <a:ext uri="{FF2B5EF4-FFF2-40B4-BE49-F238E27FC236}">
                    <a16:creationId xmlns:a16="http://schemas.microsoft.com/office/drawing/2014/main" id="{759C3CE3-E03D-490D-9FC7-3C747A93B3CB}"/>
                  </a:ext>
                </a:extLst>
              </p:cNvPr>
              <p:cNvPicPr>
                <a:picLocks noGrp="1" noRot="1" noChangeAspect="1" noMove="1" noResize="1" noEditPoints="1" noAdjustHandles="1" noChangeArrowheads="1" noChangeShapeType="1" noCrop="1"/>
              </p:cNvPicPr>
              <p:nvPr/>
            </p:nvPicPr>
            <p:blipFill>
              <a:blip r:embed="rId19"/>
              <a:stretch>
                <a:fillRect/>
              </a:stretch>
            </p:blipFill>
            <p:spPr>
              <a:xfrm>
                <a:off x="5309895" y="2493474"/>
                <a:ext cx="2338605" cy="2167488"/>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5" name="3D модел 104">
                <a:extLst>
                  <a:ext uri="{FF2B5EF4-FFF2-40B4-BE49-F238E27FC236}">
                    <a16:creationId xmlns:a16="http://schemas.microsoft.com/office/drawing/2014/main" id="{234E0EF3-3B93-4312-AB2A-014907E909C6}"/>
                  </a:ext>
                </a:extLst>
              </p:cNvPr>
              <p:cNvGraphicFramePr>
                <a:graphicFrameLocks noChangeAspect="1"/>
              </p:cNvGraphicFramePr>
              <p:nvPr>
                <p:extLst>
                  <p:ext uri="{D42A27DB-BD31-4B8C-83A1-F6EECF244321}">
                    <p14:modId xmlns:p14="http://schemas.microsoft.com/office/powerpoint/2010/main" val="423646361"/>
                  </p:ext>
                </p:extLst>
              </p:nvPr>
            </p:nvGraphicFramePr>
            <p:xfrm>
              <a:off x="3788286" y="4572372"/>
              <a:ext cx="1557229" cy="1633190"/>
            </p:xfrm>
            <a:graphic>
              <a:graphicData uri="http://schemas.microsoft.com/office/drawing/2017/model3d">
                <am3d:model3d r:embed="rId20">
                  <am3d:spPr>
                    <a:xfrm>
                      <a:off x="0" y="0"/>
                      <a:ext cx="1557229" cy="1633190"/>
                    </a:xfrm>
                    <a:prstGeom prst="rect">
                      <a:avLst/>
                    </a:prstGeom>
                  </am3d:spPr>
                  <am3d:camera>
                    <am3d:pos x="0" y="0" z="81053154"/>
                    <am3d:up dx="0" dy="36000000" dz="0"/>
                    <am3d:lookAt x="0" y="0" z="0"/>
                    <am3d:perspective fov="2700000"/>
                  </am3d:camera>
                  <am3d:trans>
                    <am3d:meterPerModelUnit n="62500" d="1000000"/>
                    <am3d:preTrans dx="0" dy="0" dz="13500000"/>
                    <am3d:scale>
                      <am3d:sx n="1000000" d="1000000"/>
                      <am3d:sy n="1000000" d="1000000"/>
                      <am3d:sz n="1000000" d="1000000"/>
                    </am3d:scale>
                    <am3d:rot ax="6332227" ay="-4116895" az="-6397456"/>
                    <am3d:postTrans dx="0" dy="0" dz="0"/>
                  </am3d:trans>
                  <am3d:raster rName="Office3DRenderer" rVer="16.0.8326">
                    <am3d:blip r:embed="rId21"/>
                  </am3d:raster>
                  <am3d:objViewport viewportSz="20509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5" name="3D модел 104">
                <a:extLst>
                  <a:ext uri="{FF2B5EF4-FFF2-40B4-BE49-F238E27FC236}">
                    <a16:creationId xmlns:a16="http://schemas.microsoft.com/office/drawing/2014/main" id="{234E0EF3-3B93-4312-AB2A-014907E909C6}"/>
                  </a:ext>
                </a:extLst>
              </p:cNvPr>
              <p:cNvPicPr>
                <a:picLocks noGrp="1" noRot="1" noChangeAspect="1" noMove="1" noResize="1" noEditPoints="1" noAdjustHandles="1" noChangeArrowheads="1" noChangeShapeType="1" noCrop="1"/>
              </p:cNvPicPr>
              <p:nvPr/>
            </p:nvPicPr>
            <p:blipFill>
              <a:blip r:embed="rId22"/>
              <a:stretch>
                <a:fillRect/>
              </a:stretch>
            </p:blipFill>
            <p:spPr>
              <a:xfrm>
                <a:off x="3788286" y="4572372"/>
                <a:ext cx="1557229" cy="163319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6" name="3D модел 105">
                <a:extLst>
                  <a:ext uri="{FF2B5EF4-FFF2-40B4-BE49-F238E27FC236}">
                    <a16:creationId xmlns:a16="http://schemas.microsoft.com/office/drawing/2014/main" id="{2002DCB6-2E90-415D-BB32-C9C344BFA07F}"/>
                  </a:ext>
                </a:extLst>
              </p:cNvPr>
              <p:cNvGraphicFramePr>
                <a:graphicFrameLocks noChangeAspect="1"/>
              </p:cNvGraphicFramePr>
              <p:nvPr>
                <p:extLst>
                  <p:ext uri="{D42A27DB-BD31-4B8C-83A1-F6EECF244321}">
                    <p14:modId xmlns:p14="http://schemas.microsoft.com/office/powerpoint/2010/main" val="4113950995"/>
                  </p:ext>
                </p:extLst>
              </p:nvPr>
            </p:nvGraphicFramePr>
            <p:xfrm>
              <a:off x="5533145" y="4678505"/>
              <a:ext cx="1547202" cy="1546454"/>
            </p:xfrm>
            <a:graphic>
              <a:graphicData uri="http://schemas.microsoft.com/office/drawing/2017/model3d">
                <am3d:model3d r:embed="rId23">
                  <am3d:spPr>
                    <a:xfrm>
                      <a:off x="0" y="0"/>
                      <a:ext cx="1547202" cy="1546454"/>
                    </a:xfrm>
                    <a:prstGeom prst="rect">
                      <a:avLst/>
                    </a:prstGeom>
                  </am3d:spPr>
                  <am3d:camera>
                    <am3d:pos x="0" y="0" z="81209418"/>
                    <am3d:up dx="0" dy="36000000" dz="0"/>
                    <am3d:lookAt x="0" y="0" z="0"/>
                    <am3d:perspective fov="2700000"/>
                  </am3d:camera>
                  <am3d:trans>
                    <am3d:meterPerModelUnit n="44662" d="1000000"/>
                    <am3d:preTrans dx="0" dy="16078" dz="-803"/>
                    <am3d:scale>
                      <am3d:sx n="1000000" d="1000000"/>
                      <am3d:sy n="1000000" d="1000000"/>
                      <am3d:sz n="1000000" d="1000000"/>
                    </am3d:scale>
                    <am3d:rot ax="2465744" ay="4391400" az="2391624"/>
                    <am3d:postTrans dx="0" dy="0" dz="0"/>
                  </am3d:trans>
                  <am3d:raster rName="Office3DRenderer" rVer="16.0.8326">
                    <am3d:blip r:embed="rId24"/>
                  </am3d:raster>
                  <am3d:objViewport viewportSz="279947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6" name="3D модел 105">
                <a:extLst>
                  <a:ext uri="{FF2B5EF4-FFF2-40B4-BE49-F238E27FC236}">
                    <a16:creationId xmlns:a16="http://schemas.microsoft.com/office/drawing/2014/main" id="{2002DCB6-2E90-415D-BB32-C9C344BFA07F}"/>
                  </a:ext>
                </a:extLst>
              </p:cNvPr>
              <p:cNvPicPr>
                <a:picLocks noGrp="1" noRot="1" noChangeAspect="1" noMove="1" noResize="1" noEditPoints="1" noAdjustHandles="1" noChangeArrowheads="1" noChangeShapeType="1" noCrop="1"/>
              </p:cNvPicPr>
              <p:nvPr/>
            </p:nvPicPr>
            <p:blipFill>
              <a:blip r:embed="rId25"/>
              <a:stretch>
                <a:fillRect/>
              </a:stretch>
            </p:blipFill>
            <p:spPr>
              <a:xfrm>
                <a:off x="5533145" y="4678505"/>
                <a:ext cx="1547202" cy="1546454"/>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2" name="3D модел 1">
                <a:extLst>
                  <a:ext uri="{FF2B5EF4-FFF2-40B4-BE49-F238E27FC236}">
                    <a16:creationId xmlns:a16="http://schemas.microsoft.com/office/drawing/2014/main" id="{3278C4FA-7141-40FC-BFEC-90B8108A0B95}"/>
                  </a:ext>
                </a:extLst>
              </p:cNvPr>
              <p:cNvGraphicFramePr>
                <a:graphicFrameLocks noChangeAspect="1"/>
              </p:cNvGraphicFramePr>
              <p:nvPr>
                <p:extLst>
                  <p:ext uri="{D42A27DB-BD31-4B8C-83A1-F6EECF244321}">
                    <p14:modId xmlns:p14="http://schemas.microsoft.com/office/powerpoint/2010/main" val="2001263738"/>
                  </p:ext>
                </p:extLst>
              </p:nvPr>
            </p:nvGraphicFramePr>
            <p:xfrm>
              <a:off x="956332" y="4555685"/>
              <a:ext cx="2582808" cy="1653572"/>
            </p:xfrm>
            <a:graphic>
              <a:graphicData uri="http://schemas.microsoft.com/office/drawing/2017/model3d">
                <am3d:model3d r:embed="rId26">
                  <am3d:spPr>
                    <a:xfrm>
                      <a:off x="0" y="0"/>
                      <a:ext cx="2582808" cy="1653572"/>
                    </a:xfrm>
                    <a:prstGeom prst="rect">
                      <a:avLst/>
                    </a:prstGeom>
                  </am3d:spPr>
                  <am3d:camera>
                    <am3d:pos x="0" y="0" z="58945980"/>
                    <am3d:up dx="0" dy="36000000" dz="0"/>
                    <am3d:lookAt x="0" y="0" z="0"/>
                    <am3d:perspective fov="2700000"/>
                  </am3d:camera>
                  <am3d:trans>
                    <am3d:meterPerModelUnit n="20246" d="1000000"/>
                    <am3d:preTrans dx="-8673470" dy="4719388" dz="0"/>
                    <am3d:scale>
                      <am3d:sx n="1000000" d="1000000"/>
                      <am3d:sy n="1000000" d="1000000"/>
                      <am3d:sz n="1000000" d="1000000"/>
                    </am3d:scale>
                    <am3d:rot ax="-2453512" ay="245588" az="-212227"/>
                    <am3d:postTrans dx="0" dy="0" dz="0"/>
                  </am3d:trans>
                  <am3d:raster rName="Office3DRenderer" rVer="16.0.8326">
                    <am3d:blip r:embed="rId27"/>
                  </am3d:raster>
                  <am3d:objViewport viewportSz="307322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 модел 1">
                <a:extLst>
                  <a:ext uri="{FF2B5EF4-FFF2-40B4-BE49-F238E27FC236}">
                    <a16:creationId xmlns:a16="http://schemas.microsoft.com/office/drawing/2014/main" id="{3278C4FA-7141-40FC-BFEC-90B8108A0B95}"/>
                  </a:ext>
                </a:extLst>
              </p:cNvPr>
              <p:cNvPicPr>
                <a:picLocks noGrp="1" noRot="1" noChangeAspect="1" noMove="1" noResize="1" noEditPoints="1" noAdjustHandles="1" noChangeArrowheads="1" noChangeShapeType="1" noCrop="1"/>
              </p:cNvPicPr>
              <p:nvPr/>
            </p:nvPicPr>
            <p:blipFill>
              <a:blip r:embed="rId28"/>
              <a:stretch>
                <a:fillRect/>
              </a:stretch>
            </p:blipFill>
            <p:spPr>
              <a:xfrm>
                <a:off x="956332" y="4555685"/>
                <a:ext cx="2582808" cy="1653572"/>
              </a:xfrm>
              <a:prstGeom prst="rect">
                <a:avLst/>
              </a:prstGeom>
            </p:spPr>
          </p:pic>
        </mc:Fallback>
      </mc:AlternateContent>
      <p:sp>
        <p:nvSpPr>
          <p:cNvPr id="18" name="Slide Number Placeholder 5">
            <a:extLst>
              <a:ext uri="{FF2B5EF4-FFF2-40B4-BE49-F238E27FC236}">
                <a16:creationId xmlns:a16="http://schemas.microsoft.com/office/drawing/2014/main" id="{E53464F9-5C88-3D6C-61FE-BF224420E891}"/>
              </a:ext>
            </a:extLst>
          </p:cNvPr>
          <p:cNvSpPr txBox="1">
            <a:spLocks/>
          </p:cNvSpPr>
          <p:nvPr/>
        </p:nvSpPr>
        <p:spPr>
          <a:xfrm>
            <a:off x="7668344" y="6309320"/>
            <a:ext cx="578317"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6D7441-A661-464A-8616-59533B53E3BB}" type="slidenum">
              <a:rPr lang="bg-BG" sz="2400" smtClean="0"/>
              <a:pPr/>
              <a:t>9</a:t>
            </a:fld>
            <a:endParaRPr lang="bg-BG" sz="2400" dirty="0"/>
          </a:p>
        </p:txBody>
      </p:sp>
      <p:sp>
        <p:nvSpPr>
          <p:cNvPr id="19" name="Date Placeholder 12">
            <a:extLst>
              <a:ext uri="{FF2B5EF4-FFF2-40B4-BE49-F238E27FC236}">
                <a16:creationId xmlns:a16="http://schemas.microsoft.com/office/drawing/2014/main" id="{DA5ADB64-B5AB-4C1C-7ADE-B1EBAD471FB9}"/>
              </a:ext>
            </a:extLst>
          </p:cNvPr>
          <p:cNvSpPr txBox="1">
            <a:spLocks/>
          </p:cNvSpPr>
          <p:nvPr/>
        </p:nvSpPr>
        <p:spPr>
          <a:xfrm>
            <a:off x="897339" y="6411127"/>
            <a:ext cx="213360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fld id="{28234A4B-B969-4802-BCBC-84F37E836D67}" type="datetime1">
              <a:rPr lang="bg-BG" sz="2400" smtClean="0"/>
              <a:pPr/>
              <a:t>21.12.2022 г.</a:t>
            </a:fld>
            <a:endParaRPr lang="bg-BG" sz="2400" dirty="0"/>
          </a:p>
        </p:txBody>
      </p:sp>
      <p:sp>
        <p:nvSpPr>
          <p:cNvPr id="20" name="Текстово поле 19">
            <a:extLst>
              <a:ext uri="{FF2B5EF4-FFF2-40B4-BE49-F238E27FC236}">
                <a16:creationId xmlns:a16="http://schemas.microsoft.com/office/drawing/2014/main" id="{48080DB4-4D6C-6EC3-EAB3-7F12CAF3E479}"/>
              </a:ext>
            </a:extLst>
          </p:cNvPr>
          <p:cNvSpPr txBox="1"/>
          <p:nvPr/>
        </p:nvSpPr>
        <p:spPr>
          <a:xfrm>
            <a:off x="3030939" y="6398774"/>
            <a:ext cx="4660900" cy="369332"/>
          </a:xfrm>
          <a:prstGeom prst="rect">
            <a:avLst/>
          </a:prstGeom>
          <a:noFill/>
        </p:spPr>
        <p:txBody>
          <a:bodyPr wrap="square">
            <a:spAutoFit/>
          </a:bodyPr>
          <a:lstStyle/>
          <a:p>
            <a:r>
              <a:rPr lang="en-US" sz="1800" u="sng" dirty="0">
                <a:solidFill>
                  <a:srgbClr val="FFC000"/>
                </a:solidFill>
              </a:rPr>
              <a:t>Hristo </a:t>
            </a:r>
            <a:r>
              <a:rPr lang="en-US" sz="1800" u="sng" dirty="0" err="1">
                <a:solidFill>
                  <a:srgbClr val="FFC000"/>
                </a:solidFill>
              </a:rPr>
              <a:t>Tonchev</a:t>
            </a:r>
            <a:endParaRPr lang="en-GB" dirty="0"/>
          </a:p>
        </p:txBody>
      </p:sp>
      <p:sp>
        <p:nvSpPr>
          <p:cNvPr id="21" name="Текстово поле 20">
            <a:extLst>
              <a:ext uri="{FF2B5EF4-FFF2-40B4-BE49-F238E27FC236}">
                <a16:creationId xmlns:a16="http://schemas.microsoft.com/office/drawing/2014/main" id="{1FC73399-F110-60CE-310D-31080D7315A0}"/>
              </a:ext>
            </a:extLst>
          </p:cNvPr>
          <p:cNvSpPr txBox="1"/>
          <p:nvPr/>
        </p:nvSpPr>
        <p:spPr>
          <a:xfrm>
            <a:off x="760533" y="548381"/>
            <a:ext cx="8041736" cy="1200329"/>
          </a:xfrm>
          <a:prstGeom prst="rect">
            <a:avLst/>
          </a:prstGeom>
          <a:noFill/>
        </p:spPr>
        <p:txBody>
          <a:bodyPr wrap="square">
            <a:spAutoFit/>
          </a:bodyPr>
          <a:lstStyle/>
          <a:p>
            <a:pPr algn="just"/>
            <a:r>
              <a:rPr lang="en-US" sz="2400" dirty="0">
                <a:latin typeface="Arial" pitchFamily="34" charset="0"/>
                <a:cs typeface="Arial" pitchFamily="34" charset="0"/>
              </a:rPr>
              <a:t>Shift operator S defines the topology of the walked object.</a:t>
            </a:r>
            <a:r>
              <a:rPr lang="bg-BG" sz="2400" dirty="0">
                <a:latin typeface="Arial" pitchFamily="34" charset="0"/>
                <a:cs typeface="Arial" pitchFamily="34" charset="0"/>
              </a:rPr>
              <a:t> </a:t>
            </a:r>
            <a:r>
              <a:rPr lang="en-US" sz="2400" dirty="0">
                <a:latin typeface="Arial" pitchFamily="34" charset="0"/>
                <a:cs typeface="Arial" pitchFamily="34" charset="0"/>
              </a:rPr>
              <a:t>In the next examples coin operators can be the same but shift operator is different:</a:t>
            </a:r>
            <a:endParaRPr lang="bg-BG" sz="2400" dirty="0">
              <a:latin typeface="Arial" pitchFamily="34" charset="0"/>
              <a:cs typeface="Arial" pitchFamily="34" charset="0"/>
            </a:endParaRPr>
          </a:p>
        </p:txBody>
      </p:sp>
    </p:spTree>
    <p:extLst>
      <p:ext uri="{BB962C8B-B14F-4D97-AF65-F5344CB8AC3E}">
        <p14:creationId xmlns:p14="http://schemas.microsoft.com/office/powerpoint/2010/main" val="1927247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38" presetClass="emph" presetSubtype="128" accel="20000" decel="20000" fill="hold" nodeType="clickEffect">
                                  <p:stCondLst>
                                    <p:cond delay="0"/>
                                  </p:stCondLst>
                                  <p:childTnLst>
                                    <p:anim calcmode="lin" valueType="num">
                                      <p:cBhvr additive="sum">
                                        <p:cTn id="6" dur="5000" fill="hold"/>
                                        <p:tgtEl>
                                          <p:spTgt spid="29"/>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29"/>
                  </p:tgtEl>
                </p:cond>
              </p:nextCondLst>
            </p:seq>
            <p:seq concurrent="1" nextAc="seek">
              <p:cTn id="7" restart="whenNotActive" fill="hold" evtFilter="cancelBubble" nodeType="interactiveSeq">
                <p:stCondLst>
                  <p:cond evt="onClick" delay="0">
                    <p:tgtEl>
                      <p:spTgt spid="250"/>
                    </p:tgtEl>
                  </p:cond>
                </p:stCondLst>
                <p:endSync evt="end" delay="0">
                  <p:rtn val="all"/>
                </p:endSync>
                <p:childTnLst>
                  <p:par>
                    <p:cTn id="8" fill="hold">
                      <p:stCondLst>
                        <p:cond delay="0"/>
                      </p:stCondLst>
                      <p:childTnLst>
                        <p:par>
                          <p:cTn id="9" fill="hold">
                            <p:stCondLst>
                              <p:cond delay="0"/>
                            </p:stCondLst>
                            <p:childTnLst>
                              <p:par>
                                <p:cTn id="10" presetID="38" presetClass="emph" presetSubtype="128" accel="20000" decel="20000" fill="hold" nodeType="clickEffect">
                                  <p:stCondLst>
                                    <p:cond delay="0"/>
                                  </p:stCondLst>
                                  <p:childTnLst>
                                    <p:anim calcmode="lin" valueType="num">
                                      <p:cBhvr additive="sum">
                                        <p:cTn id="11" dur="5000" fill="hold"/>
                                        <p:tgtEl>
                                          <p:spTgt spid="250"/>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250"/>
                  </p:tgtEl>
                </p:cond>
              </p:nextCondLst>
            </p:seq>
            <p:seq concurrent="1" nextAc="seek">
              <p:cTn id="12" restart="whenNotActive" fill="hold" evtFilter="cancelBubble" nodeType="interactiveSeq">
                <p:stCondLst>
                  <p:cond evt="onClick" delay="0">
                    <p:tgtEl>
                      <p:spTgt spid="37"/>
                    </p:tgtEl>
                  </p:cond>
                </p:stCondLst>
                <p:endSync evt="end" delay="0">
                  <p:rtn val="all"/>
                </p:endSync>
                <p:childTnLst>
                  <p:par>
                    <p:cTn id="13" fill="hold">
                      <p:stCondLst>
                        <p:cond delay="0"/>
                      </p:stCondLst>
                      <p:childTnLst>
                        <p:par>
                          <p:cTn id="14" fill="hold">
                            <p:stCondLst>
                              <p:cond delay="0"/>
                            </p:stCondLst>
                            <p:childTnLst>
                              <p:par>
                                <p:cTn id="15" presetID="38" presetClass="emph" presetSubtype="128" accel="20000" decel="20000" fill="hold" nodeType="clickEffect">
                                  <p:stCondLst>
                                    <p:cond delay="0"/>
                                  </p:stCondLst>
                                  <p:childTnLst>
                                    <p:anim calcmode="lin" valueType="num">
                                      <p:cBhvr additive="sum">
                                        <p:cTn id="16" dur="5000" fill="hold"/>
                                        <p:tgtEl>
                                          <p:spTgt spid="37"/>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37"/>
                  </p:tgtEl>
                </p:cond>
              </p:nextCondLst>
            </p:seq>
            <p:seq concurrent="1" nextAc="seek">
              <p:cTn id="17" restart="whenNotActive" fill="hold" evtFilter="cancelBubble" nodeType="interactiveSeq">
                <p:stCondLst>
                  <p:cond evt="onClick" delay="0">
                    <p:tgtEl>
                      <p:spTgt spid="50"/>
                    </p:tgtEl>
                  </p:cond>
                </p:stCondLst>
                <p:endSync evt="end" delay="0">
                  <p:rtn val="all"/>
                </p:endSync>
                <p:childTnLst>
                  <p:par>
                    <p:cTn id="18" fill="hold">
                      <p:stCondLst>
                        <p:cond delay="0"/>
                      </p:stCondLst>
                      <p:childTnLst>
                        <p:par>
                          <p:cTn id="19" fill="hold">
                            <p:stCondLst>
                              <p:cond delay="0"/>
                            </p:stCondLst>
                            <p:childTnLst>
                              <p:par>
                                <p:cTn id="20" presetID="38" presetClass="emph" presetSubtype="128" accel="20000" decel="20000" fill="hold" nodeType="clickEffect">
                                  <p:stCondLst>
                                    <p:cond delay="0"/>
                                  </p:stCondLst>
                                  <p:childTnLst>
                                    <p:anim calcmode="lin" valueType="num">
                                      <p:cBhvr additive="sum">
                                        <p:cTn id="21" dur="5000" fill="hold"/>
                                        <p:tgtEl>
                                          <p:spTgt spid="50"/>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50"/>
                  </p:tgtEl>
                </p:cond>
              </p:nextCondLst>
            </p:seq>
            <p:seq concurrent="1" nextAc="seek">
              <p:cTn id="22" restart="whenNotActive" fill="hold" evtFilter="cancelBubble" nodeType="interactiveSeq">
                <p:stCondLst>
                  <p:cond evt="onClick" delay="0">
                    <p:tgtEl>
                      <p:spTgt spid="252"/>
                    </p:tgtEl>
                  </p:cond>
                </p:stCondLst>
                <p:endSync evt="end" delay="0">
                  <p:rtn val="all"/>
                </p:endSync>
                <p:childTnLst>
                  <p:par>
                    <p:cTn id="23" fill="hold">
                      <p:stCondLst>
                        <p:cond delay="0"/>
                      </p:stCondLst>
                      <p:childTnLst>
                        <p:par>
                          <p:cTn id="24" fill="hold">
                            <p:stCondLst>
                              <p:cond delay="0"/>
                            </p:stCondLst>
                            <p:childTnLst>
                              <p:par>
                                <p:cTn id="25" presetID="38" presetClass="emph" presetSubtype="128" accel="20000" decel="20000" fill="hold" nodeType="clickEffect">
                                  <p:stCondLst>
                                    <p:cond delay="0"/>
                                  </p:stCondLst>
                                  <p:childTnLst>
                                    <p:anim calcmode="lin" valueType="num">
                                      <p:cBhvr additive="sum">
                                        <p:cTn id="26" dur="5000" fill="hold"/>
                                        <p:tgtEl>
                                          <p:spTgt spid="252"/>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252"/>
                  </p:tgtEl>
                </p:cond>
              </p:nextCondLst>
            </p:seq>
            <p:seq concurrent="1" nextAc="seek">
              <p:cTn id="27" restart="whenNotActive" fill="hold" evtFilter="cancelBubble" nodeType="interactiveSeq">
                <p:stCondLst>
                  <p:cond evt="onClick" delay="0">
                    <p:tgtEl>
                      <p:spTgt spid="104"/>
                    </p:tgtEl>
                  </p:cond>
                </p:stCondLst>
                <p:endSync evt="end" delay="0">
                  <p:rtn val="all"/>
                </p:endSync>
                <p:childTnLst>
                  <p:par>
                    <p:cTn id="28" fill="hold">
                      <p:stCondLst>
                        <p:cond delay="0"/>
                      </p:stCondLst>
                      <p:childTnLst>
                        <p:par>
                          <p:cTn id="29" fill="hold">
                            <p:stCondLst>
                              <p:cond delay="0"/>
                            </p:stCondLst>
                            <p:childTnLst>
                              <p:par>
                                <p:cTn id="30" presetID="38" presetClass="emph" presetSubtype="128" accel="20000" decel="20000" fill="hold" nodeType="clickEffect">
                                  <p:stCondLst>
                                    <p:cond delay="0"/>
                                  </p:stCondLst>
                                  <p:childTnLst>
                                    <p:anim calcmode="lin" valueType="num">
                                      <p:cBhvr additive="sum">
                                        <p:cTn id="31" dur="5000" fill="hold"/>
                                        <p:tgtEl>
                                          <p:spTgt spid="104"/>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104"/>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38" presetClass="emph" presetSubtype="128" accel="20000" decel="20000" fill="hold" nodeType="clickEffect">
                                  <p:stCondLst>
                                    <p:cond delay="0"/>
                                  </p:stCondLst>
                                  <p:childTnLst>
                                    <p:anim calcmode="lin" valueType="num">
                                      <p:cBhvr additive="sum">
                                        <p:cTn id="36" dur="5000" fill="hold"/>
                                        <p:tgtEl>
                                          <p:spTgt spid="2"/>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105"/>
                    </p:tgtEl>
                  </p:cond>
                </p:stCondLst>
                <p:endSync evt="end" delay="0">
                  <p:rtn val="all"/>
                </p:endSync>
                <p:childTnLst>
                  <p:par>
                    <p:cTn id="38" fill="hold">
                      <p:stCondLst>
                        <p:cond delay="0"/>
                      </p:stCondLst>
                      <p:childTnLst>
                        <p:par>
                          <p:cTn id="39" fill="hold">
                            <p:stCondLst>
                              <p:cond delay="0"/>
                            </p:stCondLst>
                            <p:childTnLst>
                              <p:par>
                                <p:cTn id="40" presetID="38" presetClass="emph" presetSubtype="128" accel="20000" decel="20000" fill="hold" nodeType="clickEffect">
                                  <p:stCondLst>
                                    <p:cond delay="0"/>
                                  </p:stCondLst>
                                  <p:childTnLst>
                                    <p:anim calcmode="lin" valueType="num">
                                      <p:cBhvr additive="sum">
                                        <p:cTn id="41" dur="5000" fill="hold"/>
                                        <p:tgtEl>
                                          <p:spTgt spid="105"/>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105"/>
                  </p:tgtEl>
                </p:cond>
              </p:nextCondLst>
            </p:seq>
            <p:seq concurrent="1" nextAc="seek">
              <p:cTn id="42" restart="whenNotActive" fill="hold" evtFilter="cancelBubble" nodeType="interactiveSeq">
                <p:stCondLst>
                  <p:cond evt="onClick" delay="0">
                    <p:tgtEl>
                      <p:spTgt spid="106"/>
                    </p:tgtEl>
                  </p:cond>
                </p:stCondLst>
                <p:endSync evt="end" delay="0">
                  <p:rtn val="all"/>
                </p:endSync>
                <p:childTnLst>
                  <p:par>
                    <p:cTn id="43" fill="hold">
                      <p:stCondLst>
                        <p:cond delay="0"/>
                      </p:stCondLst>
                      <p:childTnLst>
                        <p:par>
                          <p:cTn id="44" fill="hold">
                            <p:stCondLst>
                              <p:cond delay="0"/>
                            </p:stCondLst>
                            <p:childTnLst>
                              <p:par>
                                <p:cTn id="45" presetID="38" presetClass="emph" presetSubtype="128" accel="20000" decel="20000" fill="hold" nodeType="clickEffect">
                                  <p:stCondLst>
                                    <p:cond delay="0"/>
                                  </p:stCondLst>
                                  <p:childTnLst>
                                    <p:anim calcmode="lin" valueType="num">
                                      <p:cBhvr additive="sum">
                                        <p:cTn id="46" dur="5000" fill="hold"/>
                                        <p:tgtEl>
                                          <p:spTgt spid="106"/>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106"/>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ерига">
  <a:themeElements>
    <a:clrScheme name="По избор 2">
      <a:dk1>
        <a:srgbClr val="FFFFFF"/>
      </a:dk1>
      <a:lt1>
        <a:srgbClr val="000000"/>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ерига">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88566</TotalTime>
  <Words>3073</Words>
  <Application>Microsoft Office PowerPoint</Application>
  <PresentationFormat>On-screen Show (4:3)</PresentationFormat>
  <Paragraphs>248</Paragraphs>
  <Slides>30</Slides>
  <Notes>8</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Cambria Math</vt:lpstr>
      <vt:lpstr>Times New Roman</vt:lpstr>
      <vt:lpstr>Times New Roman Cyr</vt:lpstr>
      <vt:lpstr>Trebuchet MS</vt:lpstr>
      <vt:lpstr>Webdings</vt:lpstr>
      <vt:lpstr>Верига</vt:lpstr>
      <vt:lpstr>Quantum Random Walk Applications</vt:lpstr>
      <vt:lpstr> Quantum random walks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Discrete time QRW modifications</vt:lpstr>
      <vt:lpstr>PowerPoint Presentation</vt:lpstr>
      <vt:lpstr>PowerPoint Presentation</vt:lpstr>
      <vt:lpstr>PowerPoint Presentation</vt:lpstr>
      <vt:lpstr>PowerPoint Presentation</vt:lpstr>
      <vt:lpstr>PowerPoint Presentation</vt:lpstr>
      <vt:lpstr>Applications of Quantum walks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vector>
  </TitlesOfParts>
  <Company>Private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Random Walk Search Algorithm</dc:title>
  <dc:creator>H. Tonchev</dc:creator>
  <cp:lastModifiedBy>Hristo Tonchev</cp:lastModifiedBy>
  <cp:revision>2343</cp:revision>
  <cp:lastPrinted>2016-12-01T11:46:08Z</cp:lastPrinted>
  <dcterms:created xsi:type="dcterms:W3CDTF">2013-05-22T13:28:17Z</dcterms:created>
  <dcterms:modified xsi:type="dcterms:W3CDTF">2022-12-21T21:02:42Z</dcterms:modified>
</cp:coreProperties>
</file>