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7" r:id="rId8"/>
    <p:sldId id="268" r:id="rId9"/>
    <p:sldId id="269" r:id="rId10"/>
    <p:sldId id="270" r:id="rId11"/>
    <p:sldId id="271" r:id="rId12"/>
    <p:sldId id="272" r:id="rId13"/>
    <p:sldId id="262" r:id="rId14"/>
    <p:sldId id="273" r:id="rId15"/>
    <p:sldId id="283" r:id="rId16"/>
    <p:sldId id="284" r:id="rId17"/>
    <p:sldId id="285" r:id="rId18"/>
    <p:sldId id="286" r:id="rId19"/>
    <p:sldId id="287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74" r:id="rId28"/>
    <p:sldId id="288" r:id="rId29"/>
  </p:sldIdLst>
  <p:sldSz cx="9144000" cy="6858000" type="screen4x3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Mathematica1" pitchFamily="2" charset="2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245-A975-4C57-A797-A8C8CAB6113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A8E1-3544-410E-9CFF-BE6805BF9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245-A975-4C57-A797-A8C8CAB6113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A8E1-3544-410E-9CFF-BE6805BF9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245-A975-4C57-A797-A8C8CAB6113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A8E1-3544-410E-9CFF-BE6805BF9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245-A975-4C57-A797-A8C8CAB6113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A8E1-3544-410E-9CFF-BE6805BF9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245-A975-4C57-A797-A8C8CAB6113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A8E1-3544-410E-9CFF-BE6805BF9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245-A975-4C57-A797-A8C8CAB6113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A8E1-3544-410E-9CFF-BE6805BF9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245-A975-4C57-A797-A8C8CAB6113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A8E1-3544-410E-9CFF-BE6805BF9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245-A975-4C57-A797-A8C8CAB6113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A8E1-3544-410E-9CFF-BE6805BF9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245-A975-4C57-A797-A8C8CAB6113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A8E1-3544-410E-9CFF-BE6805BF9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245-A975-4C57-A797-A8C8CAB6113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A8E1-3544-410E-9CFF-BE6805BF9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245-A975-4C57-A797-A8C8CAB6113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A8E1-3544-410E-9CFF-BE6805BF9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B2245-A975-4C57-A797-A8C8CAB61139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EA8E1-3544-410E-9CFF-BE6805BF9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33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2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1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711" y="23534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SO(6) hyper-spherical harmonics as a natural basis for three-particle wave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617" y="4238740"/>
            <a:ext cx="6400800" cy="175260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sr-Latn-RS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Salom</a:t>
            </a:r>
            <a:r>
              <a:rPr lang="en-US" dirty="0" smtClean="0"/>
              <a:t> and V</a:t>
            </a:r>
            <a:r>
              <a:rPr lang="sr-Latn-RS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Dmitra</a:t>
            </a:r>
            <a:r>
              <a:rPr lang="sr-Latn-RS" dirty="0" smtClean="0"/>
              <a:t>šinović</a:t>
            </a:r>
            <a:endParaRPr lang="en-US" dirty="0" smtClean="0"/>
          </a:p>
          <a:p>
            <a:r>
              <a:rPr lang="en-US" sz="2800" dirty="0" smtClean="0"/>
              <a:t>Institute of Physics, University of Belgrade</a:t>
            </a: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51985" y="743138"/>
            <a:ext cx="6216713" cy="1049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XI. International Workshop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LIE THEORY AND ITS APPLICATIONS IN PHYSICS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15 - 21 June 2015, Varna, Bulgaria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20570" y="1059255"/>
            <a:ext cx="1692998" cy="344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27694" y="1004934"/>
            <a:ext cx="3478040" cy="4240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“Core polynomials”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Building blocks – two SO(3) vectors        and</a:t>
            </a:r>
          </a:p>
          <a:p>
            <a:r>
              <a:rPr lang="en-US" dirty="0" smtClean="0"/>
              <a:t>Start from polynomials sharp in Q:</a:t>
            </a:r>
          </a:p>
          <a:p>
            <a:endParaRPr lang="en-US" dirty="0"/>
          </a:p>
          <a:p>
            <a:endParaRPr lang="en-US" sz="1600" dirty="0" smtClean="0"/>
          </a:p>
          <a:p>
            <a:r>
              <a:rPr lang="en-US" dirty="0" smtClean="0"/>
              <a:t> Define “core polynomials” sharp in J, m and Q:</a:t>
            </a:r>
            <a:endParaRPr lang="en-US" dirty="0"/>
          </a:p>
        </p:txBody>
      </p:sp>
      <p:pic>
        <p:nvPicPr>
          <p:cNvPr id="27652" name="Picture 4" descr="C:\Users\Igor\AppData\Local\Temp\scl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752600"/>
            <a:ext cx="495300" cy="333375"/>
          </a:xfrm>
          <a:prstGeom prst="rect">
            <a:avLst/>
          </a:prstGeom>
          <a:noFill/>
        </p:spPr>
      </p:pic>
      <p:pic>
        <p:nvPicPr>
          <p:cNvPr id="27654" name="Picture 6" descr="C:\Users\Igor\AppData\Local\Temp\scl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752600"/>
            <a:ext cx="457200" cy="333375"/>
          </a:xfrm>
          <a:prstGeom prst="rect">
            <a:avLst/>
          </a:prstGeom>
          <a:noFill/>
        </p:spPr>
      </p:pic>
      <p:pic>
        <p:nvPicPr>
          <p:cNvPr id="27656" name="Picture 8" descr="C:\Users\Igor\AppData\Local\Temp\scl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191000"/>
            <a:ext cx="6372225" cy="838200"/>
          </a:xfrm>
          <a:prstGeom prst="rect">
            <a:avLst/>
          </a:prstGeom>
          <a:noFill/>
        </p:spPr>
      </p:pic>
      <p:pic>
        <p:nvPicPr>
          <p:cNvPr id="27658" name="Picture 10" descr="C:\Users\Igor\AppData\Local\Temp\scl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5181600"/>
            <a:ext cx="4257675" cy="571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rot="16200000" flipV="1">
            <a:off x="5676900" y="4686300"/>
            <a:ext cx="6858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rot="10800000">
            <a:off x="2286000" y="5334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" y="48006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 polynomial certainly contains </a:t>
            </a:r>
            <a:r>
              <a:rPr lang="en-US" dirty="0"/>
              <a:t>c</a:t>
            </a:r>
            <a:r>
              <a:rPr lang="en-US" dirty="0" smtClean="0"/>
              <a:t>omponent with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but also lower K components</a:t>
            </a:r>
            <a:endParaRPr lang="en-US" dirty="0"/>
          </a:p>
        </p:txBody>
      </p:sp>
      <p:pic>
        <p:nvPicPr>
          <p:cNvPr id="27660" name="Picture 12" descr="C:\Users\Igor\AppData\Local\Temp\scl2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669" y="5682868"/>
            <a:ext cx="685800" cy="253746"/>
          </a:xfrm>
          <a:prstGeom prst="rect">
            <a:avLst/>
          </a:prstGeom>
          <a:noFill/>
        </p:spPr>
      </p:pic>
      <p:pic>
        <p:nvPicPr>
          <p:cNvPr id="27662" name="Picture 14" descr="C:\Users\Igor\AppData\Local\Temp\scl2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863" y="2831335"/>
            <a:ext cx="8089382" cy="605850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5400000">
            <a:off x="5260555" y="3189383"/>
            <a:ext cx="848299" cy="1588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“Harmonizing” 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Let                                   be shortened notation for all core polynomials with </a:t>
            </a:r>
            <a:r>
              <a:rPr lang="en-US" sz="2800" i="1" dirty="0" smtClean="0"/>
              <a:t>K </a:t>
            </a:r>
            <a:r>
              <a:rPr lang="en-US" sz="2800" dirty="0" smtClean="0"/>
              <a:t>values less than some given</a:t>
            </a:r>
          </a:p>
          <a:p>
            <a:r>
              <a:rPr lang="en-US" sz="2800" dirty="0" smtClean="0"/>
              <a:t>Harmonic polynomials are obtained as </a:t>
            </a:r>
            <a:r>
              <a:rPr lang="en-US" sz="2800" dirty="0" err="1" smtClean="0"/>
              <a:t>ortho</a:t>
            </a:r>
            <a:r>
              <a:rPr lang="en-US" sz="2800" dirty="0" smtClean="0"/>
              <a:t>-complement </a:t>
            </a:r>
            <a:r>
              <a:rPr lang="en-US" sz="2800" dirty="0" err="1" smtClean="0"/>
              <a:t>w.r.t</a:t>
            </a:r>
            <a:r>
              <a:rPr lang="en-US" sz="2800" dirty="0"/>
              <a:t>.</a:t>
            </a:r>
            <a:r>
              <a:rPr lang="en-US" sz="2800" dirty="0" smtClean="0"/>
              <a:t> polynomials with lesser </a:t>
            </a:r>
            <a:r>
              <a:rPr lang="en-US" sz="2800" i="1" dirty="0" smtClean="0"/>
              <a:t>K, i.e.:</a:t>
            </a:r>
          </a:p>
          <a:p>
            <a:endParaRPr lang="en-US" sz="2800" i="1" dirty="0"/>
          </a:p>
          <a:p>
            <a:pPr>
              <a:buNone/>
            </a:pPr>
            <a:r>
              <a:rPr lang="en-US" sz="2800" dirty="0" smtClean="0"/>
              <a:t>where</a:t>
            </a:r>
            <a:r>
              <a:rPr lang="en-US" sz="2800" i="1" dirty="0" smtClean="0"/>
              <a:t>      </a:t>
            </a:r>
            <a:r>
              <a:rPr lang="en-US" sz="2800" dirty="0" smtClean="0"/>
              <a:t>are deduced from requirement</a:t>
            </a:r>
            <a:r>
              <a:rPr lang="en-US" sz="2800" i="1" dirty="0" smtClean="0"/>
              <a:t>: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8676" name="Picture 4" descr="C:\Users\Igor\AppData\Local\Temp\scl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320" y="2110917"/>
            <a:ext cx="356862" cy="356862"/>
          </a:xfrm>
          <a:prstGeom prst="rect">
            <a:avLst/>
          </a:prstGeom>
          <a:noFill/>
        </p:spPr>
      </p:pic>
      <p:pic>
        <p:nvPicPr>
          <p:cNvPr id="28678" name="Picture 6" descr="C:\Users\Igor\AppData\Local\Temp\scl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524" y="1670243"/>
            <a:ext cx="2635632" cy="388864"/>
          </a:xfrm>
          <a:prstGeom prst="rect">
            <a:avLst/>
          </a:prstGeom>
          <a:noFill/>
        </p:spPr>
      </p:pic>
      <p:pic>
        <p:nvPicPr>
          <p:cNvPr id="28680" name="Picture 8" descr="C:\Users\Igor\AppData\Local\Temp\scl25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8406" y="3488024"/>
            <a:ext cx="6305550" cy="676275"/>
          </a:xfrm>
          <a:prstGeom prst="rect">
            <a:avLst/>
          </a:prstGeom>
          <a:noFill/>
        </p:spPr>
      </p:pic>
      <p:pic>
        <p:nvPicPr>
          <p:cNvPr id="28682" name="Picture 10" descr="C:\Users\Igor\AppData\Local\Temp\scl2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2811" y="4149036"/>
            <a:ext cx="266700" cy="304800"/>
          </a:xfrm>
          <a:prstGeom prst="rect">
            <a:avLst/>
          </a:prstGeom>
          <a:noFill/>
        </p:spPr>
      </p:pic>
      <p:pic>
        <p:nvPicPr>
          <p:cNvPr id="28684" name="Picture 12" descr="C:\Users\Igor\AppData\Local\Temp\scl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1274" y="4468526"/>
            <a:ext cx="2569531" cy="527298"/>
          </a:xfrm>
          <a:prstGeom prst="rect">
            <a:avLst/>
          </a:prstGeom>
          <a:noFill/>
        </p:spPr>
      </p:pic>
      <p:pic>
        <p:nvPicPr>
          <p:cNvPr id="28686" name="Picture 14" descr="C:\Users\Igor\AppData\Local\Temp\scl2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006" y="5338858"/>
            <a:ext cx="8474573" cy="754820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4054207" y="5078776"/>
            <a:ext cx="583894" cy="297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111389" y="4885981"/>
            <a:ext cx="440675" cy="1652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61812" y="4098275"/>
            <a:ext cx="178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Scalar product of core polynomials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5706737" y="4660134"/>
            <a:ext cx="1322024" cy="70507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Scalar product of polynomials on hyper-sphere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07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efined as</a:t>
            </a:r>
          </a:p>
          <a:p>
            <a:endParaRPr lang="en-US" dirty="0"/>
          </a:p>
          <a:p>
            <a:r>
              <a:rPr lang="en-US" dirty="0" smtClean="0"/>
              <a:t>it can be shown that: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that for core polynomials eventually leads to a closed-form expression… </a:t>
            </a:r>
          </a:p>
          <a:p>
            <a:r>
              <a:rPr lang="en-US" dirty="0" smtClean="0"/>
              <a:t>Integral of any number of polynomials can be evaluated (e.g. matrix elements)</a:t>
            </a:r>
            <a:endParaRPr lang="en-US" dirty="0"/>
          </a:p>
        </p:txBody>
      </p:sp>
      <p:pic>
        <p:nvPicPr>
          <p:cNvPr id="29698" name="Picture 2" descr="C:\Users\Igor\AppData\Local\Temp\scl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2801" y="1978714"/>
            <a:ext cx="3371850" cy="752475"/>
          </a:xfrm>
          <a:prstGeom prst="rect">
            <a:avLst/>
          </a:prstGeom>
          <a:noFill/>
        </p:spPr>
      </p:pic>
      <p:pic>
        <p:nvPicPr>
          <p:cNvPr id="29700" name="Picture 4" descr="C:\Users\Igor\AppData\Local\Temp\scl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895" y="3289722"/>
            <a:ext cx="5857875" cy="790575"/>
          </a:xfrm>
          <a:prstGeom prst="rect">
            <a:avLst/>
          </a:prstGeom>
          <a:noFill/>
        </p:spPr>
      </p:pic>
      <p:pic>
        <p:nvPicPr>
          <p:cNvPr id="29704" name="Picture 8" descr="C:\Users\Igor\AppData\Local\Temp\sc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591" y="932112"/>
            <a:ext cx="8306718" cy="3371602"/>
          </a:xfrm>
          <a:prstGeom prst="rect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Exist </a:t>
            </a:r>
            <a:r>
              <a:rPr lang="en-US" sz="2800" dirty="0" err="1" smtClean="0"/>
              <a:t>nonorthogonal</a:t>
            </a:r>
            <a:r>
              <a:rPr lang="en-US" sz="2800" dirty="0" smtClean="0"/>
              <a:t>                           and </a:t>
            </a:r>
          </a:p>
          <a:p>
            <a:r>
              <a:rPr lang="en-US" sz="2800" dirty="0" smtClean="0"/>
              <a:t>Degenerated subspace:</a:t>
            </a:r>
          </a:p>
          <a:p>
            <a:r>
              <a:rPr lang="en-US" sz="2800" dirty="0" smtClean="0"/>
              <a:t>We remove multiplicity by using physically appropriate operator                                   and obtain </a:t>
            </a:r>
            <a:r>
              <a:rPr lang="en-US" sz="2800" dirty="0" err="1" smtClean="0"/>
              <a:t>orthonormalized</a:t>
            </a:r>
            <a:r>
              <a:rPr lang="en-US" sz="2800" dirty="0" smtClean="0"/>
              <a:t> spherical harmonic polynomials as: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where                              and </a:t>
            </a:r>
            <a:r>
              <a:rPr lang="en-US" sz="2800" i="1" dirty="0" smtClean="0"/>
              <a:t>U</a:t>
            </a:r>
            <a:r>
              <a:rPr lang="en-US" sz="2800" dirty="0" smtClean="0"/>
              <a:t> is a matrix such that:</a:t>
            </a:r>
            <a:endParaRPr lang="en-US" sz="2800" dirty="0"/>
          </a:p>
        </p:txBody>
      </p:sp>
      <p:pic>
        <p:nvPicPr>
          <p:cNvPr id="5122" name="Picture 2" descr="C:\Users\Igor\AppData\Local\Temp\sc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822" y="3058367"/>
            <a:ext cx="2686050" cy="495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Multiplicity</a:t>
            </a:r>
            <a:endParaRPr lang="en-US" dirty="0"/>
          </a:p>
        </p:txBody>
      </p:sp>
      <p:pic>
        <p:nvPicPr>
          <p:cNvPr id="19460" name="Picture 4" descr="C:\Users\Igor\AppData\Local\Temp\scl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388" y="1637190"/>
            <a:ext cx="1974620" cy="478696"/>
          </a:xfrm>
          <a:prstGeom prst="rect">
            <a:avLst/>
          </a:prstGeom>
          <a:noFill/>
        </p:spPr>
      </p:pic>
      <p:pic>
        <p:nvPicPr>
          <p:cNvPr id="19464" name="Picture 8" descr="C:\Users\Igor\AppData\Local\Temp\scl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604" y="1637192"/>
            <a:ext cx="1941569" cy="463528"/>
          </a:xfrm>
          <a:prstGeom prst="rect">
            <a:avLst/>
          </a:prstGeom>
          <a:noFill/>
        </p:spPr>
      </p:pic>
      <p:pic>
        <p:nvPicPr>
          <p:cNvPr id="19466" name="Picture 10" descr="C:\Users\Igor\AppData\Local\Temp\scl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8044" y="2143967"/>
            <a:ext cx="3316465" cy="456014"/>
          </a:xfrm>
          <a:prstGeom prst="rect">
            <a:avLst/>
          </a:prstGeom>
          <a:noFill/>
        </p:spPr>
      </p:pic>
      <p:pic>
        <p:nvPicPr>
          <p:cNvPr id="19470" name="Picture 14" descr="C:\Users\Igor\AppData\Local\Temp\scl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1785" y="3906665"/>
            <a:ext cx="3533775" cy="752475"/>
          </a:xfrm>
          <a:prstGeom prst="rect">
            <a:avLst/>
          </a:prstGeom>
          <a:noFill/>
        </p:spPr>
      </p:pic>
      <p:pic>
        <p:nvPicPr>
          <p:cNvPr id="19472" name="Picture 16" descr="C:\Users\Igor\AppData\Local\Temp\scl9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0267" y="4589712"/>
            <a:ext cx="2194957" cy="582508"/>
          </a:xfrm>
          <a:prstGeom prst="rect">
            <a:avLst/>
          </a:prstGeom>
          <a:noFill/>
        </p:spPr>
      </p:pic>
      <p:pic>
        <p:nvPicPr>
          <p:cNvPr id="19474" name="Picture 18" descr="C:\Users\Igor\AppData\Local\Temp\scl1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44841" y="5272757"/>
            <a:ext cx="5301714" cy="419757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>
            <a:stCxn id="15" idx="2"/>
          </p:cNvCxnSpPr>
          <p:nvPr/>
        </p:nvCxnSpPr>
        <p:spPr>
          <a:xfrm rot="16200000" flipH="1">
            <a:off x="1248764" y="2001211"/>
            <a:ext cx="1685583" cy="59161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3894" y="528809"/>
            <a:ext cx="2423711" cy="92541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E.g. this can be</a:t>
            </a:r>
          </a:p>
          <a:p>
            <a:r>
              <a:rPr lang="en-US" dirty="0" smtClean="0"/>
              <a:t>or often used operator</a:t>
            </a:r>
            <a:endParaRPr lang="en-US" dirty="0"/>
          </a:p>
        </p:txBody>
      </p:sp>
      <p:pic>
        <p:nvPicPr>
          <p:cNvPr id="19476" name="Picture 20" descr="C:\Users\Igor\AppData\Local\Temp\scl1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04222" y="567861"/>
            <a:ext cx="826265" cy="317794"/>
          </a:xfrm>
          <a:prstGeom prst="rect">
            <a:avLst/>
          </a:prstGeom>
          <a:noFill/>
        </p:spPr>
      </p:pic>
      <p:pic>
        <p:nvPicPr>
          <p:cNvPr id="19478" name="Picture 22" descr="C:\Users\Igor\AppData\Local\Temp\scl1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1121" y="1108382"/>
            <a:ext cx="1181406" cy="308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can…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…explicitly calculate harmonics in Wolfram </a:t>
            </a:r>
            <a:r>
              <a:rPr lang="en-US" dirty="0" err="1" smtClean="0"/>
              <a:t>Mathematica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0722" name="Picture 2" descr="C:\Users\Igor\AppData\Local\Temp\scl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579" y="2915147"/>
            <a:ext cx="3952875" cy="3505200"/>
          </a:xfrm>
          <a:prstGeom prst="rect">
            <a:avLst/>
          </a:prstGeom>
          <a:noFill/>
        </p:spPr>
      </p:pic>
      <p:pic>
        <p:nvPicPr>
          <p:cNvPr id="30724" name="Picture 4" descr="C:\Users\Igor\AppData\Local\Temp\scl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332" y="2727861"/>
            <a:ext cx="4391025" cy="3762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97406" y="6103345"/>
            <a:ext cx="176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2400" dirty="0"/>
          </a:p>
        </p:txBody>
      </p:sp>
      <p:pic>
        <p:nvPicPr>
          <p:cNvPr id="30726" name="Picture 6" descr="C:\Users\Igor\AppData\Local\Temp\scl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4791" y="2357610"/>
            <a:ext cx="2042602" cy="395551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>
            <a:stCxn id="30726" idx="1"/>
          </p:cNvCxnSpPr>
          <p:nvPr/>
        </p:nvCxnSpPr>
        <p:spPr>
          <a:xfrm rot="10800000" flipV="1">
            <a:off x="5376231" y="2555385"/>
            <a:ext cx="1328560" cy="23188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permutations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Transformations are easily inferred since: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778786" y="4021157"/>
            <a:ext cx="572877" cy="440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765934" y="5010839"/>
            <a:ext cx="572877" cy="440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gor\AppData\Local\Temp\scl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4195" y="2126840"/>
            <a:ext cx="5106028" cy="1789997"/>
          </a:xfrm>
          <a:prstGeom prst="rect">
            <a:avLst/>
          </a:prstGeom>
          <a:noFill/>
        </p:spPr>
      </p:pic>
      <p:pic>
        <p:nvPicPr>
          <p:cNvPr id="1028" name="Picture 4" descr="C:\Users\Igor\AppData\Local\Temp\scl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371" y="4480742"/>
            <a:ext cx="8524875" cy="51435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287" y="5477630"/>
            <a:ext cx="7334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…leading to definite transformation properties of </a:t>
            </a:r>
            <a:r>
              <a:rPr lang="en-US" dirty="0" err="1" smtClean="0"/>
              <a:t>h.s</a:t>
            </a:r>
            <a:r>
              <a:rPr lang="en-US" dirty="0" smtClean="0"/>
              <a:t>. harmonics:</a:t>
            </a:r>
            <a:endParaRPr lang="en-US" dirty="0"/>
          </a:p>
        </p:txBody>
      </p:sp>
      <p:pic>
        <p:nvPicPr>
          <p:cNvPr id="41986" name="Picture 2" descr="C:\Users\Igor\AppData\Local\Temp\scl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227" y="1864291"/>
            <a:ext cx="8105775" cy="914400"/>
          </a:xfrm>
          <a:prstGeom prst="rect">
            <a:avLst/>
          </a:prstGeom>
          <a:noFill/>
        </p:spPr>
      </p:pic>
      <p:pic>
        <p:nvPicPr>
          <p:cNvPr id="41988" name="Picture 4" descr="C:\Users\Igor\AppData\Local\Temp\scl4.PNG"/>
          <p:cNvPicPr>
            <a:picLocks noChangeAspect="1" noChangeArrowheads="1"/>
          </p:cNvPicPr>
          <p:nvPr/>
        </p:nvPicPr>
        <p:blipFill>
          <a:blip r:embed="rId3"/>
          <a:srcRect l="39424" t="-820" r="33550" b="71908"/>
          <a:stretch>
            <a:fillRect/>
          </a:stretch>
        </p:blipFill>
        <p:spPr bwMode="auto">
          <a:xfrm>
            <a:off x="4780231" y="3069126"/>
            <a:ext cx="3312174" cy="52510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987644"/>
            <a:ext cx="8229600" cy="313851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1) </a:t>
            </a:r>
            <a:r>
              <a:rPr lang="en-US" sz="2400" dirty="0" smtClean="0"/>
              <a:t>Transposition        is pure sign: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2)</a:t>
            </a:r>
          </a:p>
          <a:p>
            <a:pPr>
              <a:buNone/>
            </a:pPr>
            <a:r>
              <a:rPr lang="en-US" dirty="0" smtClean="0"/>
              <a:t>3) </a:t>
            </a:r>
            <a:endParaRPr lang="en-US" dirty="0"/>
          </a:p>
        </p:txBody>
      </p:sp>
      <p:pic>
        <p:nvPicPr>
          <p:cNvPr id="41990" name="Picture 6" descr="C:\Users\Igor\AppData\Local\Temp\scl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846" y="3656876"/>
            <a:ext cx="6753225" cy="428625"/>
          </a:xfrm>
          <a:prstGeom prst="rect">
            <a:avLst/>
          </a:prstGeom>
          <a:noFill/>
        </p:spPr>
      </p:pic>
      <p:pic>
        <p:nvPicPr>
          <p:cNvPr id="41992" name="Picture 8" descr="C:\Users\Igor\AppData\Local\Temp\scl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0739" y="4118603"/>
            <a:ext cx="7181850" cy="581025"/>
          </a:xfrm>
          <a:prstGeom prst="rect">
            <a:avLst/>
          </a:prstGeom>
          <a:noFill/>
        </p:spPr>
      </p:pic>
      <p:pic>
        <p:nvPicPr>
          <p:cNvPr id="41994" name="Picture 10" descr="C:\Users\Igor\AppData\Local\Temp\scl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7357" y="4661812"/>
            <a:ext cx="5486400" cy="476250"/>
          </a:xfrm>
          <a:prstGeom prst="rect">
            <a:avLst/>
          </a:prstGeom>
          <a:noFill/>
        </p:spPr>
      </p:pic>
      <p:pic>
        <p:nvPicPr>
          <p:cNvPr id="41996" name="Picture 12" descr="C:\Users\Igor\AppData\Local\Temp\scl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7112" y="3140829"/>
            <a:ext cx="40005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we solve problems by </a:t>
            </a:r>
            <a:r>
              <a:rPr lang="en-US" dirty="0" err="1" smtClean="0"/>
              <a:t>h.s.h</a:t>
            </a:r>
            <a:r>
              <a:rPr lang="en-US" dirty="0" smtClean="0"/>
              <a:t>.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4250" cy="4525963"/>
          </a:xfrm>
        </p:spPr>
        <p:txBody>
          <a:bodyPr/>
          <a:lstStyle/>
          <a:p>
            <a:r>
              <a:rPr lang="en-US" sz="2800" dirty="0" smtClean="0"/>
              <a:t>Schrodinger equation – coupled </a:t>
            </a:r>
            <a:r>
              <a:rPr lang="en-US" sz="2800" dirty="0" err="1" smtClean="0"/>
              <a:t>d.e</a:t>
            </a:r>
            <a:r>
              <a:rPr lang="en-US" sz="2800" dirty="0" smtClean="0"/>
              <a:t>. in        </a:t>
            </a:r>
            <a:r>
              <a:rPr lang="en-US" dirty="0" smtClean="0"/>
              <a:t>:    :</a:t>
            </a:r>
          </a:p>
          <a:p>
            <a:endParaRPr lang="en-US" dirty="0" smtClean="0"/>
          </a:p>
          <a:p>
            <a:r>
              <a:rPr lang="en-US" sz="2800" dirty="0" smtClean="0"/>
              <a:t>where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sz="2800" dirty="0" smtClean="0"/>
              <a:t>In the first order </a:t>
            </a:r>
            <a:r>
              <a:rPr lang="en-US" sz="2800" dirty="0" err="1" smtClean="0"/>
              <a:t>p.t</a:t>
            </a:r>
            <a:r>
              <a:rPr lang="en-US" sz="2800" dirty="0" smtClean="0"/>
              <a:t>. this can be </a:t>
            </a:r>
            <a:r>
              <a:rPr lang="en-US" sz="2800" dirty="0" err="1" smtClean="0"/>
              <a:t>diagonalized</a:t>
            </a:r>
            <a:r>
              <a:rPr lang="en-US" sz="2800" dirty="0" smtClean="0"/>
              <a:t> into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4038" name="Picture 6" descr="C:\Users\Igor\AppData\Local\Temp\scl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371" y="2117788"/>
            <a:ext cx="8320009" cy="720448"/>
          </a:xfrm>
          <a:prstGeom prst="rect">
            <a:avLst/>
          </a:prstGeom>
          <a:noFill/>
        </p:spPr>
      </p:pic>
      <p:pic>
        <p:nvPicPr>
          <p:cNvPr id="44040" name="Picture 8" descr="C:\Users\Igor\AppData\Local\Temp\scl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9030" y="1692275"/>
            <a:ext cx="941213" cy="435930"/>
          </a:xfrm>
          <a:prstGeom prst="rect">
            <a:avLst/>
          </a:prstGeom>
          <a:noFill/>
        </p:spPr>
      </p:pic>
      <p:pic>
        <p:nvPicPr>
          <p:cNvPr id="44042" name="Picture 10" descr="C:\Users\Igor\AppData\Local\Temp\scl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475" y="3249471"/>
            <a:ext cx="7840301" cy="529961"/>
          </a:xfrm>
          <a:prstGeom prst="rect">
            <a:avLst/>
          </a:prstGeom>
          <a:noFill/>
        </p:spPr>
      </p:pic>
      <p:pic>
        <p:nvPicPr>
          <p:cNvPr id="44044" name="Picture 12" descr="C:\Users\Igor\AppData\Local\Temp\scl1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49" y="4507903"/>
            <a:ext cx="7924800" cy="8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Realistic </a:t>
            </a:r>
            <a:r>
              <a:rPr lang="en-US" dirty="0" smtClean="0"/>
              <a:t>symmetric potentials effectively have </a:t>
            </a:r>
            <a:r>
              <a:rPr lang="en-US" dirty="0" smtClean="0"/>
              <a:t>only few harmonics!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that energy and ordering of the states depend only on a few coefficients.</a:t>
            </a:r>
            <a:endParaRPr lang="en-US" dirty="0"/>
          </a:p>
        </p:txBody>
      </p:sp>
      <p:pic>
        <p:nvPicPr>
          <p:cNvPr id="45058" name="Picture 2" descr="C:\Users\Igor\AppData\Local\Temp\scl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5674" y="2371285"/>
            <a:ext cx="5286375" cy="2524125"/>
          </a:xfrm>
          <a:prstGeom prst="rect">
            <a:avLst/>
          </a:prstGeom>
          <a:noFill/>
        </p:spPr>
      </p:pic>
      <p:pic>
        <p:nvPicPr>
          <p:cNvPr id="45062" name="Picture 6" descr="C:\Users\Igor\AppData\Local\Temp\scl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7734" y="1647008"/>
            <a:ext cx="6124575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orderings</a:t>
            </a:r>
            <a:endParaRPr lang="en-US" dirty="0"/>
          </a:p>
        </p:txBody>
      </p:sp>
      <p:pic>
        <p:nvPicPr>
          <p:cNvPr id="46082" name="Picture 2" descr="C:\Users\Igor\AppData\Local\Temp\scl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8048" y="1929470"/>
            <a:ext cx="3204926" cy="4435957"/>
          </a:xfrm>
          <a:prstGeom prst="rect">
            <a:avLst/>
          </a:prstGeom>
          <a:noFill/>
        </p:spPr>
      </p:pic>
      <p:pic>
        <p:nvPicPr>
          <p:cNvPr id="10242" name="Picture 2" descr="C:\Users\Igor\AppData\Local\Temp\scl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43" y="2271697"/>
            <a:ext cx="2314575" cy="2009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0491" y="1656783"/>
            <a:ext cx="3313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Fixed state ordering for K=2: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40859" y="1193547"/>
            <a:ext cx="331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Delta potential state ordering for K=4: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</a:t>
            </a:r>
            <a:r>
              <a:rPr lang="en-US" dirty="0"/>
              <a:t>t</a:t>
            </a:r>
            <a:r>
              <a:rPr lang="sr-Latn-RS" dirty="0" smtClean="0"/>
              <a:t>wo particle</a:t>
            </a:r>
            <a:r>
              <a:rPr lang="en-US" dirty="0" smtClean="0"/>
              <a:t>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example – Hydrogen atom</a:t>
            </a:r>
          </a:p>
          <a:p>
            <a:r>
              <a:rPr lang="en-US" dirty="0" smtClean="0"/>
              <a:t>Using center-of-mass reference system where a single 3-dim vector determines position</a:t>
            </a:r>
          </a:p>
          <a:p>
            <a:r>
              <a:rPr lang="en-US" dirty="0" smtClean="0"/>
              <a:t>Split wave function into radial and angular parts</a:t>
            </a:r>
          </a:p>
          <a:p>
            <a:r>
              <a:rPr lang="en-US" dirty="0" smtClean="0"/>
              <a:t>Using basis of spherical harmonics for the angular wave function (essential)!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17" y="2764450"/>
            <a:ext cx="8229600" cy="1143000"/>
          </a:xfrm>
        </p:spPr>
        <p:txBody>
          <a:bodyPr/>
          <a:lstStyle/>
          <a:p>
            <a:r>
              <a:rPr lang="en-US" dirty="0" smtClean="0"/>
              <a:t>Thank </a:t>
            </a:r>
            <a:r>
              <a:rPr lang="en-US" dirty="0" smtClean="0"/>
              <a:t>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Hyper-spherical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Triangle shape-space parameters: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Plus angles that fix the position/orientation of the triangle plane (some </a:t>
            </a:r>
            <a:r>
              <a:rPr lang="el-GR" b="1" dirty="0" smtClean="0"/>
              <a:t>Φ</a:t>
            </a:r>
            <a:r>
              <a:rPr lang="en-US" b="1" baseline="-25000" dirty="0" smtClean="0"/>
              <a:t>1</a:t>
            </a:r>
            <a:r>
              <a:rPr lang="en-US" dirty="0" smtClean="0"/>
              <a:t>, </a:t>
            </a:r>
            <a:r>
              <a:rPr lang="el-GR" b="1" dirty="0" smtClean="0"/>
              <a:t>Φ</a:t>
            </a:r>
            <a:r>
              <a:rPr lang="en-US" b="1" baseline="-25000" dirty="0" smtClean="0"/>
              <a:t>2</a:t>
            </a:r>
            <a:r>
              <a:rPr lang="en-US" dirty="0" smtClean="0"/>
              <a:t>, </a:t>
            </a:r>
            <a:r>
              <a:rPr lang="el-GR" b="1" dirty="0" smtClean="0"/>
              <a:t>Φ</a:t>
            </a:r>
            <a:r>
              <a:rPr lang="en-US" b="1" baseline="-25000" dirty="0" smtClean="0"/>
              <a:t>3</a:t>
            </a:r>
            <a:r>
              <a:rPr lang="en-US" dirty="0" smtClean="0"/>
              <a:t> )</a:t>
            </a:r>
            <a:endParaRPr lang="en-US" dirty="0"/>
          </a:p>
        </p:txBody>
      </p:sp>
      <p:pic>
        <p:nvPicPr>
          <p:cNvPr id="17410" name="Picture 2" descr="C:\Users\Igor\AppData\Local\Temp\sc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1819275" cy="438150"/>
          </a:xfrm>
          <a:prstGeom prst="rect">
            <a:avLst/>
          </a:prstGeom>
          <a:noFill/>
        </p:spPr>
      </p:pic>
      <p:pic>
        <p:nvPicPr>
          <p:cNvPr id="17412" name="Picture 4" descr="C:\Users\Igor\AppData\Local\Temp\scl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6000750" cy="685800"/>
          </a:xfrm>
          <a:prstGeom prst="rect">
            <a:avLst/>
          </a:prstGeom>
          <a:noFill/>
        </p:spPr>
      </p:pic>
      <p:grpSp>
        <p:nvGrpSpPr>
          <p:cNvPr id="4" name="Group 7"/>
          <p:cNvGrpSpPr/>
          <p:nvPr/>
        </p:nvGrpSpPr>
        <p:grpSpPr>
          <a:xfrm>
            <a:off x="1828800" y="3429000"/>
            <a:ext cx="5038725" cy="723900"/>
            <a:chOff x="2819400" y="3429000"/>
            <a:chExt cx="5038725" cy="723900"/>
          </a:xfrm>
        </p:grpSpPr>
        <p:pic>
          <p:nvPicPr>
            <p:cNvPr id="17414" name="Picture 6" descr="C:\Users\Igor\AppData\Local\Temp\scl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0" y="3429000"/>
              <a:ext cx="4048125" cy="723900"/>
            </a:xfrm>
            <a:prstGeom prst="rect">
              <a:avLst/>
            </a:prstGeom>
            <a:noFill/>
          </p:spPr>
        </p:pic>
        <p:pic>
          <p:nvPicPr>
            <p:cNvPr id="17416" name="Picture 8" descr="C:\Users\Igor\AppData\Local\Temp\scl8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9400" y="3505200"/>
              <a:ext cx="1028700" cy="628650"/>
            </a:xfrm>
            <a:prstGeom prst="rect">
              <a:avLst/>
            </a:prstGeom>
            <a:noFill/>
          </p:spPr>
        </p:pic>
      </p:grpSp>
      <p:pic>
        <p:nvPicPr>
          <p:cNvPr id="17418" name="Picture 10" descr="C:\Users\Igor\AppData\Local\Temp\scl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114800"/>
            <a:ext cx="4895850" cy="9048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3733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Smith-Iwai</a:t>
            </a:r>
          </a:p>
          <a:p>
            <a:pPr algn="r"/>
            <a:r>
              <a:rPr lang="en-US" dirty="0" smtClean="0"/>
              <a:t>Choice of angles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3"/>
            <a:endCxn id="17418" idx="1"/>
          </p:cNvCxnSpPr>
          <p:nvPr/>
        </p:nvCxnSpPr>
        <p:spPr>
          <a:xfrm>
            <a:off x="1447800" y="4195465"/>
            <a:ext cx="381000" cy="371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  <a:endCxn id="17416" idx="1"/>
          </p:cNvCxnSpPr>
          <p:nvPr/>
        </p:nvCxnSpPr>
        <p:spPr>
          <a:xfrm flipV="1">
            <a:off x="1447800" y="3819525"/>
            <a:ext cx="381000" cy="375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- Case of planar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c.m</a:t>
            </a:r>
            <a:r>
              <a:rPr lang="en-US" dirty="0" smtClean="0"/>
              <a:t>. degrees of freedom - Jacobi coordinates:</a:t>
            </a:r>
          </a:p>
          <a:p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r spherically  R, </a:t>
            </a:r>
            <a:r>
              <a:rPr lang="el-GR" dirty="0" smtClean="0"/>
              <a:t>α</a:t>
            </a:r>
            <a:r>
              <a:rPr lang="en-US" dirty="0" smtClean="0"/>
              <a:t>, </a:t>
            </a:r>
            <a:r>
              <a:rPr lang="el-GR" i="1" dirty="0" smtClean="0"/>
              <a:t>φ</a:t>
            </a:r>
            <a:r>
              <a:rPr lang="en-US" dirty="0" smtClean="0"/>
              <a:t> and </a:t>
            </a:r>
            <a:r>
              <a:rPr lang="el-GR" b="1" dirty="0" smtClean="0"/>
              <a:t>Φ</a:t>
            </a:r>
            <a:endParaRPr lang="en-US" b="1" dirty="0" smtClean="0"/>
          </a:p>
          <a:p>
            <a:endParaRPr lang="en-US" sz="2000" b="1" dirty="0" smtClean="0"/>
          </a:p>
          <a:p>
            <a:r>
              <a:rPr lang="en-US" dirty="0" smtClean="0"/>
              <a:t>Hyper-angular </a:t>
            </a:r>
            <a:r>
              <a:rPr lang="en-US" dirty="0" err="1" smtClean="0"/>
              <a:t>momenta</a:t>
            </a:r>
            <a:r>
              <a:rPr lang="en-US" dirty="0" smtClean="0"/>
              <a:t> – so(4) algebra:</a:t>
            </a:r>
          </a:p>
          <a:p>
            <a:endParaRPr lang="en-US" dirty="0"/>
          </a:p>
        </p:txBody>
      </p:sp>
      <p:pic>
        <p:nvPicPr>
          <p:cNvPr id="18434" name="Picture 2" descr="C:\Users\Igor\AppData\Local\Temp\scl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4448175" cy="342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72200" y="2971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conjugated to overall angular momentum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638800" y="3124200"/>
            <a:ext cx="533400" cy="170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6" descr="C:\Users\Igor\AppData\Local\Temp\scl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343400"/>
            <a:ext cx="4324350" cy="371475"/>
          </a:xfrm>
          <a:prstGeom prst="rect">
            <a:avLst/>
          </a:prstGeom>
          <a:noFill/>
        </p:spPr>
      </p:pic>
      <p:pic>
        <p:nvPicPr>
          <p:cNvPr id="18440" name="Picture 8" descr="C:\Users\Igor\AppData\Local\Temp\scl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876800"/>
            <a:ext cx="2533650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C:\Users\Igor\AppData\Local\Temp\scl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523" y="1017004"/>
            <a:ext cx="6322984" cy="549243"/>
          </a:xfrm>
          <a:prstGeom prst="rect">
            <a:avLst/>
          </a:prstGeom>
          <a:noFill/>
        </p:spPr>
      </p:pic>
      <p:pic>
        <p:nvPicPr>
          <p:cNvPr id="15364" name="Picture 4" descr="C:\Users\Igor\AppData\Local\Temp\scl1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1521" y="2966687"/>
            <a:ext cx="1478430" cy="328540"/>
          </a:xfrm>
          <a:prstGeom prst="rect">
            <a:avLst/>
          </a:prstGeom>
          <a:noFill/>
        </p:spPr>
      </p:pic>
      <p:pic>
        <p:nvPicPr>
          <p:cNvPr id="15362" name="Picture 2" descr="C:\Users\Igor\AppData\Local\Temp\scl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4701" y="3235626"/>
            <a:ext cx="5175914" cy="1275042"/>
          </a:xfrm>
          <a:prstGeom prst="rect">
            <a:avLst/>
          </a:prstGeom>
          <a:noFill/>
        </p:spPr>
      </p:pic>
      <p:pic>
        <p:nvPicPr>
          <p:cNvPr id="20484" name="Picture 4" descr="C:\Users\Igor\AppData\Local\Temp\scl1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745056"/>
            <a:ext cx="4533900" cy="1295400"/>
          </a:xfrm>
          <a:prstGeom prst="rect">
            <a:avLst/>
          </a:prstGeom>
          <a:noFill/>
        </p:spPr>
      </p:pic>
      <p:pic>
        <p:nvPicPr>
          <p:cNvPr id="20492" name="Picture 12" descr="C:\Users\Igor\AppData\Local\Temp\scl1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745056"/>
            <a:ext cx="857250" cy="127635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3487272" y="2215702"/>
            <a:ext cx="941294" cy="672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4" name="Picture 14" descr="C:\Users\Igor\AppData\Local\Temp\scl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4177" y="2950807"/>
            <a:ext cx="295275" cy="361950"/>
          </a:xfrm>
          <a:prstGeom prst="rect">
            <a:avLst/>
          </a:prstGeom>
          <a:noFill/>
        </p:spPr>
      </p:pic>
      <p:pic>
        <p:nvPicPr>
          <p:cNvPr id="20496" name="Picture 16" descr="C:\Users\Igor\AppData\Local\Temp\scl2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2742" y="2955293"/>
            <a:ext cx="342900" cy="323850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>
            <a:stCxn id="20496" idx="3"/>
          </p:cNvCxnSpPr>
          <p:nvPr/>
        </p:nvCxnSpPr>
        <p:spPr>
          <a:xfrm flipV="1">
            <a:off x="4345642" y="2475680"/>
            <a:ext cx="1284194" cy="641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827058" y="3990714"/>
            <a:ext cx="1259541" cy="4213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895955">
            <a:off x="7082949" y="4085256"/>
            <a:ext cx="110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 Q 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458016" y="217283"/>
            <a:ext cx="3942784" cy="7061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Decomposition:</a:t>
            </a:r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4252" y="4086132"/>
            <a:ext cx="3047999" cy="2317750"/>
            <a:chOff x="2984" y="1221"/>
            <a:chExt cx="2398" cy="2036"/>
          </a:xfrm>
        </p:grpSpPr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84" y="1221"/>
              <a:ext cx="2398" cy="20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2984" y="1221"/>
              <a:ext cx="2398" cy="20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394295" y="5747442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Y-string potential = the shortest sum of string lengths ← function of triangle area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200400" y="3345256"/>
            <a:ext cx="1219200" cy="4213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6" name="Picture 6" descr="C:\Users\Igor\AppData\Local\Temp\scl12.PNG"/>
          <p:cNvPicPr>
            <a:picLocks noChangeAspect="1" noChangeArrowheads="1"/>
          </p:cNvPicPr>
          <p:nvPr/>
        </p:nvPicPr>
        <p:blipFill>
          <a:blip r:embed="rId10" cstate="print"/>
          <a:srcRect r="65561" b="8606"/>
          <a:stretch>
            <a:fillRect/>
          </a:stretch>
        </p:blipFill>
        <p:spPr bwMode="auto">
          <a:xfrm>
            <a:off x="3126500" y="794120"/>
            <a:ext cx="277603" cy="319457"/>
          </a:xfrm>
          <a:prstGeom prst="rect">
            <a:avLst/>
          </a:prstGeom>
          <a:noFill/>
        </p:spPr>
      </p:pic>
      <p:pic>
        <p:nvPicPr>
          <p:cNvPr id="15368" name="Picture 8" descr="C:\Users\Igor\AppData\Local\Temp\scl13.PNG"/>
          <p:cNvPicPr>
            <a:picLocks noChangeAspect="1" noChangeArrowheads="1"/>
          </p:cNvPicPr>
          <p:nvPr/>
        </p:nvPicPr>
        <p:blipFill>
          <a:blip r:embed="rId11" cstate="print"/>
          <a:srcRect r="62052" b="10260"/>
          <a:stretch>
            <a:fillRect/>
          </a:stretch>
        </p:blipFill>
        <p:spPr bwMode="auto">
          <a:xfrm>
            <a:off x="4407566" y="821011"/>
            <a:ext cx="309290" cy="292565"/>
          </a:xfrm>
          <a:prstGeom prst="rect">
            <a:avLst/>
          </a:prstGeom>
          <a:noFill/>
        </p:spPr>
      </p:pic>
      <p:pic>
        <p:nvPicPr>
          <p:cNvPr id="15370" name="Picture 10" descr="C:\Users\Igor\AppData\Local\Temp\scl14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2423" y="4532280"/>
            <a:ext cx="2371352" cy="1223547"/>
          </a:xfrm>
          <a:prstGeom prst="rect">
            <a:avLst/>
          </a:prstGeom>
          <a:noFill/>
        </p:spPr>
      </p:pic>
      <p:pic>
        <p:nvPicPr>
          <p:cNvPr id="28" name="Picture 8" descr="C:\Users\Igor\AppData\Local\Temp\scl13.PNG"/>
          <p:cNvPicPr>
            <a:picLocks noChangeAspect="1" noChangeArrowheads="1"/>
          </p:cNvPicPr>
          <p:nvPr/>
        </p:nvPicPr>
        <p:blipFill>
          <a:blip r:embed="rId11" cstate="print"/>
          <a:srcRect l="51462" t="-1439"/>
          <a:stretch>
            <a:fillRect/>
          </a:stretch>
        </p:blipFill>
        <p:spPr bwMode="auto">
          <a:xfrm>
            <a:off x="7106970" y="733330"/>
            <a:ext cx="395601" cy="330707"/>
          </a:xfrm>
          <a:prstGeom prst="rect">
            <a:avLst/>
          </a:prstGeom>
          <a:noFill/>
        </p:spPr>
      </p:pic>
      <p:pic>
        <p:nvPicPr>
          <p:cNvPr id="29" name="Picture 6" descr="C:\Users\Igor\AppData\Local\Temp\scl12.PNG"/>
          <p:cNvPicPr>
            <a:picLocks noChangeAspect="1" noChangeArrowheads="1"/>
          </p:cNvPicPr>
          <p:nvPr/>
        </p:nvPicPr>
        <p:blipFill>
          <a:blip r:embed="rId10" cstate="print"/>
          <a:srcRect l="50350" t="14122"/>
          <a:stretch>
            <a:fillRect/>
          </a:stretch>
        </p:blipFill>
        <p:spPr bwMode="auto">
          <a:xfrm>
            <a:off x="5803271" y="769546"/>
            <a:ext cx="400218" cy="300176"/>
          </a:xfrm>
          <a:prstGeom prst="rect">
            <a:avLst/>
          </a:prstGeom>
          <a:noFill/>
        </p:spPr>
      </p:pic>
      <p:pic>
        <p:nvPicPr>
          <p:cNvPr id="14338" name="Picture 2" descr="C:\Users\Igor\AppData\Local\Temp\scl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27676" y="4933415"/>
            <a:ext cx="2236080" cy="4883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6" grpId="0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Labeled by 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L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Functions coincide with SO(3) Wigner D-functions: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Interactions preserve value of </a:t>
            </a:r>
            <a:r>
              <a:rPr lang="en-US" i="1" dirty="0" smtClean="0"/>
              <a:t>L </a:t>
            </a:r>
            <a:r>
              <a:rPr lang="en-US" dirty="0" smtClean="0"/>
              <a:t>(rotational invariance) and some even preserve Q (area dependant like the Y-string three-quark potential) </a:t>
            </a:r>
            <a:endParaRPr lang="en-US" dirty="0"/>
          </a:p>
        </p:txBody>
      </p:sp>
      <p:pic>
        <p:nvPicPr>
          <p:cNvPr id="14338" name="Picture 2" descr="C:\Users\Igor\AppData\Local\Temp\scl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4371" y="2337733"/>
            <a:ext cx="2769348" cy="4857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Hyper-spherical harmonics</a:t>
            </a:r>
            <a:endParaRPr lang="en-US" dirty="0"/>
          </a:p>
        </p:txBody>
      </p:sp>
      <p:pic>
        <p:nvPicPr>
          <p:cNvPr id="21512" name="Picture 8" descr="C:\Users\Igor\AppData\Local\Temp\scl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8400"/>
            <a:ext cx="3962400" cy="344192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flipV="1">
            <a:off x="2133600" y="19812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514600" y="20574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3124200" y="20574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4000500" y="20955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 descr="C:\Users\Igor\AppData\Local\Temp\scl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583" y="1988111"/>
            <a:ext cx="1625695" cy="342714"/>
          </a:xfrm>
          <a:prstGeom prst="rect">
            <a:avLst/>
          </a:prstGeom>
          <a:noFill/>
        </p:spPr>
      </p:pic>
      <p:sp>
        <p:nvSpPr>
          <p:cNvPr id="16" name="Right Arrow 15"/>
          <p:cNvSpPr/>
          <p:nvPr/>
        </p:nvSpPr>
        <p:spPr>
          <a:xfrm>
            <a:off x="2026024" y="2133600"/>
            <a:ext cx="143435" cy="53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8" name="Picture 6" descr="C:\Users\Igor\AppData\Local\Temp\scl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215" y="3837947"/>
            <a:ext cx="5314950" cy="695325"/>
          </a:xfrm>
          <a:prstGeom prst="rect">
            <a:avLst/>
          </a:prstGeom>
          <a:noFill/>
        </p:spPr>
      </p:pic>
      <p:pic>
        <p:nvPicPr>
          <p:cNvPr id="13320" name="Picture 8" descr="C:\Users\Igor\AppData\Local\Temp\scl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5790" y="1412341"/>
            <a:ext cx="1848100" cy="737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Calculations now become much simpler…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decompose potential energy into hyper-spherical harmonics and split the problem into radial and angular parts:</a:t>
            </a:r>
            <a:endParaRPr lang="en-US" dirty="0"/>
          </a:p>
        </p:txBody>
      </p:sp>
      <p:pic>
        <p:nvPicPr>
          <p:cNvPr id="22530" name="Picture 2" descr="C:\Users\Igor\AppData\Local\Temp\scl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76600"/>
            <a:ext cx="7486650" cy="733425"/>
          </a:xfrm>
          <a:prstGeom prst="rect">
            <a:avLst/>
          </a:prstGeom>
          <a:noFill/>
        </p:spPr>
      </p:pic>
      <p:pic>
        <p:nvPicPr>
          <p:cNvPr id="12292" name="Picture 4" descr="C:\Users\Igor\AppData\Local\Temp\scl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2959" y="3991855"/>
            <a:ext cx="4843478" cy="767365"/>
          </a:xfrm>
          <a:prstGeom prst="rect">
            <a:avLst/>
          </a:prstGeom>
          <a:noFill/>
        </p:spPr>
      </p:pic>
      <p:pic>
        <p:nvPicPr>
          <p:cNvPr id="12294" name="Picture 6" descr="C:\Users\Igor\AppData\Local\Temp\scl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629" y="4854709"/>
            <a:ext cx="7371725" cy="713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 - Case of 3D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c.m</a:t>
            </a:r>
            <a:r>
              <a:rPr lang="en-US" dirty="0" smtClean="0"/>
              <a:t>. degrees of freedom - Jacobi coordinates:</a:t>
            </a:r>
          </a:p>
          <a:p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r spherically  R, </a:t>
            </a:r>
            <a:r>
              <a:rPr lang="el-GR" dirty="0" smtClean="0"/>
              <a:t>α</a:t>
            </a:r>
            <a:r>
              <a:rPr lang="en-US" dirty="0" smtClean="0"/>
              <a:t>, </a:t>
            </a:r>
            <a:r>
              <a:rPr lang="el-GR" i="1" dirty="0" smtClean="0"/>
              <a:t>φ</a:t>
            </a:r>
            <a:r>
              <a:rPr lang="en-US" dirty="0" smtClean="0"/>
              <a:t> and some </a:t>
            </a:r>
            <a:r>
              <a:rPr lang="el-GR" b="1" dirty="0" smtClean="0"/>
              <a:t>Φ</a:t>
            </a:r>
            <a:r>
              <a:rPr lang="en-US" b="1" baseline="-25000" dirty="0" smtClean="0"/>
              <a:t>1</a:t>
            </a:r>
            <a:r>
              <a:rPr lang="en-US" dirty="0" smtClean="0"/>
              <a:t>, </a:t>
            </a:r>
            <a:r>
              <a:rPr lang="el-GR" b="1" dirty="0" smtClean="0"/>
              <a:t>Φ</a:t>
            </a:r>
            <a:r>
              <a:rPr lang="en-US" b="1" baseline="-25000" dirty="0" smtClean="0"/>
              <a:t>2</a:t>
            </a:r>
            <a:r>
              <a:rPr lang="en-US" dirty="0" smtClean="0"/>
              <a:t>, </a:t>
            </a:r>
            <a:r>
              <a:rPr lang="el-GR" b="1" dirty="0" smtClean="0"/>
              <a:t>Φ</a:t>
            </a:r>
            <a:r>
              <a:rPr lang="en-US" b="1" baseline="-25000" dirty="0" smtClean="0"/>
              <a:t>3</a:t>
            </a:r>
            <a:r>
              <a:rPr lang="en-US" dirty="0" smtClean="0"/>
              <a:t> </a:t>
            </a:r>
            <a:endParaRPr lang="en-US" b="1" baseline="-25000" dirty="0" smtClean="0"/>
          </a:p>
          <a:p>
            <a:endParaRPr lang="en-US" sz="2000" b="1" dirty="0" smtClean="0"/>
          </a:p>
          <a:p>
            <a:r>
              <a:rPr lang="en-US" dirty="0" smtClean="0"/>
              <a:t>Hyper-angular </a:t>
            </a:r>
            <a:r>
              <a:rPr lang="en-US" dirty="0" err="1" smtClean="0"/>
              <a:t>momenta</a:t>
            </a:r>
            <a:r>
              <a:rPr lang="en-US" dirty="0" smtClean="0"/>
              <a:t> – so(6) algebra: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3429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Tricky!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>
            <a:off x="7086600" y="3352800"/>
            <a:ext cx="609600" cy="26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8" descr="C:\Users\Igor\AppData\Local\Temp\scl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181600"/>
            <a:ext cx="2533650" cy="828675"/>
          </a:xfrm>
          <a:prstGeom prst="rect">
            <a:avLst/>
          </a:prstGeom>
          <a:noFill/>
        </p:spPr>
      </p:pic>
      <p:pic>
        <p:nvPicPr>
          <p:cNvPr id="25602" name="Picture 2" descr="C:\Users\Igor\AppData\Local\Temp\scl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0"/>
            <a:ext cx="5734050" cy="390525"/>
          </a:xfrm>
          <a:prstGeom prst="rect">
            <a:avLst/>
          </a:prstGeom>
          <a:noFill/>
        </p:spPr>
      </p:pic>
      <p:pic>
        <p:nvPicPr>
          <p:cNvPr id="25604" name="Picture 4" descr="C:\Users\Igor\AppData\Local\Temp\sc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495800"/>
            <a:ext cx="4276725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permutations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Transformations are easily inferred since:</a:t>
            </a:r>
            <a:endParaRPr lang="en-US" dirty="0"/>
          </a:p>
        </p:txBody>
      </p:sp>
      <p:pic>
        <p:nvPicPr>
          <p:cNvPr id="31746" name="Picture 2" descr="C:\Users\Igor\AppData\Local\Temp\scl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048" y="2265152"/>
            <a:ext cx="5632220" cy="548867"/>
          </a:xfrm>
          <a:prstGeom prst="rect">
            <a:avLst/>
          </a:prstGeom>
          <a:noFill/>
        </p:spPr>
      </p:pic>
      <p:pic>
        <p:nvPicPr>
          <p:cNvPr id="31748" name="Picture 4" descr="C:\Users\Igor\AppData\Local\Temp\scl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116" y="2793962"/>
            <a:ext cx="3373762" cy="500729"/>
          </a:xfrm>
          <a:prstGeom prst="rect">
            <a:avLst/>
          </a:prstGeom>
          <a:noFill/>
        </p:spPr>
      </p:pic>
      <p:pic>
        <p:nvPicPr>
          <p:cNvPr id="31750" name="Picture 6" descr="C:\Users\Igor\AppData\Local\Temp\scl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8065" y="3311756"/>
            <a:ext cx="3439864" cy="589928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3778786" y="4021157"/>
            <a:ext cx="572877" cy="440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52" name="Picture 8" descr="C:\Users\Igor\AppData\Local\Temp\scl18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7216" y="4424459"/>
            <a:ext cx="4695787" cy="537126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>
            <a:off x="3765934" y="5010839"/>
            <a:ext cx="572877" cy="440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54" name="Picture 10" descr="C:\Users\Igor\AppData\Local\Temp\scl19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8233" y="5382926"/>
            <a:ext cx="4761887" cy="59928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88952" y="5916058"/>
            <a:ext cx="176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in 3-particle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c.m</a:t>
            </a:r>
            <a:r>
              <a:rPr lang="en-US" dirty="0" smtClean="0"/>
              <a:t>. system and split the problem into radial and angular parts</a:t>
            </a:r>
          </a:p>
          <a:p>
            <a:r>
              <a:rPr lang="en-US" dirty="0" smtClean="0"/>
              <a:t>Interaction is not radial-only, but in all realistic interaction potentials “radial” component is dominant – starting point for perturbation approach</a:t>
            </a:r>
          </a:p>
          <a:p>
            <a:r>
              <a:rPr lang="en-US" dirty="0" smtClean="0"/>
              <a:t>Solve angular part by decomposition to (hyper)spherical harmonics</a:t>
            </a:r>
          </a:p>
          <a:p>
            <a:r>
              <a:rPr lang="en-US" dirty="0" smtClean="0"/>
              <a:t>Account for some special dynamical symmetries (e.g. Y-string three-quark potential)</a:t>
            </a:r>
          </a:p>
          <a:p>
            <a:r>
              <a:rPr lang="en-US" dirty="0" smtClean="0"/>
              <a:t>Harmonics provide manifest permutation and rotation properties</a:t>
            </a:r>
          </a:p>
          <a:p>
            <a:r>
              <a:rPr lang="en-US" dirty="0" smtClean="0"/>
              <a:t>Applications: three quark systems, molecular physics, atomic physics (helium atom), </a:t>
            </a:r>
            <a:r>
              <a:rPr lang="en-US" dirty="0" err="1" smtClean="0"/>
              <a:t>positronium</a:t>
            </a:r>
            <a:r>
              <a:rPr lang="en-US" dirty="0" smtClean="0"/>
              <a:t> ion…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in 3-particle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c.m</a:t>
            </a:r>
            <a:r>
              <a:rPr lang="en-US" dirty="0" smtClean="0"/>
              <a:t>. system, reducing number of </a:t>
            </a:r>
            <a:r>
              <a:rPr lang="en-US" dirty="0" err="1" smtClean="0"/>
              <a:t>fr</a:t>
            </a:r>
            <a:r>
              <a:rPr lang="en-US" dirty="0" smtClean="0"/>
              <a:t>. deg. from 9 to 6</a:t>
            </a:r>
          </a:p>
          <a:p>
            <a:r>
              <a:rPr lang="en-US" dirty="0" smtClean="0"/>
              <a:t>Split the problem into radial and hyper-angular parts</a:t>
            </a:r>
          </a:p>
          <a:p>
            <a:r>
              <a:rPr lang="en-US" dirty="0" smtClean="0"/>
              <a:t>Solve angular part by decomposition to (hyper)spherical harmonics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dirty="0" smtClean="0"/>
              <a:t>Additional requirements/wanted properties:</a:t>
            </a:r>
          </a:p>
          <a:p>
            <a:pPr lvl="1"/>
            <a:r>
              <a:rPr lang="en-US" dirty="0" smtClean="0"/>
              <a:t>Harmonics provide manifest permutation and rotation properties</a:t>
            </a:r>
          </a:p>
          <a:p>
            <a:pPr lvl="1"/>
            <a:r>
              <a:rPr lang="en-US" dirty="0" smtClean="0"/>
              <a:t>Account for certain special dynamical </a:t>
            </a:r>
            <a:r>
              <a:rPr lang="en-US" dirty="0" smtClean="0"/>
              <a:t>symmetries</a:t>
            </a:r>
            <a:endParaRPr lang="en-US" dirty="0" smtClean="0"/>
          </a:p>
          <a:p>
            <a:r>
              <a:rPr lang="en-US" dirty="0" smtClean="0"/>
              <a:t>Applications: three quark systems, molecular physics, atomic physics (helium atom), </a:t>
            </a:r>
            <a:r>
              <a:rPr lang="en-US" dirty="0" err="1" smtClean="0"/>
              <a:t>positronium</a:t>
            </a:r>
            <a:r>
              <a:rPr lang="en-US" dirty="0" smtClean="0"/>
              <a:t> ion…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6183" y="1148508"/>
            <a:ext cx="8229600" cy="4525963"/>
          </a:xfrm>
        </p:spPr>
        <p:txBody>
          <a:bodyPr/>
          <a:lstStyle/>
          <a:p>
            <a:r>
              <a:rPr lang="en-US" dirty="0" smtClean="0"/>
              <a:t>Jacobi </a:t>
            </a:r>
            <a:r>
              <a:rPr lang="en-US" dirty="0"/>
              <a:t>c</a:t>
            </a:r>
            <a:r>
              <a:rPr lang="en-US" dirty="0" smtClean="0"/>
              <a:t>oordinates: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4000" dirty="0" smtClean="0"/>
          </a:p>
          <a:p>
            <a:endParaRPr lang="en-US" dirty="0"/>
          </a:p>
          <a:p>
            <a:r>
              <a:rPr lang="en-US" dirty="0" smtClean="0"/>
              <a:t>Non-relativistic energy – SO(6) invariant: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Center-of-mass system</a:t>
            </a:r>
            <a:endParaRPr lang="en-US" dirty="0"/>
          </a:p>
        </p:txBody>
      </p:sp>
      <p:pic>
        <p:nvPicPr>
          <p:cNvPr id="1026" name="Picture 2" descr="C:\Users\Igor\AppData\Local\Temp\scl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0966" y="1546952"/>
            <a:ext cx="3028950" cy="1409700"/>
          </a:xfrm>
          <a:prstGeom prst="rect">
            <a:avLst/>
          </a:prstGeom>
          <a:noFill/>
        </p:spPr>
      </p:pic>
      <p:pic>
        <p:nvPicPr>
          <p:cNvPr id="1028" name="Picture 4" descr="C:\Users\Igor\AppData\Local\Temp\scl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088" y="1087853"/>
            <a:ext cx="3127872" cy="2571415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 rot="10800000">
            <a:off x="2192356" y="2831335"/>
            <a:ext cx="550844" cy="25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8130" y="3073706"/>
            <a:ext cx="353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the case of different masses coordinates are more complicated</a:t>
            </a:r>
            <a:endParaRPr lang="en-US" dirty="0"/>
          </a:p>
        </p:txBody>
      </p:sp>
      <p:pic>
        <p:nvPicPr>
          <p:cNvPr id="11" name="Picture 2" descr="C:\Users\Igor\AppData\Local\Temp\scl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9229" y="3806328"/>
            <a:ext cx="5734050" cy="390525"/>
          </a:xfrm>
          <a:prstGeom prst="rect">
            <a:avLst/>
          </a:prstGeom>
          <a:noFill/>
        </p:spPr>
      </p:pic>
      <p:pic>
        <p:nvPicPr>
          <p:cNvPr id="12" name="Picture 8" descr="C:\Users\Igor\AppData\Local\Temp\scl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3942" y="4729906"/>
            <a:ext cx="2533650" cy="828675"/>
          </a:xfrm>
          <a:prstGeom prst="rect">
            <a:avLst/>
          </a:prstGeom>
          <a:noFill/>
        </p:spPr>
      </p:pic>
      <p:pic>
        <p:nvPicPr>
          <p:cNvPr id="13" name="Picture 4" descr="C:\Users\Igor\AppData\Local\Temp\scl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06" y="5575454"/>
            <a:ext cx="4276725" cy="361950"/>
          </a:xfrm>
          <a:prstGeom prst="rect">
            <a:avLst/>
          </a:prstGeom>
          <a:noFill/>
        </p:spPr>
      </p:pic>
      <p:pic>
        <p:nvPicPr>
          <p:cNvPr id="1032" name="Picture 8" descr="C:\Users\Igor\AppData\Local\Temp\scl2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782" y="4732930"/>
            <a:ext cx="408622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Hyper-spherical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Triangle shape-space parameters: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Plus angles that fix the position/orientation of the triangle plane (some </a:t>
            </a:r>
            <a:r>
              <a:rPr lang="el-GR" b="1" dirty="0" smtClean="0"/>
              <a:t>Φ</a:t>
            </a:r>
            <a:r>
              <a:rPr lang="en-US" b="1" baseline="-25000" dirty="0" smtClean="0"/>
              <a:t>1</a:t>
            </a:r>
            <a:r>
              <a:rPr lang="en-US" dirty="0" smtClean="0"/>
              <a:t>, </a:t>
            </a:r>
            <a:r>
              <a:rPr lang="el-GR" b="1" dirty="0" smtClean="0"/>
              <a:t>Φ</a:t>
            </a:r>
            <a:r>
              <a:rPr lang="en-US" b="1" baseline="-25000" dirty="0" smtClean="0"/>
              <a:t>2</a:t>
            </a:r>
            <a:r>
              <a:rPr lang="en-US" dirty="0" smtClean="0"/>
              <a:t>, </a:t>
            </a:r>
            <a:r>
              <a:rPr lang="el-GR" b="1" dirty="0" smtClean="0"/>
              <a:t>Φ</a:t>
            </a:r>
            <a:r>
              <a:rPr lang="en-US" b="1" baseline="-25000" dirty="0" smtClean="0"/>
              <a:t>3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733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Smith-Iwai</a:t>
            </a:r>
          </a:p>
          <a:p>
            <a:pPr algn="r"/>
            <a:r>
              <a:rPr lang="en-US" dirty="0" smtClean="0"/>
              <a:t>Choice of angles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1447800" y="4195465"/>
            <a:ext cx="381000" cy="371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  <a:endCxn id="17416" idx="1"/>
          </p:cNvCxnSpPr>
          <p:nvPr/>
        </p:nvCxnSpPr>
        <p:spPr>
          <a:xfrm flipV="1">
            <a:off x="1447800" y="3819525"/>
            <a:ext cx="381000" cy="375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C:\Users\Igor\AppData\Local\Temp\sc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854" y="2371337"/>
            <a:ext cx="5774351" cy="389433"/>
          </a:xfrm>
          <a:prstGeom prst="rect">
            <a:avLst/>
          </a:prstGeom>
          <a:noFill/>
        </p:spPr>
      </p:pic>
      <p:pic>
        <p:nvPicPr>
          <p:cNvPr id="18436" name="Picture 4" descr="C:\Users\Igor\AppData\Local\Temp\scl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959" y="2878278"/>
            <a:ext cx="5781487" cy="594036"/>
          </a:xfrm>
          <a:prstGeom prst="rect">
            <a:avLst/>
          </a:prstGeom>
          <a:noFill/>
        </p:spPr>
      </p:pic>
      <p:pic>
        <p:nvPicPr>
          <p:cNvPr id="18438" name="Picture 6" descr="C:\Users\Igor\AppData\Local\Temp\scl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7979" y="3457700"/>
            <a:ext cx="4829175" cy="752475"/>
          </a:xfrm>
          <a:prstGeom prst="rect">
            <a:avLst/>
          </a:prstGeom>
          <a:noFill/>
        </p:spPr>
      </p:pic>
      <p:pic>
        <p:nvPicPr>
          <p:cNvPr id="18440" name="Picture 8" descr="C:\Users\Igor\AppData\Local\Temp\scl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7979" y="4181979"/>
            <a:ext cx="4829175" cy="78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dim spherical harmonics =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us recall a few facts about standard 3D </a:t>
            </a:r>
            <a:r>
              <a:rPr lang="en-US" dirty="0" err="1" smtClean="0"/>
              <a:t>s.h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Functions on sphere: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Orthogonal: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E.g.:</a:t>
            </a:r>
            <a:endParaRPr lang="en-US" dirty="0"/>
          </a:p>
        </p:txBody>
      </p:sp>
      <p:pic>
        <p:nvPicPr>
          <p:cNvPr id="1026" name="Picture 2" descr="C:\Users\Igor\AppData\Local\Temp\sc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318" y="2155501"/>
            <a:ext cx="546848" cy="494541"/>
          </a:xfrm>
          <a:prstGeom prst="rect">
            <a:avLst/>
          </a:prstGeom>
          <a:noFill/>
        </p:spPr>
      </p:pic>
      <p:pic>
        <p:nvPicPr>
          <p:cNvPr id="1028" name="Picture 4" descr="C:\Users\Igor\AppData\Local\Temp\scl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11" y="2741147"/>
            <a:ext cx="2939677" cy="407211"/>
          </a:xfrm>
          <a:prstGeom prst="rect">
            <a:avLst/>
          </a:prstGeom>
          <a:noFill/>
        </p:spPr>
      </p:pic>
      <p:pic>
        <p:nvPicPr>
          <p:cNvPr id="1030" name="Picture 6" descr="C:\Users\Igor\AppData\Local\Temp\scl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2349" y="2741147"/>
            <a:ext cx="2005668" cy="432360"/>
          </a:xfrm>
          <a:prstGeom prst="rect">
            <a:avLst/>
          </a:prstGeom>
          <a:noFill/>
        </p:spPr>
      </p:pic>
      <p:pic>
        <p:nvPicPr>
          <p:cNvPr id="1034" name="Picture 10" descr="C:\Users\Igor\AppData\Local\Temp\scl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119" y="4747435"/>
            <a:ext cx="4347882" cy="1499270"/>
          </a:xfrm>
          <a:prstGeom prst="rect">
            <a:avLst/>
          </a:prstGeom>
          <a:noFill/>
        </p:spPr>
      </p:pic>
      <p:pic>
        <p:nvPicPr>
          <p:cNvPr id="1036" name="Picture 12" descr="C:\Users\Igor\AppData\Local\Temp\scl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1359" y="4292040"/>
            <a:ext cx="4272327" cy="2297019"/>
          </a:xfrm>
          <a:prstGeom prst="rect">
            <a:avLst/>
          </a:prstGeom>
          <a:noFill/>
        </p:spPr>
      </p:pic>
      <p:pic>
        <p:nvPicPr>
          <p:cNvPr id="1038" name="Picture 14" descr="C:\Users\Igor\AppData\Local\Temp\scl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2536" y="3494181"/>
            <a:ext cx="3863041" cy="668603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10800000">
            <a:off x="5020235" y="2241177"/>
            <a:ext cx="676836" cy="22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5145742" y="2554944"/>
            <a:ext cx="699247" cy="8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849471" y="2326341"/>
            <a:ext cx="2156423" cy="369332"/>
            <a:chOff x="5849471" y="2326341"/>
            <a:chExt cx="2156423" cy="369332"/>
          </a:xfrm>
        </p:grpSpPr>
        <p:pic>
          <p:nvPicPr>
            <p:cNvPr id="14" name="Picture 2" descr="C:\Users\Igor\AppData\Local\Temp\scl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53946" y="2373594"/>
              <a:ext cx="1451948" cy="306855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849471" y="2326341"/>
              <a:ext cx="811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UIR of 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97071" y="2048435"/>
            <a:ext cx="1340635" cy="369332"/>
            <a:chOff x="5697071" y="2048435"/>
            <a:chExt cx="1340635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5697071" y="2048435"/>
              <a:ext cx="963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UIR of </a:t>
              </a:r>
              <a:endParaRPr lang="en-US" dirty="0"/>
            </a:p>
          </p:txBody>
        </p:sp>
        <p:pic>
          <p:nvPicPr>
            <p:cNvPr id="18" name="Picture 2" descr="C:\Users\Igor\AppData\Local\Temp\scl8.PNG"/>
            <p:cNvPicPr>
              <a:picLocks noChangeAspect="1" noChangeArrowheads="1"/>
            </p:cNvPicPr>
            <p:nvPr/>
          </p:nvPicPr>
          <p:blipFill>
            <a:blip r:embed="rId8" cstate="print"/>
            <a:srcRect l="57369" t="3591"/>
            <a:stretch>
              <a:fillRect/>
            </a:stretch>
          </p:blipFill>
          <p:spPr bwMode="auto">
            <a:xfrm>
              <a:off x="6418729" y="2115671"/>
              <a:ext cx="618977" cy="295837"/>
            </a:xfrm>
            <a:prstGeom prst="rect">
              <a:avLst/>
            </a:prstGeom>
            <a:noFill/>
          </p:spPr>
        </p:pic>
      </p:grpSp>
      <p:pic>
        <p:nvPicPr>
          <p:cNvPr id="1040" name="Picture 16" descr="C:\Users\Igor\AppData\Local\Temp\scl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9713" y="3413498"/>
            <a:ext cx="1304925" cy="381000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 rot="5400000">
            <a:off x="7942730" y="4069978"/>
            <a:ext cx="457200" cy="26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D-dim hyper-spherical harmonics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137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Intuitively: natural basis for functions on D-dim sphere</a:t>
            </a:r>
          </a:p>
          <a:p>
            <a:r>
              <a:rPr lang="en-US" dirty="0" smtClean="0"/>
              <a:t>Functions on SO(D)/SO(D-1) – transform as traceless symmetric tensor representations (only a subset of all </a:t>
            </a:r>
            <a:r>
              <a:rPr lang="en-US" dirty="0" err="1" smtClean="0"/>
              <a:t>tensorial</a:t>
            </a:r>
            <a:r>
              <a:rPr lang="en-US" dirty="0" smtClean="0"/>
              <a:t> UIRs)</a:t>
            </a:r>
          </a:p>
          <a:p>
            <a:r>
              <a:rPr lang="en-US" dirty="0" smtClean="0"/>
              <a:t>UIR labeled by single integer </a:t>
            </a:r>
            <a:r>
              <a:rPr lang="en-US" i="1" dirty="0" smtClean="0"/>
              <a:t>K</a:t>
            </a:r>
            <a:r>
              <a:rPr lang="en-US" i="1" dirty="0"/>
              <a:t>,</a:t>
            </a:r>
            <a:r>
              <a:rPr lang="en-US" dirty="0" smtClean="0"/>
              <a:t> highest weight (</a:t>
            </a:r>
            <a:r>
              <a:rPr lang="en-US" i="1" dirty="0" smtClean="0"/>
              <a:t>K</a:t>
            </a:r>
            <a:r>
              <a:rPr lang="en-US" dirty="0" smtClean="0"/>
              <a:t>, 0, 0,…) &lt;=&gt; </a:t>
            </a:r>
            <a:r>
              <a:rPr lang="en-US" i="1" dirty="0" smtClean="0"/>
              <a:t>K</a:t>
            </a:r>
            <a:r>
              <a:rPr lang="en-US" dirty="0" smtClean="0"/>
              <a:t> boxes in a single row &lt;=&gt; </a:t>
            </a:r>
            <a:r>
              <a:rPr lang="en-US" i="1" dirty="0" smtClean="0"/>
              <a:t>K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+D-2) quadratic </a:t>
            </a:r>
            <a:r>
              <a:rPr lang="en-US" dirty="0" err="1" smtClean="0"/>
              <a:t>Casimir</a:t>
            </a:r>
            <a:r>
              <a:rPr lang="en-US" dirty="0" smtClean="0"/>
              <a:t> </a:t>
            </a:r>
            <a:r>
              <a:rPr lang="en-US" dirty="0" err="1" smtClean="0"/>
              <a:t>eigenvalue</a:t>
            </a:r>
            <a:endParaRPr lang="en-US" dirty="0" smtClean="0"/>
          </a:p>
          <a:p>
            <a:r>
              <a:rPr lang="en-US" dirty="0" smtClean="0"/>
              <a:t>Homogenous harmonic polynomials (obeying Laplace eq. = traceless) of order </a:t>
            </a:r>
            <a:r>
              <a:rPr lang="en-US" i="1" dirty="0" smtClean="0"/>
              <a:t>K</a:t>
            </a:r>
            <a:r>
              <a:rPr lang="en-US" dirty="0" smtClean="0"/>
              <a:t> restricted to unit sphere</a:t>
            </a:r>
          </a:p>
          <a:p>
            <a:r>
              <a:rPr lang="en-US" dirty="0" smtClean="0"/>
              <a:t>Harmonics of order </a:t>
            </a:r>
            <a:r>
              <a:rPr lang="en-US" i="1" dirty="0" smtClean="0"/>
              <a:t>K</a:t>
            </a:r>
            <a:r>
              <a:rPr lang="en-US" dirty="0" smtClean="0"/>
              <a:t> are further labeled by appropriate quantum numbers, usually related to SO(D) subgroups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Jacobi </a:t>
            </a:r>
            <a:r>
              <a:rPr lang="en-US" dirty="0" err="1" smtClean="0"/>
              <a:t>coord</a:t>
            </a:r>
            <a:r>
              <a:rPr lang="en-US" dirty="0" smtClean="0"/>
              <a:t>.:</a:t>
            </a:r>
            <a:endParaRPr lang="en-US" dirty="0"/>
          </a:p>
        </p:txBody>
      </p:sp>
      <p:pic>
        <p:nvPicPr>
          <p:cNvPr id="23556" name="Picture 4" descr="C:\Users\Igor\AppData\Local\Temp\scl4.PNG"/>
          <p:cNvPicPr>
            <a:picLocks noChangeAspect="1" noChangeArrowheads="1"/>
          </p:cNvPicPr>
          <p:nvPr/>
        </p:nvPicPr>
        <p:blipFill>
          <a:blip r:embed="rId2" cstate="print"/>
          <a:srcRect l="-200" t="6887"/>
          <a:stretch>
            <a:fillRect/>
          </a:stretch>
        </p:blipFill>
        <p:spPr bwMode="auto">
          <a:xfrm>
            <a:off x="2438400" y="923365"/>
            <a:ext cx="4495240" cy="363630"/>
          </a:xfrm>
          <a:prstGeom prst="rect">
            <a:avLst/>
          </a:prstGeom>
          <a:noFill/>
        </p:spPr>
      </p:pic>
      <p:pic>
        <p:nvPicPr>
          <p:cNvPr id="23558" name="Picture 6" descr="C:\Users\Igor\AppData\Local\Temp\scl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0"/>
            <a:ext cx="4191000" cy="331098"/>
          </a:xfrm>
          <a:prstGeom prst="rect">
            <a:avLst/>
          </a:prstGeom>
          <a:noFill/>
        </p:spPr>
      </p:pic>
      <p:pic>
        <p:nvPicPr>
          <p:cNvPr id="23560" name="Picture 8" descr="C:\Users\Igor\AppData\Local\Temp\scl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048001"/>
            <a:ext cx="6248400" cy="2968808"/>
          </a:xfrm>
          <a:prstGeom prst="rect">
            <a:avLst/>
          </a:prstGeom>
          <a:noFill/>
        </p:spPr>
      </p:pic>
      <p:pic>
        <p:nvPicPr>
          <p:cNvPr id="23562" name="Picture 10" descr="C:\Users\Igor\AppData\Local\Temp\scl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676400"/>
            <a:ext cx="3562350" cy="476250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4191000" y="26670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rot="10800000">
            <a:off x="7467600" y="3352800"/>
            <a:ext cx="457200" cy="18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24800" y="3048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SO(3)</a:t>
            </a:r>
          </a:p>
          <a:p>
            <a:r>
              <a:rPr lang="en-US" dirty="0" smtClean="0"/>
              <a:t>rotations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>
            <a:off x="762000" y="3124200"/>
            <a:ext cx="304800" cy="2667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4267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SO(6)</a:t>
            </a:r>
          </a:p>
        </p:txBody>
      </p:sp>
      <p:cxnSp>
        <p:nvCxnSpPr>
          <p:cNvPr id="33" name="Curved Connector 32"/>
          <p:cNvCxnSpPr/>
          <p:nvPr/>
        </p:nvCxnSpPr>
        <p:spPr>
          <a:xfrm flipV="1">
            <a:off x="228600" y="2438400"/>
            <a:ext cx="1905000" cy="1828800"/>
          </a:xfrm>
          <a:prstGeom prst="curvedConnector3">
            <a:avLst>
              <a:gd name="adj1" fmla="val 84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295400" y="3048000"/>
            <a:ext cx="6324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rot="16200000" flipV="1">
            <a:off x="7597140" y="4320540"/>
            <a:ext cx="27432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96200" y="4495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U(3)</a:t>
            </a:r>
          </a:p>
        </p:txBody>
      </p:sp>
      <p:pic>
        <p:nvPicPr>
          <p:cNvPr id="23564" name="Picture 12" descr="C:\Users\Igor\AppData\Local\Temp\scl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447800"/>
            <a:ext cx="6419850" cy="990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  <p:pic>
        <p:nvPicPr>
          <p:cNvPr id="18" name="Picture 2" descr="C:\Users\Igor\AppData\Local\Temp\scl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6986" y="535172"/>
            <a:ext cx="3449371" cy="75331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1955549" y="1711105"/>
            <a:ext cx="5223850" cy="2688879"/>
            <a:chOff x="0" y="4001632"/>
            <a:chExt cx="5223850" cy="2688879"/>
          </a:xfrm>
        </p:grpSpPr>
        <p:sp>
          <p:nvSpPr>
            <p:cNvPr id="25" name="Rectangle 24"/>
            <p:cNvSpPr/>
            <p:nvPr/>
          </p:nvSpPr>
          <p:spPr>
            <a:xfrm>
              <a:off x="0" y="4001632"/>
              <a:ext cx="5223850" cy="268887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6"/>
            <p:cNvGrpSpPr>
              <a:grpSpLocks/>
            </p:cNvGrpSpPr>
            <p:nvPr/>
          </p:nvGrpSpPr>
          <p:grpSpPr bwMode="auto">
            <a:xfrm>
              <a:off x="254252" y="4086132"/>
              <a:ext cx="3047999" cy="2317750"/>
              <a:chOff x="2984" y="1221"/>
              <a:chExt cx="2398" cy="2036"/>
            </a:xfrm>
          </p:grpSpPr>
          <p:pic>
            <p:nvPicPr>
              <p:cNvPr id="22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84" y="1221"/>
                <a:ext cx="2398" cy="20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2984" y="1221"/>
                <a:ext cx="2398" cy="20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413156" y="4363770"/>
              <a:ext cx="167489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Y-string potential = the shortest sum of string lengths ← function of triangle area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4" grpId="0"/>
      <p:bldP spid="19" grpId="0" animBg="1"/>
      <p:bldP spid="20" grpId="0"/>
      <p:bldP spid="38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Labels of SO(6) hyper-spherical harmonics </a:t>
            </a:r>
            <a:endParaRPr lang="en-US" dirty="0"/>
          </a:p>
        </p:txBody>
      </p:sp>
      <p:pic>
        <p:nvPicPr>
          <p:cNvPr id="26626" name="Picture 2" descr="C:\Users\Igor\AppData\Local\Temp\scl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124200"/>
            <a:ext cx="695325" cy="1352550"/>
          </a:xfrm>
          <a:prstGeom prst="rect">
            <a:avLst/>
          </a:prstGeom>
          <a:noFill/>
        </p:spPr>
      </p:pic>
      <p:pic>
        <p:nvPicPr>
          <p:cNvPr id="26630" name="Picture 6" descr="C:\Users\Igor\AppData\Local\Temp\scl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429000"/>
            <a:ext cx="1009650" cy="10001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71800" y="2438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SO(6)</a:t>
            </a:r>
            <a:endParaRPr lang="en-US" dirty="0" smtClean="0"/>
          </a:p>
        </p:txBody>
      </p:sp>
      <p:pic>
        <p:nvPicPr>
          <p:cNvPr id="26632" name="Picture 8" descr="C:\Users\Igor\AppData\Local\Temp\scl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457200" cy="420329"/>
          </a:xfrm>
          <a:prstGeom prst="rect">
            <a:avLst/>
          </a:prstGeom>
          <a:noFill/>
        </p:spPr>
      </p:pic>
      <p:pic>
        <p:nvPicPr>
          <p:cNvPr id="26634" name="Picture 10" descr="C:\Users\Igor\AppData\Local\Temp\scl1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962400"/>
            <a:ext cx="914400" cy="446049"/>
          </a:xfrm>
          <a:prstGeom prst="rect">
            <a:avLst/>
          </a:prstGeom>
          <a:noFill/>
        </p:spPr>
      </p:pic>
      <p:pic>
        <p:nvPicPr>
          <p:cNvPr id="26636" name="Picture 12" descr="C:\Users\Igor\AppData\Local\Temp\scl14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276600"/>
            <a:ext cx="407963" cy="457200"/>
          </a:xfrm>
          <a:prstGeom prst="rect">
            <a:avLst/>
          </a:prstGeom>
          <a:noFill/>
        </p:spPr>
      </p:pic>
      <p:pic>
        <p:nvPicPr>
          <p:cNvPr id="26638" name="Picture 14" descr="C:\Users\Igor\AppData\Local\Temp\scl15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352800"/>
            <a:ext cx="304800" cy="355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48200" y="2209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U(1)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472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SO(3) </a:t>
            </a:r>
            <a:r>
              <a:rPr lang="en-US" sz="3600" dirty="0" smtClean="0">
                <a:sym typeface="Mathematica1"/>
              </a:rPr>
              <a:t></a:t>
            </a:r>
            <a:r>
              <a:rPr lang="en-US" sz="3600" dirty="0" smtClean="0"/>
              <a:t> SO(2)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2895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SU(3)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2590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multiplicity</a:t>
            </a:r>
            <a:endParaRPr lang="en-US" sz="1400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14800" y="29718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838700" y="3009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038600" y="45720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4991100" y="43815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5638800" y="30480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1866900" y="2857500"/>
            <a:ext cx="914400" cy="838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828800" y="2895600"/>
            <a:ext cx="99060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 descr="C:\Users\Igor\AppData\Local\Temp\scl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17215" y="5662670"/>
            <a:ext cx="4486275" cy="390525"/>
          </a:xfrm>
          <a:prstGeom prst="rect">
            <a:avLst/>
          </a:prstGeom>
          <a:noFill/>
        </p:spPr>
      </p:pic>
      <p:pic>
        <p:nvPicPr>
          <p:cNvPr id="24" name="Picture 2" descr="C:\Users\Igor\AppData\Local\Temp\scl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3973" y="3004047"/>
            <a:ext cx="2686050" cy="495300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 rot="5400000">
            <a:off x="6269527" y="1978184"/>
            <a:ext cx="1330856" cy="8872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20289" y="809467"/>
            <a:ext cx="2423711" cy="928798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/>
              <a:t>E.g. this can be</a:t>
            </a:r>
          </a:p>
          <a:p>
            <a:pPr algn="ctr"/>
            <a:r>
              <a:rPr lang="en-US" dirty="0" smtClean="0"/>
              <a:t>or often used operator</a:t>
            </a:r>
            <a:endParaRPr lang="en-US" dirty="0"/>
          </a:p>
        </p:txBody>
      </p:sp>
      <p:pic>
        <p:nvPicPr>
          <p:cNvPr id="28" name="Picture 22" descr="C:\Users\Igor\AppData\Local\Temp\scl1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57516" y="1389040"/>
            <a:ext cx="1181406" cy="309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1"/>
      <p:bldP spid="14" grpId="0"/>
      <p:bldP spid="15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22086</TotalTime>
  <Words>972</Words>
  <Application>Microsoft Office PowerPoint</Application>
  <PresentationFormat>On-screen Show (4:3)</PresentationFormat>
  <Paragraphs>172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Mathematica1</vt:lpstr>
      <vt:lpstr>Office Theme</vt:lpstr>
      <vt:lpstr>SO(6) hyper-spherical harmonics as a natural basis for three-particle wave functions</vt:lpstr>
      <vt:lpstr>Solving two particle problems</vt:lpstr>
      <vt:lpstr>Goal in 3-particle case</vt:lpstr>
      <vt:lpstr>Center-of-mass system</vt:lpstr>
      <vt:lpstr>Hyper-spherical coordinates</vt:lpstr>
      <vt:lpstr>6 dim spherical harmonics = ???</vt:lpstr>
      <vt:lpstr>D-dim hyper-spherical harmonics</vt:lpstr>
      <vt:lpstr>Decomposition</vt:lpstr>
      <vt:lpstr>Quantum numbers</vt:lpstr>
      <vt:lpstr>“Core polynomials”</vt:lpstr>
      <vt:lpstr>“Harmonizing” polynomials</vt:lpstr>
      <vt:lpstr>Scalar product of polynomials on hyper-sphere</vt:lpstr>
      <vt:lpstr>Multiplicity</vt:lpstr>
      <vt:lpstr>Now we can…</vt:lpstr>
      <vt:lpstr>Particle permutations</vt:lpstr>
      <vt:lpstr>…leading to definite transformation properties of h.s. harmonics:</vt:lpstr>
      <vt:lpstr>Now we solve problems by h.s.h. decomposition</vt:lpstr>
      <vt:lpstr>Realistic symmetric potentials effectively have only few harmonics!</vt:lpstr>
      <vt:lpstr>State orderings</vt:lpstr>
      <vt:lpstr>Thank you</vt:lpstr>
      <vt:lpstr>Hyper-spherical coordinates</vt:lpstr>
      <vt:lpstr>I - Case of planar motion</vt:lpstr>
      <vt:lpstr>Decomposition:</vt:lpstr>
      <vt:lpstr>Hyper-spherical harmonics</vt:lpstr>
      <vt:lpstr>Calculations now become much simpler…</vt:lpstr>
      <vt:lpstr>II - Case of 3D motion</vt:lpstr>
      <vt:lpstr>Particle permutations</vt:lpstr>
      <vt:lpstr>Goal in 3-particle case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Permutation-symmetric three-particle hyper-spherical harmonics</dc:title>
  <dc:creator>Igor</dc:creator>
  <cp:lastModifiedBy>Igor</cp:lastModifiedBy>
  <cp:revision>1005</cp:revision>
  <dcterms:created xsi:type="dcterms:W3CDTF">2014-08-25T21:39:16Z</dcterms:created>
  <dcterms:modified xsi:type="dcterms:W3CDTF">2015-06-19T14:15:07Z</dcterms:modified>
</cp:coreProperties>
</file>